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5" r:id="rId4"/>
    <p:sldId id="276" r:id="rId5"/>
    <p:sldId id="277" r:id="rId6"/>
    <p:sldId id="265" r:id="rId7"/>
    <p:sldId id="281" r:id="rId8"/>
    <p:sldId id="257" r:id="rId9"/>
    <p:sldId id="297" r:id="rId10"/>
    <p:sldId id="279" r:id="rId11"/>
    <p:sldId id="290" r:id="rId12"/>
    <p:sldId id="282" r:id="rId13"/>
    <p:sldId id="259" r:id="rId14"/>
    <p:sldId id="283" r:id="rId15"/>
    <p:sldId id="293" r:id="rId16"/>
    <p:sldId id="289" r:id="rId17"/>
    <p:sldId id="298" r:id="rId18"/>
    <p:sldId id="278" r:id="rId19"/>
    <p:sldId id="285" r:id="rId20"/>
    <p:sldId id="286" r:id="rId21"/>
    <p:sldId id="287" r:id="rId22"/>
    <p:sldId id="294" r:id="rId23"/>
    <p:sldId id="280" r:id="rId24"/>
    <p:sldId id="295" r:id="rId25"/>
    <p:sldId id="288" r:id="rId26"/>
    <p:sldId id="296" r:id="rId27"/>
    <p:sldId id="271" r:id="rId28"/>
    <p:sldId id="266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6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6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6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0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3C52-FD87-4C25-B2F8-6E33B6C7364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19EC-D1DE-453F-97A2-56DE5DE73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wmf"/><Relationship Id="rId7" Type="http://schemas.openxmlformats.org/officeDocument/2006/relationships/image" Target="../media/image15.wmf"/><Relationship Id="rId12" Type="http://schemas.openxmlformats.org/officeDocument/2006/relationships/image" Target="../media/image11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image" Target="../media/image2.wmf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5.jpeg"/><Relationship Id="rId3" Type="http://schemas.openxmlformats.org/officeDocument/2006/relationships/image" Target="../media/image5.wmf"/><Relationship Id="rId7" Type="http://schemas.openxmlformats.org/officeDocument/2006/relationships/image" Target="../media/image15.wmf"/><Relationship Id="rId12" Type="http://schemas.openxmlformats.org/officeDocument/2006/relationships/image" Target="../media/image11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image" Target="../media/image2.wmf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wmf"/><Relationship Id="rId7" Type="http://schemas.openxmlformats.org/officeDocument/2006/relationships/image" Target="../media/image4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6.jpe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2.wmf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6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5" Type="http://schemas.openxmlformats.org/officeDocument/2006/relationships/image" Target="../media/image30.jpeg"/><Relationship Id="rId10" Type="http://schemas.openxmlformats.org/officeDocument/2006/relationships/image" Target="../media/image6.wmf"/><Relationship Id="rId4" Type="http://schemas.openxmlformats.org/officeDocument/2006/relationships/image" Target="../media/image7.wmf"/><Relationship Id="rId9" Type="http://schemas.openxmlformats.org/officeDocument/2006/relationships/image" Target="../media/image4.wmf"/><Relationship Id="rId1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6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5" Type="http://schemas.openxmlformats.org/officeDocument/2006/relationships/image" Target="../media/image17.jpeg"/><Relationship Id="rId10" Type="http://schemas.openxmlformats.org/officeDocument/2006/relationships/image" Target="../media/image6.wmf"/><Relationship Id="rId4" Type="http://schemas.openxmlformats.org/officeDocument/2006/relationships/image" Target="../media/image7.wmf"/><Relationship Id="rId9" Type="http://schemas.openxmlformats.org/officeDocument/2006/relationships/image" Target="../media/image4.wmf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542" y="1818332"/>
            <a:ext cx="7772400" cy="1872208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гостях 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ГаИчки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«Дидактические игры и пособия по ПДД»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0267" y="4871197"/>
            <a:ext cx="4320480" cy="1296144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мл.группы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Зезюкова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Александровна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49105"/>
            <a:ext cx="7488832" cy="138499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38»</a:t>
            </a:r>
          </a:p>
        </p:txBody>
      </p:sp>
      <p:pic>
        <p:nvPicPr>
          <p:cNvPr id="1026" name="Picture 2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186">
            <a:off x="85565" y="560160"/>
            <a:ext cx="1201897" cy="96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AppData\Local\Microsoft\Windows\Temporary Internet Files\Content.IE5\PWRX2813\MC900346317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413">
            <a:off x="7914788" y="3587759"/>
            <a:ext cx="1027088" cy="82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6417">
            <a:off x="247948" y="4691834"/>
            <a:ext cx="1003202" cy="100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ксим\AppData\Local\Microsoft\Windows\Temporary Internet Files\Content.IE5\0H4ISV22\MC9004112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7244">
            <a:off x="7972125" y="895526"/>
            <a:ext cx="1001635" cy="94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ксим\AppData\Local\Microsoft\Windows\Temporary Internet Files\Content.IE5\ST0Q8J04\MC9004320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909">
            <a:off x="8094989" y="2323869"/>
            <a:ext cx="930006" cy="93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ксим\AppData\Local\Microsoft\Windows\Temporary Internet Files\Content.IE5\1LMDUJE9\MC9004113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899">
            <a:off x="87927" y="3352644"/>
            <a:ext cx="1234280" cy="98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118">
            <a:off x="251520" y="1927070"/>
            <a:ext cx="996058" cy="113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441">
            <a:off x="3841672" y="5765991"/>
            <a:ext cx="802701" cy="80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956">
            <a:off x="1204590" y="5721199"/>
            <a:ext cx="833509" cy="8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89240"/>
            <a:ext cx="903287" cy="90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sz="1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40419" cy="57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9" y="0"/>
            <a:ext cx="588411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9" y="152400"/>
            <a:ext cx="588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Две </a:t>
            </a:r>
            <a:r>
              <a:rPr lang="ru-RU" sz="2400" dirty="0"/>
              <a:t>боковые стороны </a:t>
            </a:r>
            <a:r>
              <a:rPr lang="ru-RU" sz="2400" b="1" dirty="0"/>
              <a:t>сундучка</a:t>
            </a:r>
            <a:r>
              <a:rPr lang="ru-RU" sz="2400" dirty="0"/>
              <a:t> раскрашены в красный и синий цвет. Соответственно на разных сторонах мы прикрепили два кармана. Красный - с запрещающими знаками, </a:t>
            </a:r>
            <a:r>
              <a:rPr lang="ru-RU" sz="2400" dirty="0" smtClean="0"/>
              <a:t>синий – с предупреждающими.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435846" cy="4581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4" y="227687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25144" cy="6300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4116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4536504"/>
          </a:xfrm>
        </p:spPr>
        <p:txBody>
          <a:bodyPr>
            <a:noAutofit/>
          </a:bodyPr>
          <a:lstStyle/>
          <a:p>
            <a:r>
              <a:rPr lang="ru-RU" sz="2400" dirty="0"/>
              <a:t>На задней стороне мы </a:t>
            </a:r>
            <a:r>
              <a:rPr lang="ru-RU" sz="2400" dirty="0" smtClean="0"/>
              <a:t>прикрепили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наш </a:t>
            </a:r>
            <a:r>
              <a:rPr lang="ru-RU" sz="2400" dirty="0" smtClean="0"/>
              <a:t>мини-светофор.</a:t>
            </a:r>
            <a:br>
              <a:rPr lang="ru-RU" sz="2400" dirty="0" smtClean="0"/>
            </a:br>
            <a:r>
              <a:rPr lang="ru-RU" sz="2400" dirty="0"/>
              <a:t>Это любимая игра наших ребят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dirty="0" smtClean="0"/>
              <a:t>Правила игры</a:t>
            </a:r>
            <a:r>
              <a:rPr lang="ru-RU" sz="2400" dirty="0" smtClean="0"/>
              <a:t>: детям предоставляется макет  светофора</a:t>
            </a:r>
            <a:br>
              <a:rPr lang="ru-RU" sz="2400" dirty="0" smtClean="0"/>
            </a:br>
            <a:r>
              <a:rPr lang="ru-RU" sz="2400" dirty="0" smtClean="0"/>
              <a:t>и цветные карточки с сигналами светофора.</a:t>
            </a:r>
            <a:br>
              <a:rPr lang="ru-RU" sz="2400" dirty="0" smtClean="0"/>
            </a:br>
            <a:r>
              <a:rPr lang="ru-RU" sz="2400" b="1" dirty="0" smtClean="0"/>
              <a:t>Задача:</a:t>
            </a:r>
            <a:r>
              <a:rPr lang="ru-RU" sz="2400" dirty="0" smtClean="0"/>
              <a:t> разложить карточки в правильном порядке, рассказать значение каждого цвета.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72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269"/>
            <a:ext cx="5040560" cy="67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AppData\Local\Microsoft\Windows\Temporary Internet Files\Content.IE5\0H4ISV22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" y="2060848"/>
            <a:ext cx="12923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AppData\Local\Microsoft\Windows\Temporary Internet Files\Content.IE5\1LMDUJE9\MC9004113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163">
            <a:off x="3662" y="260834"/>
            <a:ext cx="1552671" cy="1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96">
            <a:off x="418971" y="5281478"/>
            <a:ext cx="1471019" cy="1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6">
            <a:off x="7648841" y="3919530"/>
            <a:ext cx="1290733" cy="14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ксим\AppData\Local\Microsoft\Windows\Temporary Internet Files\Content.IE5\0H4ISV22\MC9004319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83" y="5431866"/>
            <a:ext cx="1334319" cy="13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49">
            <a:off x="6172663" y="5225329"/>
            <a:ext cx="1307447" cy="1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ксим\AppData\Local\Microsoft\Windows\Temporary Internet Files\Content.IE5\ST0Q8J04\MC90043200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805959"/>
            <a:ext cx="1178123" cy="1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67">
            <a:off x="7478780" y="282469"/>
            <a:ext cx="1387239" cy="1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53">
            <a:off x="2380961" y="5559745"/>
            <a:ext cx="1163588" cy="11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10115" cy="11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ОТКРЫВАЕМ КРЫШКУ, А ТАМ: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AppData\Local\Microsoft\Windows\Temporary Internet Files\Content.IE5\0H4ISV22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" y="2060848"/>
            <a:ext cx="12923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AppData\Local\Microsoft\Windows\Temporary Internet Files\Content.IE5\1LMDUJE9\MC9004113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163">
            <a:off x="3662" y="260834"/>
            <a:ext cx="1552671" cy="1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96">
            <a:off x="418971" y="5281478"/>
            <a:ext cx="1471019" cy="1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6">
            <a:off x="7648841" y="3919530"/>
            <a:ext cx="1290733" cy="14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ксим\AppData\Local\Microsoft\Windows\Temporary Internet Files\Content.IE5\0H4ISV22\MC9004319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83" y="5431866"/>
            <a:ext cx="1334319" cy="13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49">
            <a:off x="6172663" y="5225329"/>
            <a:ext cx="1307447" cy="1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ксим\AppData\Local\Microsoft\Windows\Temporary Internet Files\Content.IE5\ST0Q8J04\MC90043200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805959"/>
            <a:ext cx="1178123" cy="1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67">
            <a:off x="7478780" y="282469"/>
            <a:ext cx="1387239" cy="1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53">
            <a:off x="2380961" y="5559745"/>
            <a:ext cx="1163588" cy="11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10115" cy="11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11" y="919664"/>
            <a:ext cx="6198980" cy="4649235"/>
          </a:xfrm>
        </p:spPr>
      </p:pic>
    </p:spTree>
    <p:extLst>
      <p:ext uri="{BB962C8B-B14F-4D97-AF65-F5344CB8AC3E}">
        <p14:creationId xmlns:p14="http://schemas.microsoft.com/office/powerpoint/2010/main" val="34706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ксим\AppData\Local\Microsoft\Windows\Temporary Internet Files\Content.IE5\PWRX2813\MC90034631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01">
            <a:off x="4860032" y="260648"/>
            <a:ext cx="14377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96">
            <a:off x="418971" y="5281478"/>
            <a:ext cx="1471019" cy="1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6">
            <a:off x="7648841" y="3919530"/>
            <a:ext cx="1290733" cy="14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ксим\AppData\Local\Microsoft\Windows\Temporary Internet Files\Content.IE5\0H4ISV22\MC9004319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83" y="5431866"/>
            <a:ext cx="1334319" cy="13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49">
            <a:off x="6172663" y="5225329"/>
            <a:ext cx="1307447" cy="1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67">
            <a:off x="7478780" y="282469"/>
            <a:ext cx="1387239" cy="1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53">
            <a:off x="2380961" y="5559745"/>
            <a:ext cx="1163588" cy="11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10115" cy="11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7" y="141825"/>
            <a:ext cx="4146927" cy="5529236"/>
          </a:xfrm>
        </p:spPr>
      </p:pic>
    </p:spTree>
    <p:extLst>
      <p:ext uri="{BB962C8B-B14F-4D97-AF65-F5344CB8AC3E}">
        <p14:creationId xmlns:p14="http://schemas.microsoft.com/office/powerpoint/2010/main" val="19741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224136"/>
          </a:xfrm>
        </p:spPr>
        <p:txBody>
          <a:bodyPr>
            <a:noAutofit/>
          </a:bodyPr>
          <a:lstStyle/>
          <a:p>
            <a:r>
              <a:rPr lang="ru-RU" sz="2400" b="1" dirty="0"/>
              <a:t>Массажная дорожка- зебра! Много пуговичек, </a:t>
            </a:r>
            <a:r>
              <a:rPr lang="ru-RU" sz="2400" b="1" dirty="0" smtClean="0"/>
              <a:t>шнурков</a:t>
            </a:r>
            <a:r>
              <a:rPr lang="ru-RU" sz="2400" b="1" dirty="0"/>
              <a:t>. Конечно же это профилактика плоскостопия!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009392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5040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Актуальность:</a:t>
            </a:r>
          </a:p>
          <a:p>
            <a:pPr algn="ctr"/>
            <a:r>
              <a:rPr lang="ru-RU" sz="2400" b="1" dirty="0"/>
              <a:t>Это многофункциональное, мобильное пособие, сделанное своими руками. </a:t>
            </a:r>
          </a:p>
          <a:p>
            <a:pPr algn="ctr"/>
            <a:r>
              <a:rPr lang="ru-RU" sz="2400" b="1" dirty="0"/>
              <a:t>Данное пособие помогает в решении многих обучающих и развивающих задач.</a:t>
            </a:r>
          </a:p>
          <a:p>
            <a:pPr algn="ctr"/>
            <a:r>
              <a:rPr lang="ru-RU" sz="2400" b="1" dirty="0"/>
              <a:t>-Актуальность данного пособия обусловлена статистикой свидетельствующей о росте детского дорожно-транспортного травматизма. </a:t>
            </a:r>
          </a:p>
          <a:p>
            <a:pPr marL="0" indent="0" algn="just">
              <a:buNone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838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32403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Кармашки </a:t>
            </a:r>
            <a:r>
              <a:rPr lang="ru-RU" sz="2800" dirty="0"/>
              <a:t>с разнообразными дидактическими играми по ПДД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Разрезные картинки</a:t>
            </a:r>
            <a:r>
              <a:rPr lang="ru-RU" sz="2800" b="1" dirty="0" smtClean="0">
                <a:solidFill>
                  <a:srgbClr val="C00000"/>
                </a:solidFill>
              </a:rPr>
              <a:t>».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Задача</a:t>
            </a:r>
            <a:r>
              <a:rPr lang="ru-RU" sz="2800" dirty="0" smtClean="0"/>
              <a:t>: собрать из частей правильное изображение.</a:t>
            </a:r>
            <a:br>
              <a:rPr lang="ru-RU" sz="2800" dirty="0" smtClean="0"/>
            </a:br>
            <a:r>
              <a:rPr lang="ru-RU" sz="2800" b="1" dirty="0" smtClean="0"/>
              <a:t>Цель</a:t>
            </a:r>
            <a:r>
              <a:rPr lang="ru-RU" sz="2800" dirty="0" smtClean="0"/>
              <a:t>: усвоить понятие «часть-целое», развивать мышление и логику.</a:t>
            </a:r>
            <a:br>
              <a:rPr lang="ru-RU" sz="2800" dirty="0" smtClean="0"/>
            </a:br>
            <a:r>
              <a:rPr lang="ru-RU" sz="2800" b="1" dirty="0" smtClean="0"/>
              <a:t>Правила игры</a:t>
            </a:r>
            <a:r>
              <a:rPr lang="ru-RU" sz="2800" dirty="0" smtClean="0"/>
              <a:t>: перед детьми на столе лежат картинки</a:t>
            </a:r>
            <a:br>
              <a:rPr lang="ru-RU" sz="2800" dirty="0" smtClean="0"/>
            </a:br>
            <a:r>
              <a:rPr lang="ru-RU" sz="2800" dirty="0" smtClean="0"/>
              <a:t>с изображением знакомого предмета</a:t>
            </a:r>
            <a:br>
              <a:rPr lang="ru-RU" sz="2800" dirty="0" smtClean="0"/>
            </a:br>
            <a:r>
              <a:rPr lang="ru-RU" sz="2800" dirty="0" smtClean="0"/>
              <a:t>( знаки дорожного движения)</a:t>
            </a:r>
            <a:br>
              <a:rPr lang="ru-RU" sz="2800" dirty="0" smtClean="0"/>
            </a:br>
            <a:r>
              <a:rPr lang="ru-RU" sz="2800" dirty="0" smtClean="0"/>
              <a:t>Детям- предлагается сложить картинку из частей так, чтобы получилось целое.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32403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260648"/>
            <a:ext cx="456997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676456" cy="32403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«Путешествие в страну дорожных знаков»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Цел</a:t>
            </a:r>
            <a:r>
              <a:rPr lang="ru-RU" sz="2800" dirty="0" smtClean="0"/>
              <a:t>ь: закрепить знания детей о дорожных знаках,</a:t>
            </a:r>
            <a:br>
              <a:rPr lang="ru-RU" sz="2800" dirty="0" smtClean="0"/>
            </a:br>
            <a:r>
              <a:rPr lang="ru-RU" sz="2800" dirty="0" smtClean="0"/>
              <a:t>правила движения.</a:t>
            </a:r>
            <a:br>
              <a:rPr lang="ru-RU" sz="2800" dirty="0" smtClean="0"/>
            </a:br>
            <a:r>
              <a:rPr lang="ru-RU" sz="2800" b="1" dirty="0" smtClean="0"/>
              <a:t>Задачи:</a:t>
            </a:r>
            <a:r>
              <a:rPr lang="ru-RU" sz="2800" dirty="0" smtClean="0"/>
              <a:t> продолжать знакомить с правилами дорожного движения.</a:t>
            </a:r>
            <a:br>
              <a:rPr lang="ru-RU" sz="2800" dirty="0" smtClean="0"/>
            </a:br>
            <a:r>
              <a:rPr lang="ru-RU" sz="2800" b="1" dirty="0" smtClean="0"/>
              <a:t>Правила игры</a:t>
            </a:r>
            <a:r>
              <a:rPr lang="ru-RU" sz="2800" dirty="0" smtClean="0"/>
              <a:t>: в настольную игру могут играть от 2 до 4 человек.</a:t>
            </a:r>
            <a:br>
              <a:rPr lang="ru-RU" sz="2800" dirty="0" smtClean="0"/>
            </a:br>
            <a:r>
              <a:rPr lang="ru-RU" sz="2800" dirty="0" smtClean="0"/>
              <a:t>Игроки бросают кубик и передвигают фишку вперед на столько </a:t>
            </a:r>
            <a:r>
              <a:rPr lang="ru-RU" sz="2800" dirty="0" err="1" smtClean="0"/>
              <a:t>ходов,сколько</a:t>
            </a:r>
            <a:r>
              <a:rPr lang="ru-RU" sz="2800" dirty="0" smtClean="0"/>
              <a:t> точек выпало на кубике.</a:t>
            </a:r>
            <a:br>
              <a:rPr lang="ru-RU" sz="2800" dirty="0" smtClean="0"/>
            </a:br>
            <a:r>
              <a:rPr lang="ru-RU" sz="2800" dirty="0" smtClean="0"/>
              <a:t>Победителем станет </a:t>
            </a:r>
            <a:r>
              <a:rPr lang="ru-RU" sz="2800" dirty="0" err="1" smtClean="0"/>
              <a:t>тот,кто</a:t>
            </a:r>
            <a:r>
              <a:rPr lang="ru-RU" sz="2800" dirty="0" smtClean="0"/>
              <a:t> быстрее всех доберется до финиша, преодолев все препятствия.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94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AppData\Local\Microsoft\Windows\Temporary Internet Files\Content.IE5\0H4ISV22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" y="2060848"/>
            <a:ext cx="12923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AppData\Local\Microsoft\Windows\Temporary Internet Files\Content.IE5\1LMDUJE9\MC9004113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163">
            <a:off x="3662" y="260834"/>
            <a:ext cx="1552671" cy="1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AppData\Local\Microsoft\Windows\Temporary Internet Files\Content.IE5\PWRX2813\MC900346317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01">
            <a:off x="4860032" y="260648"/>
            <a:ext cx="14377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96">
            <a:off x="418971" y="5281478"/>
            <a:ext cx="1471019" cy="1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6">
            <a:off x="7648841" y="3919530"/>
            <a:ext cx="1290733" cy="14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ксим\AppData\Local\Microsoft\Windows\Temporary Internet Files\Content.IE5\0H4ISV22\MC90043198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83" y="5431866"/>
            <a:ext cx="1334319" cy="13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49">
            <a:off x="6172663" y="5225329"/>
            <a:ext cx="1307447" cy="1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ксим\AppData\Local\Microsoft\Windows\Temporary Internet Files\Content.IE5\ST0Q8J04\MC90043200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805959"/>
            <a:ext cx="1178123" cy="1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67">
            <a:off x="7478780" y="282469"/>
            <a:ext cx="1387239" cy="1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53">
            <a:off x="2380961" y="5559745"/>
            <a:ext cx="1163588" cy="11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аксим\AppData\Local\Microsoft\Windows\Temporary Internet Files\Content.IE5\PWRX2813\MC90043203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35">
            <a:off x="2787916" y="296078"/>
            <a:ext cx="1168899" cy="11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10115" cy="11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67" y="-93394"/>
            <a:ext cx="5144684" cy="68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3240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 Лото Дорожные знаки»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Цель:</a:t>
            </a:r>
            <a:r>
              <a:rPr lang="ru-RU" sz="2800" dirty="0" smtClean="0"/>
              <a:t> учить детей различать дорожные знаки.</a:t>
            </a:r>
            <a:br>
              <a:rPr lang="ru-RU" sz="2800" dirty="0" smtClean="0"/>
            </a:br>
            <a:r>
              <a:rPr lang="ru-RU" sz="2800" dirty="0" smtClean="0"/>
              <a:t>Закреплять знания детей о правилах дорожного движения.</a:t>
            </a:r>
            <a:br>
              <a:rPr lang="ru-RU" sz="2800" dirty="0" smtClean="0"/>
            </a:br>
            <a:r>
              <a:rPr lang="ru-RU" sz="2800" dirty="0" smtClean="0"/>
              <a:t>Задачи: учить правильно переходить дорогу;</a:t>
            </a:r>
            <a:br>
              <a:rPr lang="ru-RU" sz="2800" dirty="0" smtClean="0"/>
            </a:br>
            <a:r>
              <a:rPr lang="ru-RU" sz="2800" dirty="0" smtClean="0"/>
              <a:t>развивать слуховое восприятие, </a:t>
            </a:r>
            <a:r>
              <a:rPr lang="ru-RU" sz="2800" dirty="0" err="1" smtClean="0"/>
              <a:t>внимание,память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Правила игры: ведущий </a:t>
            </a:r>
            <a:r>
              <a:rPr lang="ru-RU" sz="2800" dirty="0" err="1" smtClean="0"/>
              <a:t>обьявляет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карточку,игрок</a:t>
            </a:r>
            <a:r>
              <a:rPr lang="ru-RU" sz="2800" dirty="0" smtClean="0"/>
              <a:t> находит ее на игровой карте и закрывает ее соответствующее изображение.</a:t>
            </a:r>
            <a:br>
              <a:rPr lang="ru-RU" sz="2800" dirty="0" smtClean="0"/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613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32403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674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«Куб ПДД»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2400" dirty="0" smtClean="0"/>
              <a:t>Куб состоит из 6 граней,</a:t>
            </a:r>
          </a:p>
          <a:p>
            <a:pPr marL="0" indent="0" algn="ctr">
              <a:buNone/>
            </a:pPr>
            <a:r>
              <a:rPr lang="ru-RU" sz="2400" dirty="0" smtClean="0"/>
              <a:t>каждая из которых представляет собой</a:t>
            </a:r>
            <a:r>
              <a:rPr lang="ru-RU" sz="2400" dirty="0"/>
              <a:t> </a:t>
            </a:r>
            <a:r>
              <a:rPr lang="ru-RU" sz="2400" dirty="0" smtClean="0"/>
              <a:t>закрепление у детей знаний о правилах дорожного движения.</a:t>
            </a:r>
          </a:p>
          <a:p>
            <a:pPr marL="0" indent="0" algn="ctr">
              <a:buNone/>
            </a:pPr>
            <a:r>
              <a:rPr lang="ru-RU" sz="2400" dirty="0" smtClean="0"/>
              <a:t>Кубик в руки ты бери</a:t>
            </a:r>
          </a:p>
          <a:p>
            <a:pPr marL="0" indent="0" algn="ctr">
              <a:buNone/>
            </a:pPr>
            <a:r>
              <a:rPr lang="ru-RU" sz="2400" dirty="0" smtClean="0"/>
              <a:t>И все правила нам расскажи!</a:t>
            </a:r>
          </a:p>
        </p:txBody>
      </p:sp>
    </p:spTree>
    <p:extLst>
      <p:ext uri="{BB962C8B-B14F-4D97-AF65-F5344CB8AC3E}">
        <p14:creationId xmlns:p14="http://schemas.microsoft.com/office/powerpoint/2010/main" val="3850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328"/>
            <a:ext cx="4861048" cy="64814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4" y="682384"/>
            <a:ext cx="4398504" cy="58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548681"/>
            <a:ext cx="4950296" cy="502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с «дорожным сундучком» востребована детьми и способствует их развитию, открывает множество возможностей для самостоятельной деятельности детей. Развивают интеллектуальные качества ребенка, инициативу и волевое усилие. У детей повышается уровень любознательности, они задают вопросы, касающиеся предметов и явлений. Дети используют данное пособие в соответствии с собственным замыслом, сюжетом игры, что способствует развитию творчества, воображения.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76672"/>
            <a:ext cx="5670376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это пособие в работе с детьми воспитателю, предоставляется большая возможность разнообразить формы работы по ознакомлению детей с правилами дорожного движения.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algn="ctr"/>
            <a:endParaRPr lang="ru-RU" sz="2000" b="1" u="sng" dirty="0" smtClean="0"/>
          </a:p>
          <a:p>
            <a:pPr algn="ctr"/>
            <a:endParaRPr lang="ru-RU" sz="2000" b="1" u="sng" dirty="0"/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Цель</a:t>
            </a:r>
            <a:r>
              <a:rPr lang="ru-RU" sz="2400" b="1" u="sng" dirty="0">
                <a:solidFill>
                  <a:srgbClr val="FF0000"/>
                </a:solidFill>
              </a:rPr>
              <a:t>:</a:t>
            </a:r>
            <a:r>
              <a:rPr lang="ru-RU" sz="2400" b="1" u="sng" dirty="0"/>
              <a:t> 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000" dirty="0"/>
              <a:t>-Формировать систему знаний, умений и навыков детей по правилам дорожного движения.</a:t>
            </a:r>
          </a:p>
          <a:p>
            <a:pPr algn="ctr"/>
            <a:r>
              <a:rPr lang="ru-RU" sz="2000" dirty="0"/>
              <a:t>-Повторить и закрепить знания о светофорах и сигналов, довести до детей важность сигналов светофора.</a:t>
            </a:r>
          </a:p>
          <a:p>
            <a:pPr algn="ctr"/>
            <a:r>
              <a:rPr lang="ru-RU" sz="2000" dirty="0"/>
              <a:t>-Познакомить с правилами перехода проезжей части по регулируемому и нерегулируемому пешеходному переходу.</a:t>
            </a:r>
          </a:p>
          <a:p>
            <a:pPr algn="ctr"/>
            <a:r>
              <a:rPr lang="ru-RU" sz="2000" dirty="0"/>
              <a:t> -Знать и уметь классифицировать дорожные знаки: предупреждающие,       запрещающие, предписывающие, знаки сервиса.</a:t>
            </a:r>
          </a:p>
          <a:p>
            <a:pPr algn="ctr"/>
            <a:r>
              <a:rPr lang="ru-RU" sz="2000" dirty="0"/>
              <a:t> -Развивать наблюдательность, самостоятельность мышления, внимательность на дорогах.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54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10344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algn="ctr"/>
            <a:endParaRPr lang="ru-RU" sz="2000" u="sng" dirty="0" smtClean="0"/>
          </a:p>
          <a:p>
            <a:pPr algn="ctr"/>
            <a:endParaRPr lang="ru-RU" sz="2000" u="sng" dirty="0"/>
          </a:p>
          <a:p>
            <a:pPr algn="ctr"/>
            <a:endParaRPr lang="ru-RU" sz="2000" u="sng" dirty="0" smtClean="0"/>
          </a:p>
          <a:p>
            <a:pPr lvl="8" algn="ctr"/>
            <a:r>
              <a:rPr lang="ru-RU" sz="800" u="sng" dirty="0" smtClean="0"/>
              <a:t>Задачи</a:t>
            </a:r>
            <a:r>
              <a:rPr lang="ru-RU" sz="800" u="sng" dirty="0"/>
              <a:t>: </a:t>
            </a:r>
            <a:endParaRPr lang="ru-RU" sz="800" u="sng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algn="ctr"/>
            <a:r>
              <a:rPr lang="ru-RU" sz="2000" dirty="0" smtClean="0"/>
              <a:t>- </a:t>
            </a:r>
            <a:r>
              <a:rPr lang="ru-RU" sz="2000" dirty="0"/>
              <a:t>Способствовать формированию знаний о правилах дорожного движения.</a:t>
            </a:r>
          </a:p>
          <a:p>
            <a:pPr algn="ctr"/>
            <a:r>
              <a:rPr lang="ru-RU" sz="2000" dirty="0"/>
              <a:t>- Создавать условия для развития сенсомоторной координации, развития мелкой моторики.</a:t>
            </a:r>
          </a:p>
          <a:p>
            <a:pPr algn="ctr"/>
            <a:r>
              <a:rPr lang="ru-RU" sz="2000" dirty="0"/>
              <a:t>- Создавать условия для закрепления знаний цвета, размера предметов. </a:t>
            </a:r>
          </a:p>
          <a:p>
            <a:pPr algn="ctr"/>
            <a:r>
              <a:rPr lang="ru-RU" sz="2000" dirty="0" smtClean="0"/>
              <a:t>- </a:t>
            </a:r>
            <a:r>
              <a:rPr lang="ru-RU" sz="2000" dirty="0"/>
              <a:t>Развивать осторожность, внимательность,  самостоятельность, ответственность и </a:t>
            </a:r>
          </a:p>
          <a:p>
            <a:pPr algn="ctr"/>
            <a:r>
              <a:rPr lang="ru-RU" sz="2000" dirty="0"/>
              <a:t>осмотрительность на дороге;</a:t>
            </a:r>
          </a:p>
          <a:p>
            <a:pPr marL="0" indent="0" algn="ctr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285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algn="ctr"/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r>
              <a:rPr lang="ru-RU" sz="2600" dirty="0" smtClean="0"/>
              <a:t>-</a:t>
            </a:r>
            <a:r>
              <a:rPr lang="ru-RU" sz="2600" dirty="0"/>
              <a:t>Стимулировать познавательную активность, способствовать развитию коммуникативных навыков.</a:t>
            </a:r>
          </a:p>
          <a:p>
            <a:pPr algn="ctr"/>
            <a:r>
              <a:rPr lang="ru-RU" sz="2600" dirty="0" smtClean="0"/>
              <a:t>- </a:t>
            </a:r>
            <a:r>
              <a:rPr lang="ru-RU" sz="2600" dirty="0"/>
              <a:t>Способствовать развитию речи детей, пополнению активного и пассивного словаря детей.</a:t>
            </a:r>
          </a:p>
          <a:p>
            <a:pPr algn="ctr"/>
            <a:r>
              <a:rPr lang="ru-RU" sz="2600" dirty="0"/>
              <a:t>- Развивать связную речь;</a:t>
            </a:r>
          </a:p>
          <a:p>
            <a:pPr algn="ctr"/>
            <a:r>
              <a:rPr lang="ru-RU" sz="2600" b="1" dirty="0"/>
              <a:t> -</a:t>
            </a:r>
            <a:r>
              <a:rPr lang="ru-RU" sz="2600" dirty="0"/>
              <a:t> Способствовать развитию образного мышления, внимания, воображения.</a:t>
            </a:r>
          </a:p>
          <a:p>
            <a:pPr algn="ctr"/>
            <a:r>
              <a:rPr lang="ru-RU" sz="2600" dirty="0" smtClean="0"/>
              <a:t>- </a:t>
            </a:r>
            <a:r>
              <a:rPr lang="ru-RU" sz="2600" dirty="0"/>
              <a:t>Воспитывать навыки личной безопасности и чувство самосохранения;</a:t>
            </a:r>
          </a:p>
          <a:p>
            <a:pPr algn="ctr"/>
            <a:r>
              <a:rPr lang="ru-RU" sz="2600" dirty="0"/>
              <a:t>- Воспитывать чувство ответственности.</a:t>
            </a:r>
          </a:p>
          <a:p>
            <a:pPr marL="0" indent="0" algn="ctr">
              <a:buNone/>
            </a:pP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108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26876"/>
            <a:ext cx="8229600" cy="2155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Представляем </a:t>
            </a:r>
            <a:r>
              <a:rPr lang="ru-RU" b="1" dirty="0"/>
              <a:t>наш сундучок более подробно!</a:t>
            </a:r>
            <a:br>
              <a:rPr lang="ru-RU" b="1" dirty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8" y="1628800"/>
            <a:ext cx="4667085" cy="35003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1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Сундучок </a:t>
            </a:r>
            <a:r>
              <a:rPr lang="ru-RU" b="1" dirty="0"/>
              <a:t>сделан из коробки,</a:t>
            </a:r>
            <a:r>
              <a:rPr lang="ru-RU" dirty="0"/>
              <a:t>  на колесиках.  Таким образом, его можно легко перемещать в любом направлении </a:t>
            </a:r>
            <a:r>
              <a:rPr lang="ru-RU" dirty="0" smtClean="0"/>
              <a:t>, </a:t>
            </a:r>
            <a:r>
              <a:rPr lang="ru-RU" dirty="0"/>
              <a:t>то есть он </a:t>
            </a:r>
            <a:r>
              <a:rPr lang="ru-RU" b="1" dirty="0"/>
              <a:t>мобильный.</a:t>
            </a:r>
            <a:endParaRPr lang="ru-RU" dirty="0"/>
          </a:p>
          <a:p>
            <a:pPr marL="0" indent="0" algn="ctr">
              <a:buNone/>
            </a:pP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3206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AppData\Local\Microsoft\Windows\Temporary Internet Files\Content.IE5\0H4ISV22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" y="2060848"/>
            <a:ext cx="12923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AppData\Local\Microsoft\Windows\Temporary Internet Files\Content.IE5\1LMDUJE9\MC9004113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163">
            <a:off x="3662" y="260834"/>
            <a:ext cx="1552671" cy="1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AppData\Local\Microsoft\Windows\Temporary Internet Files\Content.IE5\PWRX2813\MC900346317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01">
            <a:off x="4860032" y="260648"/>
            <a:ext cx="14377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AppData\Local\Microsoft\Windows\Temporary Internet Files\Content.IE5\PWRX2813\MC9004113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796">
            <a:off x="418971" y="5281478"/>
            <a:ext cx="1471019" cy="1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AppData\Local\Microsoft\Windows\Temporary Internet Files\Content.IE5\0H4ISV22\MC90041141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6">
            <a:off x="7648841" y="3919530"/>
            <a:ext cx="1290733" cy="14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ксим\AppData\Local\Microsoft\Windows\Temporary Internet Files\Content.IE5\0H4ISV22\MC90043198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83" y="5431866"/>
            <a:ext cx="1334319" cy="13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ксим\AppData\Local\Microsoft\Windows\Temporary Internet Files\Content.IE5\1LMDUJE9\MC90043199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49">
            <a:off x="6172663" y="5225329"/>
            <a:ext cx="1307447" cy="1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ксим\AppData\Local\Microsoft\Windows\Temporary Internet Files\Content.IE5\ST0Q8J04\MC90043200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805959"/>
            <a:ext cx="1178123" cy="1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ксим\AppData\Local\Microsoft\Windows\Temporary Internet Files\Content.IE5\PWRX2813\MC900432035[2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67">
            <a:off x="7478780" y="282469"/>
            <a:ext cx="1387239" cy="1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ксим\AppData\Local\Microsoft\Windows\Temporary Internet Files\Content.IE5\ST0Q8J04\MC90043202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53">
            <a:off x="2380961" y="5559745"/>
            <a:ext cx="1163588" cy="11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аксим\AppData\Local\Microsoft\Windows\Temporary Internet Files\Content.IE5\PWRX2813\MC90043203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35">
            <a:off x="2787916" y="296078"/>
            <a:ext cx="1168899" cy="11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Максим\AppData\Local\Microsoft\Windows\Temporary Internet Files\Content.IE5\1LMDUJE9\MC900346299[2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1110115" cy="11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7" y="251253"/>
            <a:ext cx="4818815" cy="6425087"/>
          </a:xfrm>
        </p:spPr>
      </p:pic>
    </p:spTree>
    <p:extLst>
      <p:ext uri="{BB962C8B-B14F-4D97-AF65-F5344CB8AC3E}">
        <p14:creationId xmlns:p14="http://schemas.microsoft.com/office/powerpoint/2010/main" val="29875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На </a:t>
            </a:r>
            <a:r>
              <a:rPr lang="ru-RU" sz="2400" b="1" dirty="0"/>
              <a:t>верхней части у нас мини-дорога, где дети с удовольствием познают навыки езды с изучением или повторением правил дорожного движения</a:t>
            </a:r>
            <a:r>
              <a:rPr lang="ru-RU" sz="2400" dirty="0"/>
              <a:t>.</a:t>
            </a:r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5028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467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«В гостях у ГаИчки» Номинация «Дидактические игры и пособия по ПДД»</vt:lpstr>
      <vt:lpstr>Презентация PowerPoint</vt:lpstr>
      <vt:lpstr>Презентация PowerPoint</vt:lpstr>
      <vt:lpstr>Презентация PowerPoint</vt:lpstr>
      <vt:lpstr>Презентация PowerPoint</vt:lpstr>
      <vt:lpstr>  Представляем наш сундучок более подробно!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Две боковые стороны сундучка раскрашены в красный и синий цвет. Соответственно на разных сторонах мы прикрепили два кармана. Красный - с запрещающими знаками, синий – с предупреждающими. </vt:lpstr>
      <vt:lpstr>Презентация PowerPoint</vt:lpstr>
      <vt:lpstr>На задней стороне мы прикрепили  наш мини-светофор. Это любимая игра наших ребят. Правила игры: детям предоставляется макет  светофора и цветные карточки с сигналами светофора. Задача: разложить карточки в правильном порядке, рассказать значение каждого цвета. </vt:lpstr>
      <vt:lpstr>. </vt:lpstr>
      <vt:lpstr>Презентация PowerPoint</vt:lpstr>
      <vt:lpstr>Презентация PowerPoint</vt:lpstr>
      <vt:lpstr>Презентация PowerPoint</vt:lpstr>
      <vt:lpstr>Массажная дорожка- зебра! Много пуговичек, шнурков. Конечно же это профилактика плоскостопия! </vt:lpstr>
      <vt:lpstr>    Кармашки с разнообразными дидактическими играми по ПДД: «Разрезные картинки».   Задача: собрать из частей правильное изображение. Цель: усвоить понятие «часть-целое», развивать мышление и логику. Правила игры: перед детьми на столе лежат картинки с изображением знакомого предмета ( знаки дорожного движения) Детям- предлагается сложить картинку из частей так, чтобы получилось целое. </vt:lpstr>
      <vt:lpstr>     </vt:lpstr>
      <vt:lpstr>   «Путешествие в страну дорожных знаков» Цель: закрепить знания детей о дорожных знаках, правила движения. Задачи: продолжать знакомить с правилами дорожного движения. Правила игры: в настольную игру могут играть от 2 до 4 человек. Игроки бросают кубик и передвигают фишку вперед на столько ходов,сколько точек выпало на кубике. Победителем станет тот,кто быстрее всех доберется до финиша, преодолев все препятствия.     </vt:lpstr>
      <vt:lpstr>Презентация PowerPoint</vt:lpstr>
      <vt:lpstr>      « Лото Дорожные знаки» Цель: учить детей различать дорожные знаки. Закреплять знания детей о правилах дорожного движения. Задачи: учить правильно переходить дорогу; развивать слуховое восприятие, внимание,память. Правила игры: ведущий обьявляет карточку,игрок находит ее на игровой карте и закрывает ее соответствующее изображение.    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«Разрезные картинки. Знаки дорожного движения»</dc:title>
  <dc:creator>Максим</dc:creator>
  <cp:lastModifiedBy>Максим</cp:lastModifiedBy>
  <cp:revision>86</cp:revision>
  <cp:lastPrinted>2023-09-08T02:01:13Z</cp:lastPrinted>
  <dcterms:created xsi:type="dcterms:W3CDTF">2014-10-13T15:48:22Z</dcterms:created>
  <dcterms:modified xsi:type="dcterms:W3CDTF">2023-11-14T16:28:33Z</dcterms:modified>
</cp:coreProperties>
</file>