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2" r:id="rId1"/>
  </p:sldMasterIdLst>
  <p:notesMasterIdLst>
    <p:notesMasterId r:id="rId13"/>
  </p:notesMasterIdLst>
  <p:handoutMasterIdLst>
    <p:handoutMasterId r:id="rId14"/>
  </p:handoutMasterIdLst>
  <p:sldIdLst>
    <p:sldId id="267" r:id="rId2"/>
    <p:sldId id="256" r:id="rId3"/>
    <p:sldId id="275" r:id="rId4"/>
    <p:sldId id="277" r:id="rId5"/>
    <p:sldId id="278" r:id="rId6"/>
    <p:sldId id="279" r:id="rId7"/>
    <p:sldId id="280" r:id="rId8"/>
    <p:sldId id="281" r:id="rId9"/>
    <p:sldId id="282" r:id="rId10"/>
    <p:sldId id="283" r:id="rId11"/>
    <p:sldId id="273" r:id="rId12"/>
  </p:sldIdLst>
  <p:sldSz cx="9144000" cy="5143500" type="screen16x9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  <a:srgbClr val="99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32" autoAdjust="0"/>
    <p:restoredTop sz="94660"/>
  </p:normalViewPr>
  <p:slideViewPr>
    <p:cSldViewPr>
      <p:cViewPr varScale="1">
        <p:scale>
          <a:sx n="110" d="100"/>
          <a:sy n="110" d="100"/>
        </p:scale>
        <p:origin x="1020" y="12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BF9522B6-8C4B-40F0-8FB5-3EAEC5F7998E}" type="datetimeFigureOut">
              <a:rPr lang="ru-RU"/>
              <a:pPr>
                <a:defRPr/>
              </a:pPr>
              <a:t>01.10.2022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3A323D24-6784-4A70-8617-AD25D432C1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8978086"/>
      </p:ext>
    </p:extLst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8FCECDFB-6C01-4510-BE45-132A133B2D04}" type="datetimeFigureOut">
              <a:rPr lang="ru-RU"/>
              <a:pPr>
                <a:defRPr/>
              </a:pPr>
              <a:t>01.10.2022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9FF104B0-05AC-4EBC-879A-B875A29841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346508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5124" name="Нижний колонтитул 3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4199240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3556" name="Нижний колонтитул 3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41194327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7172" name="Нижний колонтитул 4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3043246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9220" name="Нижний колонтитул 3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8518088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1268" name="Нижний колонтитул 3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3582758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3316" name="Нижний колонтитул 3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7604499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5364" name="Нижний колонтитул 3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39392300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7412" name="Нижний колонтитул 3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33532973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9460" name="Нижний колонтитул 3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33048803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1508" name="Нижний колонтитул 3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09590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@Долгорукова С.В., 2009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86DB00-CDC0-4F0B-99CA-6EA7D81962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9739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@Долгорукова С.В., 2009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6CD7E4-561F-40A8-AB66-CE6D9A8190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1345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@Долгорукова С.В., 2009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28BC4C-6BFC-4198-A5EC-7A07B0715A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6350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@Долгорукова С.В., 2009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9B2C62-9F20-4A1C-9A26-1EC2190FD8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2039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@Долгорукова С.В., 2009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CADAEA-9290-4CDA-8566-D080846364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9596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@Долгорукова С.В., 2009</a:t>
            </a:r>
            <a:endParaRPr 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D7B1D9-7451-4450-BDBE-4331878A40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9344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@Долгорукова С.В., 2009</a:t>
            </a:r>
            <a:endParaRPr lang="en-US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D68F0C-2570-4A52-A8BB-2D6BC8BEF1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6776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@Долгорукова С.В., 2009</a:t>
            </a:r>
            <a:endParaRPr lang="en-US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D260F8-9991-4DC2-B109-17CD3271B3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4932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@Долгорукова С.В., 2009</a:t>
            </a:r>
            <a:endParaRPr lang="en-US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B63FD6-474E-4DE8-8650-9300B9F1B0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8017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@Долгорукова С.В., 2009</a:t>
            </a:r>
            <a:endParaRPr 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6662A3-27C6-4DBF-8E50-E09523292C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3749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@Долгорукова С.В., 2009</a:t>
            </a:r>
            <a:endParaRPr 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7C7018-29A1-47F7-AF68-91C22FBCAF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197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28650" y="274638"/>
            <a:ext cx="7886700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ru-RU"/>
              <a:t>@Долгорукова С.В., 2009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32D794E-FD88-41A1-AD55-5826FE0C1F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hf sldNum="0" hdr="0" dt="0"/>
  <p:txStyles>
    <p:titleStyle>
      <a:lvl1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fontAlgn="base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Прямоугольник 1"/>
          <p:cNvSpPr>
            <a:spLocks noChangeArrowheads="1"/>
          </p:cNvSpPr>
          <p:nvPr/>
        </p:nvSpPr>
        <p:spPr bwMode="auto">
          <a:xfrm>
            <a:off x="0" y="-7938"/>
            <a:ext cx="9144000" cy="708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4000" b="1" i="1">
                <a:solidFill>
                  <a:srgbClr val="00B050"/>
                </a:solidFill>
                <a:latin typeface="Arial Narrow" panose="020B0606020202030204" pitchFamily="34" charset="0"/>
              </a:rPr>
              <a:t>Вспомним!</a:t>
            </a:r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0" y="688975"/>
            <a:ext cx="9144000" cy="397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3600" b="1" i="1">
                <a:solidFill>
                  <a:srgbClr val="00B050"/>
                </a:solidFill>
                <a:latin typeface="Arial Narrow" panose="020B0606020202030204" pitchFamily="34" charset="0"/>
              </a:rPr>
              <a:t>1. </a:t>
            </a:r>
            <a:r>
              <a:rPr lang="ru-RU" altLang="ru-RU" sz="3600">
                <a:solidFill>
                  <a:srgbClr val="000000"/>
                </a:solidFill>
                <a:latin typeface="Arial Narrow" panose="020B0606020202030204" pitchFamily="34" charset="0"/>
              </a:rPr>
              <a:t>Измерение – это …</a:t>
            </a:r>
          </a:p>
          <a:p>
            <a:pPr eaLnBrk="1" hangingPunct="1"/>
            <a:r>
              <a:rPr lang="ru-RU" altLang="ru-RU" sz="3600" b="1" i="1">
                <a:solidFill>
                  <a:srgbClr val="00B050"/>
                </a:solidFill>
                <a:latin typeface="Arial Narrow" panose="020B0606020202030204" pitchFamily="34" charset="0"/>
              </a:rPr>
              <a:t>2. </a:t>
            </a:r>
            <a:r>
              <a:rPr lang="ru-RU" altLang="ru-RU" sz="3600">
                <a:solidFill>
                  <a:srgbClr val="000000"/>
                </a:solidFill>
                <a:latin typeface="Arial Narrow" panose="020B0606020202030204" pitchFamily="34" charset="0"/>
              </a:rPr>
              <a:t>Какие единицы измерения вы знаете?</a:t>
            </a:r>
          </a:p>
          <a:p>
            <a:pPr eaLnBrk="1" hangingPunct="1"/>
            <a:r>
              <a:rPr lang="ru-RU" altLang="ru-RU" sz="3600" b="1" i="1">
                <a:solidFill>
                  <a:srgbClr val="00B050"/>
                </a:solidFill>
                <a:latin typeface="Arial Narrow" panose="020B0606020202030204" pitchFamily="34" charset="0"/>
              </a:rPr>
              <a:t>3. </a:t>
            </a:r>
            <a:r>
              <a:rPr lang="ru-RU" altLang="ru-RU" sz="3600">
                <a:solidFill>
                  <a:srgbClr val="000000"/>
                </a:solidFill>
                <a:latin typeface="Arial Narrow" panose="020B0606020202030204" pitchFamily="34" charset="0"/>
              </a:rPr>
              <a:t>Как определить предел измерения и цену деления шкалы измерительного прибора?</a:t>
            </a:r>
          </a:p>
          <a:p>
            <a:pPr eaLnBrk="1" hangingPunct="1"/>
            <a:r>
              <a:rPr lang="ru-RU" altLang="ru-RU" sz="3600" b="1" i="1">
                <a:solidFill>
                  <a:srgbClr val="00B050"/>
                </a:solidFill>
                <a:latin typeface="Arial Narrow" panose="020B0606020202030204" pitchFamily="34" charset="0"/>
              </a:rPr>
              <a:t>4. </a:t>
            </a:r>
            <a:r>
              <a:rPr lang="ru-RU" altLang="ru-RU" sz="3600">
                <a:solidFill>
                  <a:srgbClr val="000000"/>
                </a:solidFill>
                <a:latin typeface="Arial Narrow" panose="020B0606020202030204" pitchFamily="34" charset="0"/>
              </a:rPr>
              <a:t>Приведите примеры измерительных приборов для выполнения измерения различных параметров биологических объектов.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Прямоугольник 1"/>
          <p:cNvSpPr>
            <a:spLocks noChangeArrowheads="1"/>
          </p:cNvSpPr>
          <p:nvPr/>
        </p:nvSpPr>
        <p:spPr bwMode="auto">
          <a:xfrm>
            <a:off x="0" y="-7938"/>
            <a:ext cx="9144000" cy="584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3200" b="1" i="1">
                <a:solidFill>
                  <a:srgbClr val="00B050"/>
                </a:solidFill>
                <a:latin typeface="Arial Narrow" panose="020B0606020202030204" pitchFamily="34" charset="0"/>
              </a:rPr>
              <a:t>Закрепление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268538" y="3003550"/>
            <a:ext cx="935037" cy="431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2253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1913" y="627063"/>
            <a:ext cx="6729412" cy="434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Прямоугольник 1"/>
          <p:cNvSpPr>
            <a:spLocks noChangeArrowheads="1"/>
          </p:cNvSpPr>
          <p:nvPr/>
        </p:nvSpPr>
        <p:spPr bwMode="auto">
          <a:xfrm>
            <a:off x="0" y="1058863"/>
            <a:ext cx="91440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ru-RU" altLang="ru-RU" sz="4800" dirty="0" smtClean="0">
                <a:latin typeface="Arial Narrow" panose="020B0606020202030204" pitchFamily="34" charset="0"/>
              </a:rPr>
              <a:t>§ 5 читать.</a:t>
            </a:r>
          </a:p>
          <a:p>
            <a:pPr eaLnBrk="1" hangingPunct="1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ru-RU" altLang="ru-RU" sz="4800" dirty="0" smtClean="0">
                <a:latin typeface="Arial Narrow" panose="020B0606020202030204" pitchFamily="34" charset="0"/>
              </a:rPr>
              <a:t>Выполнить задание письменно в тетради на страницу 40.</a:t>
            </a:r>
            <a:endParaRPr lang="ru-RU" altLang="ru-RU" sz="4800" dirty="0">
              <a:latin typeface="Arial Narrow" panose="020B0606020202030204" pitchFamily="34" charset="0"/>
            </a:endParaRPr>
          </a:p>
        </p:txBody>
      </p:sp>
      <p:sp>
        <p:nvSpPr>
          <p:cNvPr id="24579" name="Прямоугольник 4"/>
          <p:cNvSpPr>
            <a:spLocks noChangeArrowheads="1"/>
          </p:cNvSpPr>
          <p:nvPr/>
        </p:nvSpPr>
        <p:spPr bwMode="auto">
          <a:xfrm>
            <a:off x="7938" y="0"/>
            <a:ext cx="913606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7200" b="1">
                <a:solidFill>
                  <a:srgbClr val="00B050"/>
                </a:solidFill>
                <a:latin typeface="Arial Narrow" panose="020B0606020202030204" pitchFamily="34" charset="0"/>
              </a:rPr>
              <a:t>Домашнее задание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60425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Прямоугольник 5"/>
          <p:cNvSpPr>
            <a:spLocks noChangeArrowheads="1"/>
          </p:cNvSpPr>
          <p:nvPr/>
        </p:nvSpPr>
        <p:spPr bwMode="auto">
          <a:xfrm>
            <a:off x="179388" y="1004888"/>
            <a:ext cx="4824412" cy="286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6000" b="1">
                <a:solidFill>
                  <a:srgbClr val="00B050"/>
                </a:solidFill>
                <a:latin typeface="Arial Narrow" panose="020B0606020202030204" pitchFamily="34" charset="0"/>
              </a:rPr>
              <a:t>Описание результатов исследований</a:t>
            </a:r>
          </a:p>
        </p:txBody>
      </p:sp>
      <p:pic>
        <p:nvPicPr>
          <p:cNvPr id="6148" name="Рисунок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411163"/>
            <a:ext cx="4425950" cy="458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79388" y="123825"/>
            <a:ext cx="4679950" cy="2308225"/>
          </a:xfrm>
          <a:prstGeom prst="rect">
            <a:avLst/>
          </a:prstGeom>
          <a:noFill/>
          <a:ln>
            <a:noFill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ru-RU" sz="3600" b="1" i="1" u="sng" dirty="0" smtClean="0">
                <a:solidFill>
                  <a:srgbClr val="00B050"/>
                </a:solidFill>
                <a:latin typeface="Arial Narrow" panose="020B0606020202030204" pitchFamily="34" charset="0"/>
              </a:rPr>
              <a:t>Описательный метод</a:t>
            </a:r>
            <a:r>
              <a:rPr lang="ru-RU" sz="3600" b="1" dirty="0" smtClean="0">
                <a:solidFill>
                  <a:schemeClr val="accent4">
                    <a:lumMod val="1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ru-RU" sz="3600" dirty="0" smtClean="0">
                <a:solidFill>
                  <a:schemeClr val="accent4">
                    <a:lumMod val="10000"/>
                  </a:schemeClr>
                </a:solidFill>
                <a:latin typeface="Arial Narrow" panose="020B0606020202030204" pitchFamily="34" charset="0"/>
              </a:rPr>
              <a:t>– это сбор фактического материала и его описание.</a:t>
            </a:r>
            <a:endParaRPr lang="ru-RU" sz="3600" dirty="0">
              <a:solidFill>
                <a:schemeClr val="accent4">
                  <a:lumMod val="10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8195" name="Рисунок 1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223838"/>
            <a:ext cx="4425950" cy="458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611188" y="3076575"/>
            <a:ext cx="3816350" cy="146367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ru-RU" sz="4000" i="1" dirty="0" smtClean="0">
                <a:solidFill>
                  <a:schemeClr val="accent4">
                    <a:lumMod val="10000"/>
                  </a:schemeClr>
                </a:solidFill>
                <a:latin typeface="Arial Narrow" panose="020B0606020202030204" pitchFamily="34" charset="0"/>
              </a:rPr>
              <a:t>Основа метода - наблюдение</a:t>
            </a:r>
            <a:endParaRPr lang="ru-RU" sz="4000" i="1" dirty="0">
              <a:solidFill>
                <a:schemeClr val="accent4">
                  <a:lumMod val="10000"/>
                </a:schemeClr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1250" y="1276350"/>
            <a:ext cx="6921500" cy="367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1200150"/>
          </a:xfrm>
          <a:prstGeom prst="rect">
            <a:avLst/>
          </a:prstGeom>
          <a:noFill/>
          <a:ln>
            <a:noFill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ru-RU" sz="3600" b="1" i="1" u="sng" dirty="0" smtClean="0">
                <a:solidFill>
                  <a:srgbClr val="00B050"/>
                </a:solidFill>
                <a:latin typeface="Arial Narrow" panose="020B0606020202030204" pitchFamily="34" charset="0"/>
              </a:rPr>
              <a:t>Таблица</a:t>
            </a:r>
            <a:r>
              <a:rPr lang="ru-RU" sz="3600" b="1" dirty="0" smtClean="0">
                <a:solidFill>
                  <a:schemeClr val="accent4">
                    <a:lumMod val="1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ru-RU" sz="3600" dirty="0" smtClean="0">
                <a:solidFill>
                  <a:schemeClr val="accent4">
                    <a:lumMod val="10000"/>
                  </a:schemeClr>
                </a:solidFill>
                <a:latin typeface="Arial Narrow" panose="020B0606020202030204" pitchFamily="34" charset="0"/>
              </a:rPr>
              <a:t>– это представление количественных или других данных в форме строк и столбцов.</a:t>
            </a:r>
            <a:endParaRPr lang="ru-RU" sz="3600" dirty="0">
              <a:solidFill>
                <a:schemeClr val="accent4">
                  <a:lumMod val="10000"/>
                </a:schemeClr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1077913"/>
          </a:xfrm>
          <a:prstGeom prst="rect">
            <a:avLst/>
          </a:prstGeom>
          <a:noFill/>
          <a:ln>
            <a:noFill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ru-RU" sz="3200" b="1" i="1" u="sng" dirty="0" smtClean="0">
                <a:solidFill>
                  <a:srgbClr val="00B050"/>
                </a:solidFill>
                <a:latin typeface="Arial Narrow" panose="020B0606020202030204" pitchFamily="34" charset="0"/>
              </a:rPr>
              <a:t>Схема</a:t>
            </a:r>
            <a:r>
              <a:rPr lang="ru-RU" sz="3200" b="1" dirty="0" smtClean="0">
                <a:solidFill>
                  <a:schemeClr val="accent4">
                    <a:lumMod val="1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ru-RU" sz="3200" dirty="0" smtClean="0">
                <a:solidFill>
                  <a:schemeClr val="accent4">
                    <a:lumMod val="10000"/>
                  </a:schemeClr>
                </a:solidFill>
                <a:latin typeface="Arial Narrow" panose="020B0606020202030204" pitchFamily="34" charset="0"/>
              </a:rPr>
              <a:t>– это фигуры с надписями, соединенные линиями или стрелками.</a:t>
            </a:r>
            <a:endParaRPr lang="ru-RU" sz="3200" dirty="0">
              <a:solidFill>
                <a:schemeClr val="accent4">
                  <a:lumMod val="10000"/>
                </a:schemeClr>
              </a:solidFill>
              <a:latin typeface="Arial Narrow" panose="020B0606020202030204" pitchFamily="34" charset="0"/>
            </a:endParaRPr>
          </a:p>
        </p:txBody>
      </p:sp>
      <p:grpSp>
        <p:nvGrpSpPr>
          <p:cNvPr id="47" name="Группа 46"/>
          <p:cNvGrpSpPr>
            <a:grpSpLocks/>
          </p:cNvGrpSpPr>
          <p:nvPr/>
        </p:nvGrpSpPr>
        <p:grpSpPr bwMode="auto">
          <a:xfrm>
            <a:off x="250825" y="1176338"/>
            <a:ext cx="8740775" cy="3700462"/>
            <a:chOff x="251520" y="1176287"/>
            <a:chExt cx="8740076" cy="3700917"/>
          </a:xfrm>
        </p:grpSpPr>
        <p:sp>
          <p:nvSpPr>
            <p:cNvPr id="12292" name="TextBox 3"/>
            <p:cNvSpPr txBox="1">
              <a:spLocks noChangeArrowheads="1"/>
            </p:cNvSpPr>
            <p:nvPr/>
          </p:nvSpPr>
          <p:spPr bwMode="auto">
            <a:xfrm>
              <a:off x="2267744" y="1176287"/>
              <a:ext cx="4318811" cy="584775"/>
            </a:xfrm>
            <a:prstGeom prst="rect">
              <a:avLst/>
            </a:prstGeom>
            <a:noFill/>
            <a:ln w="38100">
              <a:solidFill>
                <a:srgbClr val="00B05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ru-RU" altLang="ru-RU" sz="3200" dirty="0">
                  <a:latin typeface="Arial Narrow" panose="020B0606020202030204" pitchFamily="34" charset="0"/>
                </a:rPr>
                <a:t>Химический состав клетки</a:t>
              </a:r>
            </a:p>
          </p:txBody>
        </p:sp>
        <p:sp>
          <p:nvSpPr>
            <p:cNvPr id="12293" name="TextBox 6"/>
            <p:cNvSpPr txBox="1">
              <a:spLocks noChangeArrowheads="1"/>
            </p:cNvSpPr>
            <p:nvPr/>
          </p:nvSpPr>
          <p:spPr bwMode="auto">
            <a:xfrm>
              <a:off x="539552" y="2116869"/>
              <a:ext cx="2736304" cy="1077218"/>
            </a:xfrm>
            <a:prstGeom prst="rect">
              <a:avLst/>
            </a:prstGeom>
            <a:noFill/>
            <a:ln w="38100">
              <a:solidFill>
                <a:srgbClr val="00B05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ru-RU" altLang="ru-RU" sz="3200">
                  <a:latin typeface="Arial Narrow" panose="020B0606020202030204" pitchFamily="34" charset="0"/>
                </a:rPr>
                <a:t>Неорганические вещества</a:t>
              </a:r>
            </a:p>
          </p:txBody>
        </p:sp>
        <p:sp>
          <p:nvSpPr>
            <p:cNvPr id="12294" name="TextBox 7"/>
            <p:cNvSpPr txBox="1">
              <a:spLocks noChangeArrowheads="1"/>
            </p:cNvSpPr>
            <p:nvPr/>
          </p:nvSpPr>
          <p:spPr bwMode="auto">
            <a:xfrm>
              <a:off x="5436096" y="2116869"/>
              <a:ext cx="2376264" cy="1077218"/>
            </a:xfrm>
            <a:prstGeom prst="rect">
              <a:avLst/>
            </a:prstGeom>
            <a:noFill/>
            <a:ln w="38100">
              <a:solidFill>
                <a:srgbClr val="00B05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ru-RU" altLang="ru-RU" sz="3200">
                  <a:latin typeface="Arial Narrow" panose="020B0606020202030204" pitchFamily="34" charset="0"/>
                </a:rPr>
                <a:t>Органические вещества</a:t>
              </a:r>
            </a:p>
          </p:txBody>
        </p:sp>
        <p:cxnSp>
          <p:nvCxnSpPr>
            <p:cNvPr id="9" name="Прямая со стрелкой 8"/>
            <p:cNvCxnSpPr>
              <a:stCxn id="12292" idx="2"/>
              <a:endCxn id="12294" idx="0"/>
            </p:cNvCxnSpPr>
            <p:nvPr/>
          </p:nvCxnSpPr>
          <p:spPr>
            <a:xfrm>
              <a:off x="4427899" y="1760559"/>
              <a:ext cx="2196924" cy="355644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 стрелкой 9"/>
            <p:cNvCxnSpPr>
              <a:stCxn id="12292" idx="2"/>
              <a:endCxn id="12293" idx="0"/>
            </p:cNvCxnSpPr>
            <p:nvPr/>
          </p:nvCxnSpPr>
          <p:spPr>
            <a:xfrm flipH="1">
              <a:off x="1907151" y="1760559"/>
              <a:ext cx="2520748" cy="355644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297" name="TextBox 20"/>
            <p:cNvSpPr txBox="1">
              <a:spLocks noChangeArrowheads="1"/>
            </p:cNvSpPr>
            <p:nvPr/>
          </p:nvSpPr>
          <p:spPr bwMode="auto">
            <a:xfrm>
              <a:off x="251520" y="4134668"/>
              <a:ext cx="1296144" cy="584775"/>
            </a:xfrm>
            <a:prstGeom prst="rect">
              <a:avLst/>
            </a:prstGeom>
            <a:noFill/>
            <a:ln w="38100">
              <a:solidFill>
                <a:srgbClr val="00B05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ru-RU" altLang="ru-RU" sz="3200">
                  <a:latin typeface="Arial Narrow" panose="020B0606020202030204" pitchFamily="34" charset="0"/>
                </a:rPr>
                <a:t>Вода</a:t>
              </a:r>
            </a:p>
          </p:txBody>
        </p:sp>
        <p:cxnSp>
          <p:nvCxnSpPr>
            <p:cNvPr id="22" name="Прямая со стрелкой 21"/>
            <p:cNvCxnSpPr>
              <a:stCxn id="12293" idx="2"/>
            </p:cNvCxnSpPr>
            <p:nvPr/>
          </p:nvCxnSpPr>
          <p:spPr>
            <a:xfrm flipH="1">
              <a:off x="899168" y="3194247"/>
              <a:ext cx="1007982" cy="93991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299" name="TextBox 23"/>
            <p:cNvSpPr txBox="1">
              <a:spLocks noChangeArrowheads="1"/>
            </p:cNvSpPr>
            <p:nvPr/>
          </p:nvSpPr>
          <p:spPr bwMode="auto">
            <a:xfrm>
              <a:off x="2015298" y="3751903"/>
              <a:ext cx="2521115" cy="1077218"/>
            </a:xfrm>
            <a:prstGeom prst="rect">
              <a:avLst/>
            </a:prstGeom>
            <a:noFill/>
            <a:ln w="38100">
              <a:solidFill>
                <a:srgbClr val="00B05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ru-RU" altLang="ru-RU" sz="3200">
                  <a:latin typeface="Arial Narrow" panose="020B0606020202030204" pitchFamily="34" charset="0"/>
                </a:rPr>
                <a:t>Минеральные соли</a:t>
              </a:r>
            </a:p>
          </p:txBody>
        </p:sp>
        <p:cxnSp>
          <p:nvCxnSpPr>
            <p:cNvPr id="25" name="Прямая со стрелкой 24"/>
            <p:cNvCxnSpPr>
              <a:stCxn id="12293" idx="2"/>
              <a:endCxn id="12299" idx="0"/>
            </p:cNvCxnSpPr>
            <p:nvPr/>
          </p:nvCxnSpPr>
          <p:spPr>
            <a:xfrm>
              <a:off x="1907151" y="3194247"/>
              <a:ext cx="1368316" cy="55728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301" name="TextBox 29"/>
            <p:cNvSpPr txBox="1">
              <a:spLocks noChangeArrowheads="1"/>
            </p:cNvSpPr>
            <p:nvPr/>
          </p:nvSpPr>
          <p:spPr bwMode="auto">
            <a:xfrm>
              <a:off x="4788024" y="3493212"/>
              <a:ext cx="1296144" cy="584775"/>
            </a:xfrm>
            <a:prstGeom prst="rect">
              <a:avLst/>
            </a:prstGeom>
            <a:noFill/>
            <a:ln w="38100">
              <a:solidFill>
                <a:srgbClr val="00B05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ru-RU" altLang="ru-RU" sz="3200">
                  <a:latin typeface="Arial Narrow" panose="020B0606020202030204" pitchFamily="34" charset="0"/>
                </a:rPr>
                <a:t>Белки</a:t>
              </a:r>
            </a:p>
          </p:txBody>
        </p:sp>
        <p:cxnSp>
          <p:nvCxnSpPr>
            <p:cNvPr id="31" name="Прямая со стрелкой 30"/>
            <p:cNvCxnSpPr>
              <a:stCxn id="12294" idx="2"/>
              <a:endCxn id="12301" idx="0"/>
            </p:cNvCxnSpPr>
            <p:nvPr/>
          </p:nvCxnSpPr>
          <p:spPr>
            <a:xfrm flipH="1">
              <a:off x="5435880" y="3194247"/>
              <a:ext cx="1188943" cy="298487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303" name="TextBox 31"/>
            <p:cNvSpPr txBox="1">
              <a:spLocks noChangeArrowheads="1"/>
            </p:cNvSpPr>
            <p:nvPr/>
          </p:nvSpPr>
          <p:spPr bwMode="auto">
            <a:xfrm>
              <a:off x="5796136" y="4292429"/>
              <a:ext cx="1116542" cy="584775"/>
            </a:xfrm>
            <a:prstGeom prst="rect">
              <a:avLst/>
            </a:prstGeom>
            <a:noFill/>
            <a:ln w="38100">
              <a:solidFill>
                <a:srgbClr val="00B05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ru-RU" altLang="ru-RU" sz="3200">
                  <a:latin typeface="Arial Narrow" panose="020B0606020202030204" pitchFamily="34" charset="0"/>
                </a:rPr>
                <a:t>Жиры</a:t>
              </a:r>
            </a:p>
          </p:txBody>
        </p:sp>
        <p:cxnSp>
          <p:nvCxnSpPr>
            <p:cNvPr id="33" name="Прямая со стрелкой 32"/>
            <p:cNvCxnSpPr>
              <a:stCxn id="12294" idx="2"/>
              <a:endCxn id="12303" idx="0"/>
            </p:cNvCxnSpPr>
            <p:nvPr/>
          </p:nvCxnSpPr>
          <p:spPr>
            <a:xfrm flipH="1">
              <a:off x="6354970" y="3194247"/>
              <a:ext cx="269853" cy="1098685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305" name="TextBox 42"/>
            <p:cNvSpPr txBox="1">
              <a:spLocks noChangeArrowheads="1"/>
            </p:cNvSpPr>
            <p:nvPr/>
          </p:nvSpPr>
          <p:spPr bwMode="auto">
            <a:xfrm>
              <a:off x="7173602" y="4055090"/>
              <a:ext cx="1817994" cy="584775"/>
            </a:xfrm>
            <a:prstGeom prst="rect">
              <a:avLst/>
            </a:prstGeom>
            <a:noFill/>
            <a:ln w="38100">
              <a:solidFill>
                <a:srgbClr val="00B05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ru-RU" altLang="ru-RU" sz="3200">
                  <a:latin typeface="Arial Narrow" panose="020B0606020202030204" pitchFamily="34" charset="0"/>
                </a:rPr>
                <a:t>Углеводы</a:t>
              </a:r>
            </a:p>
          </p:txBody>
        </p:sp>
        <p:cxnSp>
          <p:nvCxnSpPr>
            <p:cNvPr id="44" name="Прямая со стрелкой 43"/>
            <p:cNvCxnSpPr>
              <a:stCxn id="12294" idx="2"/>
              <a:endCxn id="12305" idx="0"/>
            </p:cNvCxnSpPr>
            <p:nvPr/>
          </p:nvCxnSpPr>
          <p:spPr>
            <a:xfrm>
              <a:off x="6624823" y="3194247"/>
              <a:ext cx="1457208" cy="86053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1754188"/>
          </a:xfrm>
          <a:prstGeom prst="rect">
            <a:avLst/>
          </a:prstGeom>
          <a:noFill/>
          <a:ln>
            <a:noFill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ru-RU" sz="3600" b="1" i="1" u="sng" dirty="0" smtClean="0">
                <a:solidFill>
                  <a:srgbClr val="00B050"/>
                </a:solidFill>
                <a:latin typeface="Arial Narrow" panose="020B0606020202030204" pitchFamily="34" charset="0"/>
              </a:rPr>
              <a:t>Диаграмма</a:t>
            </a:r>
            <a:r>
              <a:rPr lang="ru-RU" sz="3600" b="1" dirty="0" smtClean="0">
                <a:solidFill>
                  <a:schemeClr val="accent4">
                    <a:lumMod val="1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ru-RU" sz="3600" dirty="0" smtClean="0">
                <a:solidFill>
                  <a:schemeClr val="accent4">
                    <a:lumMod val="10000"/>
                  </a:schemeClr>
                </a:solidFill>
                <a:latin typeface="Arial Narrow" panose="020B0606020202030204" pitchFamily="34" charset="0"/>
              </a:rPr>
              <a:t>– это графическое представление данных, позволяющее оценить соотношение нескольких величин.</a:t>
            </a:r>
            <a:endParaRPr lang="ru-RU" sz="3600" dirty="0">
              <a:solidFill>
                <a:schemeClr val="accent4">
                  <a:lumMod val="10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59250" y="1720850"/>
            <a:ext cx="4865688" cy="288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2799" y="2139702"/>
            <a:ext cx="3643525" cy="2279526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1570038"/>
          </a:xfrm>
          <a:prstGeom prst="rect">
            <a:avLst/>
          </a:prstGeom>
          <a:noFill/>
          <a:ln>
            <a:noFill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ru-RU" sz="3200" b="1" i="1" u="sng" dirty="0" smtClean="0">
                <a:solidFill>
                  <a:srgbClr val="00B050"/>
                </a:solidFill>
                <a:latin typeface="Arial Narrow" panose="020B0606020202030204" pitchFamily="34" charset="0"/>
              </a:rPr>
              <a:t>График</a:t>
            </a:r>
            <a:r>
              <a:rPr lang="ru-RU" sz="3200" b="1" dirty="0" smtClean="0">
                <a:solidFill>
                  <a:schemeClr val="accent4">
                    <a:lumMod val="1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ru-RU" sz="3200" dirty="0" smtClean="0">
                <a:solidFill>
                  <a:schemeClr val="accent4">
                    <a:lumMod val="10000"/>
                  </a:schemeClr>
                </a:solidFill>
                <a:latin typeface="Arial Narrow" panose="020B0606020202030204" pitchFamily="34" charset="0"/>
              </a:rPr>
              <a:t>– чертёж, на котором наглядно, при помощи линий, показаны какие-либо числовые данные, описывающие процессы или явления.</a:t>
            </a:r>
            <a:endParaRPr lang="ru-RU" sz="3200" dirty="0">
              <a:solidFill>
                <a:schemeClr val="accent4">
                  <a:lumMod val="10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7400" y="1539875"/>
            <a:ext cx="5029200" cy="343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1570038"/>
          </a:xfrm>
          <a:prstGeom prst="rect">
            <a:avLst/>
          </a:prstGeom>
          <a:noFill/>
          <a:ln>
            <a:noFill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ru-RU" sz="3200" b="1" i="1" u="sng" dirty="0" smtClean="0">
                <a:solidFill>
                  <a:srgbClr val="00B050"/>
                </a:solidFill>
                <a:latin typeface="Arial Narrow" panose="020B0606020202030204" pitchFamily="34" charset="0"/>
              </a:rPr>
              <a:t>Анализ</a:t>
            </a:r>
            <a:r>
              <a:rPr lang="ru-RU" sz="3200" b="1" dirty="0" smtClean="0">
                <a:solidFill>
                  <a:schemeClr val="accent4">
                    <a:lumMod val="1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ru-RU" sz="3200" dirty="0" smtClean="0">
                <a:solidFill>
                  <a:schemeClr val="accent4">
                    <a:lumMod val="10000"/>
                  </a:schemeClr>
                </a:solidFill>
                <a:latin typeface="Arial Narrow" panose="020B0606020202030204" pitchFamily="34" charset="0"/>
              </a:rPr>
              <a:t>– это расчленение, разделение целого на составные части, выделение отдельных сторон и свойств объекта или явления.</a:t>
            </a:r>
            <a:endParaRPr lang="ru-RU" sz="3200" dirty="0">
              <a:solidFill>
                <a:schemeClr val="accent4">
                  <a:lumMod val="1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0" y="1455738"/>
            <a:ext cx="9144000" cy="1077912"/>
          </a:xfrm>
          <a:prstGeom prst="rect">
            <a:avLst/>
          </a:prstGeom>
          <a:noFill/>
          <a:ln>
            <a:noFill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ru-RU" sz="3200" b="1" i="1" u="sng" dirty="0" smtClean="0">
                <a:solidFill>
                  <a:srgbClr val="00B050"/>
                </a:solidFill>
                <a:latin typeface="Arial Narrow" panose="020B0606020202030204" pitchFamily="34" charset="0"/>
              </a:rPr>
              <a:t>Последовательность действий при проведении анализа</a:t>
            </a:r>
            <a:endParaRPr lang="ru-RU" sz="3200" dirty="0">
              <a:solidFill>
                <a:schemeClr val="accent4">
                  <a:lumMod val="1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-14288" y="2427288"/>
            <a:ext cx="9144001" cy="255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3200" b="1" i="1">
                <a:solidFill>
                  <a:srgbClr val="00B050"/>
                </a:solidFill>
                <a:latin typeface="Arial Narrow" panose="020B0606020202030204" pitchFamily="34" charset="0"/>
              </a:rPr>
              <a:t>1. </a:t>
            </a:r>
            <a:r>
              <a:rPr lang="ru-RU" altLang="ru-RU" sz="3200">
                <a:solidFill>
                  <a:srgbClr val="000000"/>
                </a:solidFill>
                <a:latin typeface="Arial Narrow" panose="020B0606020202030204" pitchFamily="34" charset="0"/>
              </a:rPr>
              <a:t>Внимательно изучите объект (явления) в целом.</a:t>
            </a:r>
          </a:p>
          <a:p>
            <a:pPr eaLnBrk="1" hangingPunct="1"/>
            <a:r>
              <a:rPr lang="ru-RU" altLang="ru-RU" sz="3200" b="1" i="1">
                <a:solidFill>
                  <a:srgbClr val="00B050"/>
                </a:solidFill>
                <a:latin typeface="Arial Narrow" panose="020B0606020202030204" pitchFamily="34" charset="0"/>
              </a:rPr>
              <a:t>2. </a:t>
            </a:r>
            <a:r>
              <a:rPr lang="ru-RU" altLang="ru-RU" sz="3200">
                <a:solidFill>
                  <a:srgbClr val="000000"/>
                </a:solidFill>
                <a:latin typeface="Arial Narrow" panose="020B0606020202030204" pitchFamily="34" charset="0"/>
              </a:rPr>
              <a:t>Разделите мысленно объект (</a:t>
            </a:r>
            <a:r>
              <a:rPr lang="ru-RU" altLang="ru-RU" sz="3200" smtClean="0">
                <a:solidFill>
                  <a:srgbClr val="000000"/>
                </a:solidFill>
                <a:latin typeface="Arial Narrow" panose="020B0606020202030204" pitchFamily="34" charset="0"/>
              </a:rPr>
              <a:t>явление) </a:t>
            </a:r>
            <a:r>
              <a:rPr lang="ru-RU" altLang="ru-RU" sz="3200">
                <a:solidFill>
                  <a:srgbClr val="000000"/>
                </a:solidFill>
                <a:latin typeface="Arial Narrow" panose="020B0606020202030204" pitchFamily="34" charset="0"/>
              </a:rPr>
              <a:t>на части.</a:t>
            </a:r>
          </a:p>
          <a:p>
            <a:pPr eaLnBrk="1" hangingPunct="1"/>
            <a:r>
              <a:rPr lang="ru-RU" altLang="ru-RU" sz="3200" b="1" i="1">
                <a:solidFill>
                  <a:srgbClr val="00B050"/>
                </a:solidFill>
                <a:latin typeface="Arial Narrow" panose="020B0606020202030204" pitchFamily="34" charset="0"/>
              </a:rPr>
              <a:t>3. </a:t>
            </a:r>
            <a:r>
              <a:rPr lang="ru-RU" altLang="ru-RU" sz="3200">
                <a:solidFill>
                  <a:srgbClr val="000000"/>
                </a:solidFill>
                <a:latin typeface="Arial Narrow" panose="020B0606020202030204" pitchFamily="34" charset="0"/>
              </a:rPr>
              <a:t>Изучите особенности каждой </a:t>
            </a:r>
            <a:r>
              <a:rPr lang="ru-RU" altLang="ru-RU" sz="3200" smtClean="0">
                <a:solidFill>
                  <a:srgbClr val="000000"/>
                </a:solidFill>
                <a:latin typeface="Arial Narrow" panose="020B0606020202030204" pitchFamily="34" charset="0"/>
              </a:rPr>
              <a:t>части.</a:t>
            </a:r>
            <a:endParaRPr lang="ru-RU" altLang="ru-RU" sz="320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eaLnBrk="1" hangingPunct="1"/>
            <a:r>
              <a:rPr lang="ru-RU" altLang="ru-RU" sz="3200" b="1" i="1">
                <a:solidFill>
                  <a:srgbClr val="00B050"/>
                </a:solidFill>
                <a:latin typeface="Arial Narrow" panose="020B0606020202030204" pitchFamily="34" charset="0"/>
              </a:rPr>
              <a:t>4. </a:t>
            </a:r>
            <a:r>
              <a:rPr lang="ru-RU" altLang="ru-RU" sz="3200">
                <a:solidFill>
                  <a:srgbClr val="000000"/>
                </a:solidFill>
                <a:latin typeface="Arial Narrow" panose="020B0606020202030204" pitchFamily="34" charset="0"/>
              </a:rPr>
              <a:t>Изучите взаимосвязи частей.</a:t>
            </a:r>
          </a:p>
          <a:p>
            <a:pPr eaLnBrk="1" hangingPunct="1"/>
            <a:r>
              <a:rPr lang="ru-RU" altLang="ru-RU" sz="3200" b="1" i="1">
                <a:solidFill>
                  <a:srgbClr val="00B050"/>
                </a:solidFill>
                <a:latin typeface="Arial Narrow" panose="020B0606020202030204" pitchFamily="34" charset="0"/>
              </a:rPr>
              <a:t>5. </a:t>
            </a:r>
            <a:r>
              <a:rPr lang="ru-RU" altLang="ru-RU" sz="3200">
                <a:solidFill>
                  <a:srgbClr val="000000"/>
                </a:solidFill>
                <a:latin typeface="Arial Narrow" panose="020B0606020202030204" pitchFamily="34" charset="0"/>
              </a:rPr>
              <a:t>Постарайтесь выделить функции частей.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Прямоугольник 1"/>
          <p:cNvSpPr>
            <a:spLocks noChangeArrowheads="1"/>
          </p:cNvSpPr>
          <p:nvPr/>
        </p:nvSpPr>
        <p:spPr bwMode="auto">
          <a:xfrm>
            <a:off x="0" y="-7938"/>
            <a:ext cx="9144000" cy="584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3200" b="1" i="1">
                <a:solidFill>
                  <a:srgbClr val="00B050"/>
                </a:solidFill>
                <a:latin typeface="Arial Narrow" panose="020B0606020202030204" pitchFamily="34" charset="0"/>
              </a:rPr>
              <a:t>Закрепление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268538" y="3003550"/>
            <a:ext cx="935037" cy="431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8888" y="576263"/>
            <a:ext cx="6918325" cy="437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92100" y="4035425"/>
            <a:ext cx="27273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sz="3600" i="1">
                <a:solidFill>
                  <a:srgbClr val="00B050"/>
                </a:solidFill>
                <a:latin typeface="Arial Narrow" panose="020B0606020202030204" pitchFamily="34" charset="0"/>
              </a:rPr>
              <a:t>Ответ: 2,5 м.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920</TotalTime>
  <Words>224</Words>
  <Application>Microsoft Office PowerPoint</Application>
  <PresentationFormat>Экран (16:9)</PresentationFormat>
  <Paragraphs>33</Paragraphs>
  <Slides>11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Arial Narrow</vt:lpstr>
      <vt:lpstr>Calibri</vt:lpstr>
      <vt:lpstr>Calibri Light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1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Описание результатов исследований</dc:title>
  <dc:creator>Макс</dc:creator>
  <cp:lastModifiedBy>BOSS</cp:lastModifiedBy>
  <cp:revision>145</cp:revision>
  <dcterms:created xsi:type="dcterms:W3CDTF">2009-08-21T18:10:06Z</dcterms:created>
  <dcterms:modified xsi:type="dcterms:W3CDTF">2022-10-01T12:53:13Z</dcterms:modified>
  <cp:category>Биологияя 5 класс</cp:category>
</cp:coreProperties>
</file>