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EE"/>
    <a:srgbClr val="FB89E3"/>
    <a:srgbClr val="FC0000"/>
    <a:srgbClr val="00E300"/>
    <a:srgbClr val="00E200"/>
    <a:srgbClr val="FFD100"/>
    <a:srgbClr val="F48F2D"/>
    <a:srgbClr val="E4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5622" autoAdjust="0"/>
  </p:normalViewPr>
  <p:slideViewPr>
    <p:cSldViewPr snapToGrid="0">
      <p:cViewPr varScale="1">
        <p:scale>
          <a:sx n="112" d="100"/>
          <a:sy n="112" d="100"/>
        </p:scale>
        <p:origin x="17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8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112B-5CAE-41B8-8853-0C5DBD92DE9B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2F16-7664-47E2-BC2E-17ACF759C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51168-BABA-4CD6-8987-343895D51C54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175F-55E7-444B-9461-71B02EE0C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E79B-7CEA-4CEC-A7EC-450636A3F88C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BE32C-9225-42BB-B5EE-799C48E6D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FF97A-FF03-496F-9163-EE1123A73C6B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9A0D6-D26A-4856-A0E0-F5822A894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F47DB-CEB2-421A-B3FE-8F893B596E73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2962F-A454-40D1-816C-A89461D18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B791A-D2C6-43FD-B24B-4A3A54494994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1BAEB-3B3D-46C5-A923-D574027E8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8D2D-D403-4A7D-95B3-044437A79C44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FF36C-AE59-43FD-BD65-A1AF63A2E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5695-A191-483E-BB33-DB0A802FC400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FDDCC-9FCA-4DDD-840F-0B19D8387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9DA7-6226-44B5-89E7-267EA4921111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92B1-7951-4E24-8B45-0EC409AFA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41384-8A6D-45CC-9BDE-C13DB89E3BEC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C3394-E1CF-42C8-8682-427EEBCA67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FB7E-D0AA-468D-B33E-DCB7DE24439F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3FC6-C89B-4A62-B5EE-7AAD847FC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7A90B7-9D50-4E7A-AA59-236BBEDED175}" type="datetimeFigureOut">
              <a:rPr lang="ru-RU"/>
              <a:pPr>
                <a:defRPr/>
              </a:pPr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BC14320-1C5A-4FF0-9D54-C2B8B4044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8859" y="740209"/>
            <a:ext cx="6496716" cy="3774242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b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</a:t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и инновационных технологий </a:t>
            </a:r>
            <a:b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коррекционной работе с детьми в группе ЗПР»</a:t>
            </a:r>
            <a:b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7157" y="5015081"/>
            <a:ext cx="38963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Учитель-дефектолог 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спец. группы №9 ЗПР: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b="1" i="1" dirty="0">
                <a:latin typeface="Times New Roman"/>
                <a:ea typeface="Times New Roman"/>
                <a:cs typeface="Times New Roman"/>
              </a:rPr>
              <a:t>Белоткач Юлиана Вячеславовна 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вторая квалификационная категория</a:t>
            </a:r>
            <a:endParaRPr lang="ru-RU" sz="1400" dirty="0"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педагогический стаж 6 лет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356401"/>
              </p:ext>
            </p:extLst>
          </p:nvPr>
        </p:nvGraphicFramePr>
        <p:xfrm>
          <a:off x="4936481" y="4919816"/>
          <a:ext cx="4037037" cy="1667857"/>
        </p:xfrm>
        <a:graphic>
          <a:graphicData uri="http://schemas.openxmlformats.org/drawingml/2006/table">
            <a:tbl>
              <a:tblPr/>
              <a:tblGrid>
                <a:gridCol w="403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78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1692" y="121494"/>
            <a:ext cx="854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Муниципальное образовательное учреждение «Бендерский детский сад №32»</a:t>
            </a:r>
            <a:endParaRPr lang="ru-RU" sz="1400" dirty="0">
              <a:effectLst/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00647" y="306844"/>
            <a:ext cx="8303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Обучающиеся с ЗПР нуждаются в удовлетворении следующих 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/>
              </a:rPr>
              <a:t>особых образовательных потребностей:</a:t>
            </a:r>
            <a:endParaRPr lang="ru-RU" sz="20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16835" y="1014730"/>
            <a:ext cx="8428382" cy="5696171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в побуждении к познавательной активности как средству формирования устойчивой познавательной мотивации;</a:t>
            </a:r>
          </a:p>
          <a:p>
            <a:pPr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− в расширении кругозора, формировании разносторонних понятий и представлений об окружающем мире;</a:t>
            </a:r>
          </a:p>
          <a:p>
            <a:pPr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в углублении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общеинтеллектуальных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(операций анализа, сравнения, обобщения, выделения существенных признаков и закономерностей, гибкости мыслительных процессов);</a:t>
            </a:r>
          </a:p>
          <a:p>
            <a:pPr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− в совершенствовании предпосылок интеллектуальной деятельности (внимания, зрительного, слухового, тактильного восприятия, памяти и пр.);</a:t>
            </a:r>
          </a:p>
          <a:p>
            <a:pPr lvl="0"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в формировании и развитии целенаправленной деятельности, способности контроля собственной деятельности;</a:t>
            </a:r>
          </a:p>
          <a:p>
            <a:pPr lvl="0"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в упрощении системы учебно-познавательных задач, решаемых в процессе образования;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7613373" y="6114554"/>
            <a:ext cx="628153" cy="524786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88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254442" y="508882"/>
            <a:ext cx="8738483" cy="6146359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в специальном обучении «переносу» сформированных знаний и умений в новые ситуации взаимодействия с действительностью;</a:t>
            </a:r>
          </a:p>
          <a:p>
            <a:pPr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в становлении личностной сферы: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развитии и укреплении эмоций, воли, выработке навыков произвольного поведения, волевой регуляции своих действий, самостоятельности и ответственности за собственные поступки;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− в развитии и отработке средств коммуникации, приемов конструктивного общения и взаимодействия (с членами семьи, со сверстниками и взрослыми);</a:t>
            </a:r>
          </a:p>
          <a:p>
            <a:pPr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в усилении регулирующей функции слова, формировании способности к речевому обобщению, в частности, в сопровождении речью выполняемых действий;</a:t>
            </a:r>
          </a:p>
          <a:p>
            <a:pPr algn="just"/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в сохранении, укреплении соматического и психического здоровья, поддержании работоспособности, предупреждении истощаемости, психофизических перегрузок, эмоциональных срывов.</a:t>
            </a:r>
          </a:p>
        </p:txBody>
      </p:sp>
    </p:spTree>
    <p:extLst>
      <p:ext uri="{BB962C8B-B14F-4D97-AF65-F5344CB8AC3E}">
        <p14:creationId xmlns:p14="http://schemas.microsoft.com/office/powerpoint/2010/main" val="2115903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813" y="2056304"/>
            <a:ext cx="776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и инновационные технологии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коррекционной работе с детьми с ЗПР: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69203" y="296790"/>
            <a:ext cx="5771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«Можно и нужно каждого учителя научить </a:t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пользоваться педагогическим инструментарием. </a:t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atin typeface="Times New Roman"/>
                <a:ea typeface="Calibri"/>
                <a:cs typeface="Times New Roman"/>
              </a:rPr>
              <a:t>Только при этом условии его работа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будет высоко результативной…»</a:t>
            </a:r>
            <a:br>
              <a:rPr lang="ru-RU" b="1" dirty="0">
                <a:latin typeface="Times New Roman"/>
                <a:ea typeface="Calibri"/>
                <a:cs typeface="Times New Roman"/>
              </a:rPr>
            </a:br>
            <a:r>
              <a:rPr lang="ru-RU" b="1" i="1" dirty="0">
                <a:latin typeface="Times New Roman"/>
                <a:ea typeface="Calibri"/>
                <a:cs typeface="Times New Roman"/>
              </a:rPr>
              <a:t>Я.А. Каменский.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405517" y="2854518"/>
            <a:ext cx="4170459" cy="516835"/>
          </a:xfrm>
          <a:prstGeom prst="homePlate">
            <a:avLst/>
          </a:prstGeom>
          <a:solidFill>
            <a:srgbClr val="FDB9E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0000"/>
                </a:solidFill>
              </a:rPr>
              <a:t>1. Изотерапия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393590" y="3523753"/>
            <a:ext cx="4182386" cy="516835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0000"/>
                </a:solidFill>
              </a:rPr>
              <a:t>2. </a:t>
            </a:r>
            <a:r>
              <a:rPr lang="ru-RU" sz="2400" dirty="0" err="1">
                <a:solidFill>
                  <a:srgbClr val="000000"/>
                </a:solidFill>
              </a:rPr>
              <a:t>Сказкотерапия</a:t>
            </a:r>
            <a:r>
              <a:rPr lang="ru-RU" sz="24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393590" y="4167808"/>
            <a:ext cx="4182386" cy="516835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0000"/>
                </a:solidFill>
              </a:rPr>
              <a:t>3. Игровые технологии 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4784035" y="3371353"/>
            <a:ext cx="4170459" cy="516835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0000"/>
                </a:solidFill>
              </a:rPr>
              <a:t>5. </a:t>
            </a:r>
            <a:r>
              <a:rPr lang="ru-RU" sz="2400" dirty="0" err="1">
                <a:solidFill>
                  <a:srgbClr val="000000"/>
                </a:solidFill>
              </a:rPr>
              <a:t>Биоэнергопластика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05517" y="4908603"/>
            <a:ext cx="4182386" cy="68381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dirty="0">
                <a:solidFill>
                  <a:srgbClr val="000000"/>
                </a:solidFill>
              </a:rPr>
              <a:t>4. </a:t>
            </a:r>
            <a:r>
              <a:rPr lang="ru-RU" sz="2400" dirty="0" err="1">
                <a:solidFill>
                  <a:srgbClr val="000000"/>
                </a:solidFill>
              </a:rPr>
              <a:t>Здоровьесберегающие</a:t>
            </a:r>
            <a:r>
              <a:rPr lang="ru-RU" sz="2400" dirty="0">
                <a:solidFill>
                  <a:srgbClr val="000000"/>
                </a:solidFill>
              </a:rPr>
              <a:t> технологии 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84035" y="4391768"/>
            <a:ext cx="4182386" cy="516835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6. «Камешки </a:t>
            </a:r>
            <a:r>
              <a:rPr lang="ru-RU" sz="2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Марблс</a:t>
            </a:r>
            <a:r>
              <a:rPr lang="ru-RU" sz="2400" dirty="0">
                <a:solidFill>
                  <a:prstClr val="black"/>
                </a:solidFill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90560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468" y="379729"/>
            <a:ext cx="34290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Выноска со стрелкой вверх 6"/>
          <p:cNvSpPr/>
          <p:nvPr/>
        </p:nvSpPr>
        <p:spPr>
          <a:xfrm>
            <a:off x="111319" y="2250217"/>
            <a:ext cx="3776870" cy="4532245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Изотерапия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 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рисованием, то есть воздействие с использованием средств изобразительного искусства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помощью </a:t>
            </a:r>
            <a:r>
              <a:rPr lang="ru-RU" sz="16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изотерапии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достаточно успешно корректируется образ «Я», который изначально мог быть деформирован, а также «улучшается самооценка, исчезают неадекватные формы поведения, налаживаются способы взаимодействия с другими людьми.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27" y="3864334"/>
            <a:ext cx="3971074" cy="23513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Выноска со стрелкой вниз 9"/>
          <p:cNvSpPr/>
          <p:nvPr/>
        </p:nvSpPr>
        <p:spPr>
          <a:xfrm>
            <a:off x="5327374" y="1129085"/>
            <a:ext cx="3633745" cy="2894274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 психологии, использующий сказку для решения задач в области воспитания, образования, коррекции поведения, профилактики психологических отклонений, психологической и психотерапевтической помощи и др.</a:t>
            </a:r>
          </a:p>
        </p:txBody>
      </p:sp>
    </p:spTree>
    <p:extLst>
      <p:ext uri="{BB962C8B-B14F-4D97-AF65-F5344CB8AC3E}">
        <p14:creationId xmlns:p14="http://schemas.microsoft.com/office/powerpoint/2010/main" val="3874220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86" y="4025886"/>
            <a:ext cx="2043789" cy="1534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Выноска со стрелкой вниз 4"/>
          <p:cNvSpPr/>
          <p:nvPr/>
        </p:nvSpPr>
        <p:spPr>
          <a:xfrm>
            <a:off x="1534603" y="532737"/>
            <a:ext cx="3800724" cy="3196424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Игровые технологии 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вид организации процесса обучения, представленный различными увлекательными играми, взаимодействием педагога и воспитанников посредством воплощения некоторого сюжета (например, игры, какого-нибудь спектакля или сказки).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76" y="3653625"/>
            <a:ext cx="3252082" cy="24390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Выноска со стрелкой вверх 7"/>
          <p:cNvSpPr/>
          <p:nvPr/>
        </p:nvSpPr>
        <p:spPr>
          <a:xfrm>
            <a:off x="4230094" y="5008328"/>
            <a:ext cx="4293704" cy="1693627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6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комплекс мер по охране и укреплению 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детей в образовательном учреждении.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146" y="2417197"/>
            <a:ext cx="2711394" cy="18075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46" y="405516"/>
            <a:ext cx="2504662" cy="18784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5851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61" y="1140240"/>
            <a:ext cx="3051051" cy="2285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5364" t="5815" r="11417" b="11240"/>
          <a:stretch/>
        </p:blipFill>
        <p:spPr>
          <a:xfrm>
            <a:off x="5466963" y="3530379"/>
            <a:ext cx="3454400" cy="24431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Выноска со стрелкой вверх 7"/>
          <p:cNvSpPr/>
          <p:nvPr/>
        </p:nvSpPr>
        <p:spPr>
          <a:xfrm>
            <a:off x="270343" y="3108960"/>
            <a:ext cx="3824579" cy="3546282"/>
          </a:xfrm>
          <a:prstGeom prst="up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6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altLang="ru-RU" sz="1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Биоэнергопластика</a:t>
            </a:r>
            <a:r>
              <a:rPr lang="ru-RU" altLang="ru-RU" sz="16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6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соединение движений артикуляционного аппарата с движениями кистей рук.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принцип </a:t>
            </a:r>
            <a:r>
              <a:rPr lang="ru-RU" altLang="ru-RU" sz="1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биоэнергопластики</a:t>
            </a:r>
            <a:r>
              <a:rPr lang="ru-RU" altLang="ru-RU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сопряженная работа кистей, пальцев рук и артикуляционного аппарата, где движения рук имитируют движения речевого аппарата.</a:t>
            </a:r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5317656" y="851637"/>
            <a:ext cx="3603707" cy="2862470"/>
          </a:xfrm>
          <a:prstGeom prst="down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eaLnBrk="1" hangingPunct="1"/>
            <a:endParaRPr lang="ru-RU" alt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1" hangingPunct="1"/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Камешки </a:t>
            </a:r>
            <a:r>
              <a:rPr lang="ru-RU" altLang="ru-RU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Марблс</a:t>
            </a:r>
            <a:r>
              <a:rPr lang="ru-RU" alt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небольшая сферическая игрушка, обычно — разноцветный шарик, изготовленный из стекла, глины.</a:t>
            </a:r>
          </a:p>
          <a:p>
            <a:pPr lvl="0" algn="just" eaLnBrk="1" hangingPunct="1"/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Развить мелкую мускулатуру рук, активизировать познавательную и мыслительную деятельность.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8371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1891</TotalTime>
  <Words>547</Words>
  <Application>Microsoft Office PowerPoint</Application>
  <PresentationFormat>Экран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 на тему:  «Реализация  традиционных и инновационных технологий  в современной коррекционной работе с детьми в группе ЗПР»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comp1</cp:lastModifiedBy>
  <cp:revision>183</cp:revision>
  <dcterms:created xsi:type="dcterms:W3CDTF">2015-02-19T20:52:53Z</dcterms:created>
  <dcterms:modified xsi:type="dcterms:W3CDTF">2024-03-20T22:48:39Z</dcterms:modified>
</cp:coreProperties>
</file>