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9"/>
  </p:notesMasterIdLst>
  <p:sldIdLst>
    <p:sldId id="256" r:id="rId2"/>
    <p:sldId id="261" r:id="rId3"/>
    <p:sldId id="279" r:id="rId4"/>
    <p:sldId id="277" r:id="rId5"/>
    <p:sldId id="278" r:id="rId6"/>
    <p:sldId id="257" r:id="rId7"/>
    <p:sldId id="258" r:id="rId8"/>
    <p:sldId id="259" r:id="rId9"/>
    <p:sldId id="265" r:id="rId10"/>
    <p:sldId id="262" r:id="rId11"/>
    <p:sldId id="268" r:id="rId12"/>
    <p:sldId id="263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26F414-D0D7-4499-BD65-0C9DDB8BFDCD}">
          <p14:sldIdLst>
            <p14:sldId id="256"/>
            <p14:sldId id="261"/>
            <p14:sldId id="279"/>
            <p14:sldId id="277"/>
            <p14:sldId id="278"/>
            <p14:sldId id="257"/>
            <p14:sldId id="258"/>
            <p14:sldId id="259"/>
            <p14:sldId id="265"/>
            <p14:sldId id="262"/>
            <p14:sldId id="268"/>
            <p14:sldId id="263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6cbd532a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e6cbd532a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03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662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909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6cbd532a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e6cbd532a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163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6cbd532a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e6cbd532a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276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545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814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815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909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6cbd532a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e6cbd532a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45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6cbd532a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e6cbd532a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65275" y="5212900"/>
            <a:ext cx="67359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65275" y="1591950"/>
            <a:ext cx="6735900" cy="3523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7558750" y="353250"/>
            <a:ext cx="4315500" cy="61515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14" name="Google Shape;14;p2"/>
          <p:cNvCxnSpPr/>
          <p:nvPr/>
        </p:nvCxnSpPr>
        <p:spPr>
          <a:xfrm>
            <a:off x="127875" y="41937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5;p2"/>
          <p:cNvCxnSpPr/>
          <p:nvPr/>
        </p:nvCxnSpPr>
        <p:spPr>
          <a:xfrm>
            <a:off x="401850" y="120300"/>
            <a:ext cx="0" cy="17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1038225" y="775050"/>
            <a:ext cx="3896700" cy="5537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20" name="Google Shape;20;p3"/>
          <p:cNvCxnSpPr/>
          <p:nvPr/>
        </p:nvCxnSpPr>
        <p:spPr>
          <a:xfrm>
            <a:off x="127875" y="41937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401850" y="120300"/>
            <a:ext cx="0" cy="17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rot="10800000">
            <a:off x="10338675" y="634112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 rot="10800000">
            <a:off x="11752500" y="4882800"/>
            <a:ext cx="0" cy="17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4"/>
          <p:cNvCxnSpPr/>
          <p:nvPr/>
        </p:nvCxnSpPr>
        <p:spPr>
          <a:xfrm rot="10800000">
            <a:off x="10338675" y="634112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6;p4"/>
          <p:cNvCxnSpPr/>
          <p:nvPr/>
        </p:nvCxnSpPr>
        <p:spPr>
          <a:xfrm rot="10800000">
            <a:off x="11752500" y="4882800"/>
            <a:ext cx="0" cy="17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127875" y="41937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401850" y="120300"/>
            <a:ext cx="0" cy="17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686575" y="751875"/>
            <a:ext cx="70149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686575" y="2761419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8491258" y="2761419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3"/>
          </p:nvPr>
        </p:nvSpPr>
        <p:spPr>
          <a:xfrm>
            <a:off x="8491258" y="4533076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4"/>
          </p:nvPr>
        </p:nvSpPr>
        <p:spPr>
          <a:xfrm>
            <a:off x="4686575" y="2065650"/>
            <a:ext cx="3167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 idx="5"/>
          </p:nvPr>
        </p:nvSpPr>
        <p:spPr>
          <a:xfrm>
            <a:off x="8491258" y="2065650"/>
            <a:ext cx="3167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 idx="6"/>
          </p:nvPr>
        </p:nvSpPr>
        <p:spPr>
          <a:xfrm>
            <a:off x="8491258" y="3837307"/>
            <a:ext cx="3167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7"/>
          </p:nvPr>
        </p:nvSpPr>
        <p:spPr>
          <a:xfrm>
            <a:off x="4686575" y="4533067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 idx="8"/>
          </p:nvPr>
        </p:nvSpPr>
        <p:spPr>
          <a:xfrm>
            <a:off x="4686575" y="3837298"/>
            <a:ext cx="3167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>
            <a:spLocks noGrp="1"/>
          </p:cNvSpPr>
          <p:nvPr>
            <p:ph type="pic" idx="9"/>
          </p:nvPr>
        </p:nvSpPr>
        <p:spPr>
          <a:xfrm>
            <a:off x="442625" y="369525"/>
            <a:ext cx="3729300" cy="6106500"/>
          </a:xfrm>
          <a:prstGeom prst="round2Diag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162975" y="2486800"/>
            <a:ext cx="8228700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2582675" y="485770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10338675" y="4882800"/>
            <a:ext cx="1687800" cy="1757400"/>
            <a:chOff x="10338675" y="4882800"/>
            <a:chExt cx="1687800" cy="1757400"/>
          </a:xfrm>
        </p:grpSpPr>
        <p:cxnSp>
          <p:nvCxnSpPr>
            <p:cNvPr id="43" name="Google Shape;43;p5"/>
            <p:cNvCxnSpPr/>
            <p:nvPr/>
          </p:nvCxnSpPr>
          <p:spPr>
            <a:xfrm rot="10800000">
              <a:off x="10338675" y="6341125"/>
              <a:ext cx="1687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5"/>
            <p:cNvCxnSpPr/>
            <p:nvPr/>
          </p:nvCxnSpPr>
          <p:spPr>
            <a:xfrm rot="10800000">
              <a:off x="11752500" y="4882800"/>
              <a:ext cx="0" cy="1757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5" name="Google Shape;45;p5"/>
          <p:cNvCxnSpPr/>
          <p:nvPr/>
        </p:nvCxnSpPr>
        <p:spPr>
          <a:xfrm>
            <a:off x="127875" y="41937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5"/>
          <p:cNvCxnSpPr/>
          <p:nvPr/>
        </p:nvCxnSpPr>
        <p:spPr>
          <a:xfrm>
            <a:off x="401850" y="120300"/>
            <a:ext cx="0" cy="17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7"/>
          <p:cNvGrpSpPr/>
          <p:nvPr/>
        </p:nvGrpSpPr>
        <p:grpSpPr>
          <a:xfrm>
            <a:off x="127875" y="4882800"/>
            <a:ext cx="1687800" cy="1757400"/>
            <a:chOff x="127875" y="4882800"/>
            <a:chExt cx="1687800" cy="1757400"/>
          </a:xfrm>
        </p:grpSpPr>
        <p:cxnSp>
          <p:nvCxnSpPr>
            <p:cNvPr id="56" name="Google Shape;56;p7"/>
            <p:cNvCxnSpPr/>
            <p:nvPr/>
          </p:nvCxnSpPr>
          <p:spPr>
            <a:xfrm>
              <a:off x="127875" y="6341125"/>
              <a:ext cx="1687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7"/>
            <p:cNvCxnSpPr/>
            <p:nvPr/>
          </p:nvCxnSpPr>
          <p:spPr>
            <a:xfrm rot="10800000">
              <a:off x="401850" y="4882800"/>
              <a:ext cx="0" cy="1757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8" name="Google Shape;58;p7"/>
          <p:cNvCxnSpPr/>
          <p:nvPr/>
        </p:nvCxnSpPr>
        <p:spPr>
          <a:xfrm rot="10800000">
            <a:off x="10338675" y="41937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7"/>
          <p:cNvCxnSpPr/>
          <p:nvPr/>
        </p:nvCxnSpPr>
        <p:spPr>
          <a:xfrm>
            <a:off x="11752500" y="120300"/>
            <a:ext cx="0" cy="17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4997175" y="1286000"/>
            <a:ext cx="63759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997175" y="2410600"/>
            <a:ext cx="6375900" cy="304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cxnSp>
        <p:nvCxnSpPr>
          <p:cNvPr id="65" name="Google Shape;65;p8"/>
          <p:cNvCxnSpPr/>
          <p:nvPr/>
        </p:nvCxnSpPr>
        <p:spPr>
          <a:xfrm rot="10800000">
            <a:off x="10338675" y="634112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8"/>
          <p:cNvCxnSpPr/>
          <p:nvPr/>
        </p:nvCxnSpPr>
        <p:spPr>
          <a:xfrm rot="10800000">
            <a:off x="11752500" y="4882800"/>
            <a:ext cx="0" cy="17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8"/>
          <p:cNvCxnSpPr/>
          <p:nvPr/>
        </p:nvCxnSpPr>
        <p:spPr>
          <a:xfrm>
            <a:off x="127875" y="41937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8"/>
          <p:cNvCxnSpPr/>
          <p:nvPr/>
        </p:nvCxnSpPr>
        <p:spPr>
          <a:xfrm>
            <a:off x="401850" y="120300"/>
            <a:ext cx="0" cy="17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1189052" y="48588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2"/>
          </p:nvPr>
        </p:nvSpPr>
        <p:spPr>
          <a:xfrm>
            <a:off x="4713302" y="48588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3"/>
          </p:nvPr>
        </p:nvSpPr>
        <p:spPr>
          <a:xfrm>
            <a:off x="8237552" y="48588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4"/>
          </p:nvPr>
        </p:nvSpPr>
        <p:spPr>
          <a:xfrm>
            <a:off x="1189050" y="5348377"/>
            <a:ext cx="2658900" cy="113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5"/>
          </p:nvPr>
        </p:nvSpPr>
        <p:spPr>
          <a:xfrm>
            <a:off x="4713300" y="5348377"/>
            <a:ext cx="2658900" cy="113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6"/>
          </p:nvPr>
        </p:nvSpPr>
        <p:spPr>
          <a:xfrm>
            <a:off x="8237550" y="5348377"/>
            <a:ext cx="2658900" cy="113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27875" y="41937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9"/>
          <p:cNvCxnSpPr/>
          <p:nvPr/>
        </p:nvCxnSpPr>
        <p:spPr>
          <a:xfrm>
            <a:off x="401850" y="120300"/>
            <a:ext cx="0" cy="999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9"/>
          <p:cNvCxnSpPr/>
          <p:nvPr/>
        </p:nvCxnSpPr>
        <p:spPr>
          <a:xfrm rot="10800000">
            <a:off x="10338675" y="41937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9"/>
          <p:cNvCxnSpPr/>
          <p:nvPr/>
        </p:nvCxnSpPr>
        <p:spPr>
          <a:xfrm>
            <a:off x="11752500" y="120300"/>
            <a:ext cx="0" cy="1627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Title and text left">
  <p:cSld name="CUSTOM_15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876425" y="1981100"/>
            <a:ext cx="5581500" cy="126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876525" y="34389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03" name="Google Shape;103;p12"/>
          <p:cNvGrpSpPr/>
          <p:nvPr/>
        </p:nvGrpSpPr>
        <p:grpSpPr>
          <a:xfrm>
            <a:off x="127875" y="4882800"/>
            <a:ext cx="1687800" cy="1757400"/>
            <a:chOff x="127875" y="4882800"/>
            <a:chExt cx="1687800" cy="1757400"/>
          </a:xfrm>
        </p:grpSpPr>
        <p:cxnSp>
          <p:nvCxnSpPr>
            <p:cNvPr id="104" name="Google Shape;104;p12"/>
            <p:cNvCxnSpPr/>
            <p:nvPr/>
          </p:nvCxnSpPr>
          <p:spPr>
            <a:xfrm>
              <a:off x="127875" y="6341125"/>
              <a:ext cx="1687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12"/>
            <p:cNvCxnSpPr/>
            <p:nvPr/>
          </p:nvCxnSpPr>
          <p:spPr>
            <a:xfrm rot="10800000">
              <a:off x="401850" y="4882800"/>
              <a:ext cx="0" cy="1757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06" name="Google Shape;106;p12"/>
          <p:cNvCxnSpPr/>
          <p:nvPr/>
        </p:nvCxnSpPr>
        <p:spPr>
          <a:xfrm rot="10800000">
            <a:off x="10338675" y="419375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2"/>
          <p:cNvCxnSpPr/>
          <p:nvPr/>
        </p:nvCxnSpPr>
        <p:spPr>
          <a:xfrm>
            <a:off x="11752500" y="120300"/>
            <a:ext cx="0" cy="17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18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1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9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8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5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34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8.pn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8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6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753" y="665908"/>
            <a:ext cx="4310246" cy="6145301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t="4585" b="4585"/>
          <a:stretch>
            <a:fillRect/>
          </a:stretch>
        </p:blipFill>
        <p:spPr>
          <a:xfrm>
            <a:off x="7679329" y="1246909"/>
            <a:ext cx="3619246" cy="473825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557065" y="1246909"/>
            <a:ext cx="6735900" cy="3523800"/>
          </a:xfrm>
          <a:prstGeom prst="rect">
            <a:avLst/>
          </a:prstGeom>
          <a:effectLst>
            <a:outerShdw dist="476250" dir="19980000" algn="bl" rotWithShape="0">
              <a:schemeClr val="l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1" dirty="0"/>
              <a:t>Тест </a:t>
            </a:r>
            <a:br>
              <a:rPr lang="ru-RU" sz="6000" i="1" dirty="0"/>
            </a:br>
            <a:r>
              <a:rPr lang="ru-RU" sz="6000" i="1" dirty="0"/>
              <a:t>произведение </a:t>
            </a:r>
            <a:r>
              <a:rPr lang="ru-RU" sz="6000" i="1" dirty="0" err="1"/>
              <a:t>И.С.Тургенев</a:t>
            </a:r>
            <a:r>
              <a:rPr lang="ru-RU" sz="6000" i="1" dirty="0"/>
              <a:t> «Отцы и дети»</a:t>
            </a:r>
            <a:endParaRPr sz="6000" i="1" dirty="0"/>
          </a:p>
        </p:txBody>
      </p:sp>
      <p:sp>
        <p:nvSpPr>
          <p:cNvPr id="136" name="Google Shape;136;p16"/>
          <p:cNvSpPr/>
          <p:nvPr/>
        </p:nvSpPr>
        <p:spPr>
          <a:xfrm>
            <a:off x="6762825" y="198450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11298575" y="5569825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11595000" y="198450"/>
            <a:ext cx="499490" cy="58635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603" y="4003965"/>
            <a:ext cx="4045527" cy="27339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title" idx="4294967295"/>
          </p:nvPr>
        </p:nvSpPr>
        <p:spPr>
          <a:xfrm>
            <a:off x="763690" y="980776"/>
            <a:ext cx="2697898" cy="13444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9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body" idx="4294967295"/>
          </p:nvPr>
        </p:nvSpPr>
        <p:spPr>
          <a:xfrm>
            <a:off x="876448" y="2322938"/>
            <a:ext cx="5892139" cy="153638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От чего умирает Евгений Базаров и к кому обращается с такими словами перед смертью: «Дуньте на умирающую лампаду, и пусть она погаснет»?</a:t>
            </a:r>
            <a:endParaRPr dirty="0"/>
          </a:p>
        </p:txBody>
      </p:sp>
      <p:sp>
        <p:nvSpPr>
          <p:cNvPr id="216" name="Google Shape;216;p22"/>
          <p:cNvSpPr/>
          <p:nvPr/>
        </p:nvSpPr>
        <p:spPr>
          <a:xfrm>
            <a:off x="467797" y="5761500"/>
            <a:ext cx="591787" cy="696030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22"/>
          <p:cNvGrpSpPr/>
          <p:nvPr/>
        </p:nvGrpSpPr>
        <p:grpSpPr>
          <a:xfrm>
            <a:off x="10422271" y="5025604"/>
            <a:ext cx="1687800" cy="1757400"/>
            <a:chOff x="10338675" y="4882800"/>
            <a:chExt cx="1687800" cy="1757400"/>
          </a:xfrm>
        </p:grpSpPr>
        <p:cxnSp>
          <p:nvCxnSpPr>
            <p:cNvPr id="220" name="Google Shape;220;p22"/>
            <p:cNvCxnSpPr/>
            <p:nvPr/>
          </p:nvCxnSpPr>
          <p:spPr>
            <a:xfrm rot="10800000">
              <a:off x="10338675" y="6341125"/>
              <a:ext cx="1687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22"/>
            <p:cNvCxnSpPr/>
            <p:nvPr/>
          </p:nvCxnSpPr>
          <p:spPr>
            <a:xfrm rot="10800000">
              <a:off x="11752500" y="4882800"/>
              <a:ext cx="0" cy="1757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Google Shape;159;p18"/>
          <p:cNvSpPr txBox="1">
            <a:spLocks/>
          </p:cNvSpPr>
          <p:nvPr/>
        </p:nvSpPr>
        <p:spPr>
          <a:xfrm>
            <a:off x="1107896" y="4914219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82" y="513415"/>
            <a:ext cx="5332195" cy="59441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7663" t="13733" r="9219" b="12581"/>
          <a:stretch/>
        </p:blipFill>
        <p:spPr>
          <a:xfrm>
            <a:off x="7054389" y="1801197"/>
            <a:ext cx="4211782" cy="311302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>
            <a:off x="666014" y="793400"/>
            <a:ext cx="3646822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10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" name="Google Shape;328;p28"/>
          <p:cNvSpPr txBox="1">
            <a:spLocks noGrp="1"/>
          </p:cNvSpPr>
          <p:nvPr>
            <p:ph type="body" idx="6"/>
          </p:nvPr>
        </p:nvSpPr>
        <p:spPr>
          <a:xfrm>
            <a:off x="1000547" y="1641740"/>
            <a:ext cx="8969564" cy="17925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900" dirty="0"/>
              <a:t>Кому принадлежит этот портрет: « Барин лет сорока с небольшим, запыленном пальто и клетчатых панталонах, прихрамывал, черты имел маленькие, приятные, но несколько грустные, небольшие черные глаза и мягкие жидкие волосы…»</a:t>
            </a:r>
            <a:endParaRPr sz="1900" dirty="0"/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1135063" y="3519177"/>
            <a:ext cx="4960937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arenR"/>
            </a:pPr>
            <a:r>
              <a:rPr lang="ru-RU" dirty="0"/>
              <a:t>Николаю Петровичу Кирсанову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Евгению Васильевичу Базарову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Павлу Петровичу Кирсанову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 err="1"/>
              <a:t>Ситникову</a:t>
            </a:r>
            <a:endParaRPr lang="ru-RU" dirty="0"/>
          </a:p>
          <a:p>
            <a:pPr marL="565150" indent="-457200">
              <a:buFont typeface="+mj-lt"/>
              <a:buAutoNum type="arabicParenR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236" y="3920959"/>
            <a:ext cx="4405745" cy="22554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title"/>
          </p:nvPr>
        </p:nvSpPr>
        <p:spPr>
          <a:xfrm>
            <a:off x="816728" y="732261"/>
            <a:ext cx="3057936" cy="9195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11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1"/>
          </p:nvPr>
        </p:nvSpPr>
        <p:spPr>
          <a:xfrm>
            <a:off x="307389" y="1931739"/>
            <a:ext cx="6147084" cy="380788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Каким героям принадлежит данный диалог?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«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ru-RU" dirty="0"/>
              <a:t>Ненавижу я этого </a:t>
            </a:r>
            <a:r>
              <a:rPr lang="ru-RU" dirty="0" err="1"/>
              <a:t>лекаришку</a:t>
            </a:r>
            <a:r>
              <a:rPr lang="ru-RU" dirty="0"/>
              <a:t>; по-моему, он просто шарлатан; я уверен, что со всеми своими лягушками он и в физике недалеко ушел.</a:t>
            </a:r>
          </a:p>
          <a:p>
            <a:pPr lvl="0" indent="0" algn="l"/>
            <a:r>
              <a:rPr lang="ru-RU" dirty="0"/>
              <a:t>   ‒ Нет, ты этого не говори: Базаров умен и знающ.»</a:t>
            </a:r>
          </a:p>
          <a:p>
            <a:pPr lvl="0" indent="0" algn="l"/>
            <a:endParaRPr lang="ru-RU" dirty="0"/>
          </a:p>
          <a:p>
            <a:pPr lvl="0" indent="0" algn="l"/>
            <a:endParaRPr lang="ru-RU" dirty="0"/>
          </a:p>
          <a:p>
            <a:pPr lvl="0" indent="0" algn="l"/>
            <a:endParaRPr lang="ru-RU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23"/>
          <p:cNvSpPr/>
          <p:nvPr/>
        </p:nvSpPr>
        <p:spPr>
          <a:xfrm flipH="1">
            <a:off x="273703" y="6170053"/>
            <a:ext cx="431081" cy="507092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/>
          <p:nvPr/>
        </p:nvSpPr>
        <p:spPr>
          <a:xfrm flipH="1">
            <a:off x="307389" y="5462275"/>
            <a:ext cx="363759" cy="427825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593521" y="5730856"/>
            <a:ext cx="579843" cy="681914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9;p18"/>
          <p:cNvSpPr txBox="1">
            <a:spLocks/>
          </p:cNvSpPr>
          <p:nvPr/>
        </p:nvSpPr>
        <p:spPr>
          <a:xfrm>
            <a:off x="883442" y="4935216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276" y="468655"/>
            <a:ext cx="5328366" cy="59441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255" y="1357745"/>
            <a:ext cx="4170218" cy="41045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521" y="561018"/>
            <a:ext cx="3226443" cy="1350909"/>
          </a:xfrm>
        </p:spPr>
        <p:txBody>
          <a:bodyPr/>
          <a:lstStyle/>
          <a:p>
            <a:pPr algn="l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5813" y="2083867"/>
            <a:ext cx="10257713" cy="2305100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ru-RU" dirty="0"/>
              <a:t>Чья эта портретная характеристика: «Лицо его, желчное, но без морщин, необыкновенно правильное и чистое, словно выведенное тонким и легким резцом, являло следы красоты замечательной, одет он в темный английский </a:t>
            </a:r>
            <a:r>
              <a:rPr lang="ru-RU" dirty="0" err="1"/>
              <a:t>сьют</a:t>
            </a:r>
            <a:r>
              <a:rPr lang="ru-RU" dirty="0"/>
              <a:t>, модный низенький галстук и лаковые полусапожки»?</a:t>
            </a:r>
          </a:p>
        </p:txBody>
      </p:sp>
      <p:sp>
        <p:nvSpPr>
          <p:cNvPr id="4" name="Google Shape;159;p18"/>
          <p:cNvSpPr txBox="1">
            <a:spLocks/>
          </p:cNvSpPr>
          <p:nvPr/>
        </p:nvSpPr>
        <p:spPr>
          <a:xfrm>
            <a:off x="836864" y="4796435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917" y="4269553"/>
            <a:ext cx="3653609" cy="18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6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3170" y="606163"/>
            <a:ext cx="3265984" cy="1264200"/>
          </a:xfrm>
        </p:spPr>
        <p:txBody>
          <a:bodyPr/>
          <a:lstStyle/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563" y="1129949"/>
            <a:ext cx="7661564" cy="1702500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ru-RU" dirty="0"/>
              <a:t>Ниже представлены характеристики братьев Кирсановых. Соотнесите верную к каждому их них.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12618" y="2147453"/>
            <a:ext cx="7481455" cy="181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107950" indent="0">
              <a:buNone/>
            </a:pPr>
            <a:r>
              <a:rPr lang="ru-RU" dirty="0"/>
              <a:t>А.    «он сохранил все привычки светского человека»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/>
              <a:t>Б.    «человек, который всю свою жизнь поставил на карту женской любви»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/>
              <a:t>В.     «не только не отличался храбростью, но даже заслужил прозвище трусишки»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/>
              <a:t>Г.      «он любил помечтать; деревенская жизнь развила в нем эту способность»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/>
              <a:t>Д.      «и те, и другие считали его гордецом»</a:t>
            </a:r>
          </a:p>
          <a:p>
            <a:pPr marL="565150" indent="-457200">
              <a:buFont typeface="+mj-lt"/>
              <a:buAutoNum type="alphaUcPeriod"/>
            </a:pP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7567261" y="2147453"/>
            <a:ext cx="4960937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arenR"/>
            </a:pPr>
            <a:r>
              <a:rPr lang="ru-RU" dirty="0"/>
              <a:t>Николай Петрович Кирсанов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Павел Петрович Кирсанов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28" y="4357407"/>
            <a:ext cx="1596909" cy="18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>
            <a:off x="814342" y="712363"/>
            <a:ext cx="3646822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14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" name="Google Shape;328;p28"/>
          <p:cNvSpPr txBox="1">
            <a:spLocks noGrp="1"/>
          </p:cNvSpPr>
          <p:nvPr>
            <p:ph type="body" idx="6"/>
          </p:nvPr>
        </p:nvSpPr>
        <p:spPr>
          <a:xfrm>
            <a:off x="1171748" y="1863891"/>
            <a:ext cx="5395308" cy="17925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900" dirty="0"/>
              <a:t>Без чего по мнению Павла Петровича Кирсанова «нельзя дохнуть, шагу ступить»?</a:t>
            </a:r>
            <a:endParaRPr sz="1900" dirty="0"/>
          </a:p>
        </p:txBody>
      </p:sp>
      <p:sp>
        <p:nvSpPr>
          <p:cNvPr id="329" name="Google Shape;329;p28"/>
          <p:cNvSpPr/>
          <p:nvPr/>
        </p:nvSpPr>
        <p:spPr>
          <a:xfrm>
            <a:off x="11006437" y="1556900"/>
            <a:ext cx="591787" cy="696030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8"/>
          <p:cNvSpPr/>
          <p:nvPr/>
        </p:nvSpPr>
        <p:spPr>
          <a:xfrm>
            <a:off x="11052575" y="586075"/>
            <a:ext cx="499490" cy="58635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8"/>
          <p:cNvSpPr/>
          <p:nvPr/>
        </p:nvSpPr>
        <p:spPr>
          <a:xfrm flipH="1">
            <a:off x="10363125" y="954475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7106372" y="2273858"/>
            <a:ext cx="4960937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Google Shape;159;p18"/>
          <p:cNvSpPr txBox="1">
            <a:spLocks/>
          </p:cNvSpPr>
          <p:nvPr/>
        </p:nvSpPr>
        <p:spPr>
          <a:xfrm>
            <a:off x="1311219" y="4769096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203" y="879254"/>
            <a:ext cx="4654358" cy="59441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034" r="20400"/>
          <a:stretch/>
        </p:blipFill>
        <p:spPr>
          <a:xfrm>
            <a:off x="6331527" y="1745673"/>
            <a:ext cx="3713018" cy="412865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392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>
            <a:spLocks noGrp="1"/>
          </p:cNvSpPr>
          <p:nvPr>
            <p:ph type="title"/>
          </p:nvPr>
        </p:nvSpPr>
        <p:spPr>
          <a:xfrm>
            <a:off x="1815675" y="624979"/>
            <a:ext cx="2784055" cy="10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15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4" name="Google Shape;254;p25"/>
          <p:cNvSpPr txBox="1">
            <a:spLocks noGrp="1"/>
          </p:cNvSpPr>
          <p:nvPr>
            <p:ph type="body" idx="4294967295"/>
          </p:nvPr>
        </p:nvSpPr>
        <p:spPr>
          <a:xfrm>
            <a:off x="1717099" y="1660220"/>
            <a:ext cx="7011993" cy="210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ourier New" panose="02070309020205020404" pitchFamily="49" charset="0"/>
              <a:buChar char="o"/>
            </a:pPr>
            <a:r>
              <a:rPr lang="ru-RU" dirty="0"/>
              <a:t>Чей это портрет: «Он сбросил с себя шинель и так весело, таким молоденьким мальчиком посмотрел на отца, сын, получивший, как никогда он сам, звание кандидата»?</a:t>
            </a:r>
            <a:endParaRPr dirty="0"/>
          </a:p>
        </p:txBody>
      </p:sp>
      <p:sp>
        <p:nvSpPr>
          <p:cNvPr id="256" name="Google Shape;256;p25"/>
          <p:cNvSpPr/>
          <p:nvPr/>
        </p:nvSpPr>
        <p:spPr>
          <a:xfrm>
            <a:off x="938012" y="1302625"/>
            <a:ext cx="591787" cy="696030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984150" y="331800"/>
            <a:ext cx="499490" cy="58635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 flipH="1">
            <a:off x="294700" y="700200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25"/>
          <p:cNvGrpSpPr/>
          <p:nvPr/>
        </p:nvGrpSpPr>
        <p:grpSpPr>
          <a:xfrm>
            <a:off x="127875" y="4882800"/>
            <a:ext cx="1687800" cy="1757400"/>
            <a:chOff x="127875" y="4882800"/>
            <a:chExt cx="1687800" cy="1757400"/>
          </a:xfrm>
        </p:grpSpPr>
        <p:cxnSp>
          <p:nvCxnSpPr>
            <p:cNvPr id="260" name="Google Shape;260;p25"/>
            <p:cNvCxnSpPr/>
            <p:nvPr/>
          </p:nvCxnSpPr>
          <p:spPr>
            <a:xfrm>
              <a:off x="127875" y="6341125"/>
              <a:ext cx="1687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5"/>
            <p:cNvCxnSpPr/>
            <p:nvPr/>
          </p:nvCxnSpPr>
          <p:spPr>
            <a:xfrm rot="10800000">
              <a:off x="401850" y="4882800"/>
              <a:ext cx="0" cy="1757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Текст 2"/>
          <p:cNvSpPr txBox="1">
            <a:spLocks/>
          </p:cNvSpPr>
          <p:nvPr/>
        </p:nvSpPr>
        <p:spPr>
          <a:xfrm>
            <a:off x="938012" y="2641024"/>
            <a:ext cx="7183475" cy="317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eriod"/>
            </a:pPr>
            <a:endParaRPr lang="ru-RU" dirty="0"/>
          </a:p>
          <a:p>
            <a:pPr marL="107950" indent="0">
              <a:buNone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235097" y="2513722"/>
            <a:ext cx="2514600" cy="2499753"/>
          </a:xfrm>
          <a:prstGeom prst="rect">
            <a:avLst/>
          </a:prstGeom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1848203" y="3252140"/>
            <a:ext cx="4960937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107950" indent="0">
              <a:buNone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Евгения Васильевича Базарова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Павла Петровича Кирсанова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Аркадия Николаевича Кирсанова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 err="1"/>
              <a:t>Ситникова</a:t>
            </a:r>
            <a:endParaRPr lang="ru-RU" dirty="0"/>
          </a:p>
          <a:p>
            <a:pPr marL="565150" indent="-45720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973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1695317" y="1153533"/>
            <a:ext cx="2691491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16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1"/>
          </p:nvPr>
        </p:nvSpPr>
        <p:spPr>
          <a:xfrm>
            <a:off x="1066627" y="2363850"/>
            <a:ext cx="5322600" cy="16798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/>
              <a:t>Продолжите фразу: «Неделю тому назад, в небольшой приходской церкви, тихо и почти без свидетелей состоялись две свадьбы,…»</a:t>
            </a:r>
          </a:p>
        </p:txBody>
      </p:sp>
      <p:sp>
        <p:nvSpPr>
          <p:cNvPr id="147" name="Google Shape;147;p17"/>
          <p:cNvSpPr/>
          <p:nvPr/>
        </p:nvSpPr>
        <p:spPr>
          <a:xfrm>
            <a:off x="744875" y="686075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11595000" y="198450"/>
            <a:ext cx="499490" cy="58635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 flipH="1">
            <a:off x="4226650" y="410675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18"/>
          <p:cNvSpPr txBox="1">
            <a:spLocks/>
          </p:cNvSpPr>
          <p:nvPr/>
        </p:nvSpPr>
        <p:spPr>
          <a:xfrm>
            <a:off x="1066627" y="4853124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27" y="231709"/>
            <a:ext cx="5205773" cy="5944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060" y="1153533"/>
            <a:ext cx="4230832" cy="369959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1427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>
            <a:off x="700700" y="670799"/>
            <a:ext cx="3646822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17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" name="Google Shape;328;p28"/>
          <p:cNvSpPr txBox="1">
            <a:spLocks noGrp="1"/>
          </p:cNvSpPr>
          <p:nvPr>
            <p:ph type="body" idx="6"/>
          </p:nvPr>
        </p:nvSpPr>
        <p:spPr>
          <a:xfrm>
            <a:off x="1053866" y="1593103"/>
            <a:ext cx="9309259" cy="25719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900" dirty="0"/>
              <a:t>Кого так описал автор: «Он увидел женщину высокого роста, в черном платье, она поразила его достоинством своей осанки. Обнаженные ее руки красиво лежали вдоль стройного стана; красиво падали с блестящих волос на покатые плечи легли ветки фуксий; спокойно и умно глядели ее глаза»?</a:t>
            </a:r>
            <a:endParaRPr sz="1900" dirty="0"/>
          </a:p>
        </p:txBody>
      </p:sp>
      <p:sp>
        <p:nvSpPr>
          <p:cNvPr id="8" name="Google Shape;159;p18"/>
          <p:cNvSpPr txBox="1">
            <a:spLocks/>
          </p:cNvSpPr>
          <p:nvPr/>
        </p:nvSpPr>
        <p:spPr>
          <a:xfrm>
            <a:off x="1291259" y="4901518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146" y="3860459"/>
            <a:ext cx="2082118" cy="20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9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703" y="608994"/>
            <a:ext cx="3226443" cy="1350909"/>
          </a:xfrm>
        </p:spPr>
        <p:txBody>
          <a:bodyPr/>
          <a:lstStyle/>
          <a:p>
            <a:pPr algn="l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18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285" y="1675369"/>
            <a:ext cx="6911752" cy="2305100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ru-RU" dirty="0"/>
              <a:t>Кто из приведенных ниже героев является последователями Евгения Базарова, которые пытались подражать ему, не понимая истинной сути его жизненных принципов? 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21714" y="3124852"/>
            <a:ext cx="4960937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arenR"/>
            </a:pPr>
            <a:r>
              <a:rPr lang="ru-RU" dirty="0"/>
              <a:t>Николай Петрович Кирсанов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Ситников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Павел Петрович Кирсанов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Аркадий Кирсанов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Авдотья </a:t>
            </a:r>
            <a:r>
              <a:rPr lang="ru-RU" dirty="0" err="1"/>
              <a:t>Кукшина</a:t>
            </a:r>
            <a:endParaRPr lang="ru-RU" dirty="0"/>
          </a:p>
          <a:p>
            <a:pPr marL="107950" indent="0">
              <a:buNone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782" y="456942"/>
            <a:ext cx="4704922" cy="5944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291" y="1284448"/>
            <a:ext cx="3699164" cy="38162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95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08" y="346104"/>
            <a:ext cx="4294367" cy="5944115"/>
          </a:xfrm>
          <a:prstGeom prst="rect">
            <a:avLst/>
          </a:prstGeom>
        </p:spPr>
      </p:pic>
      <p:sp>
        <p:nvSpPr>
          <p:cNvPr id="204" name="Google Shape;204;p21"/>
          <p:cNvSpPr txBox="1">
            <a:spLocks noGrp="1"/>
          </p:cNvSpPr>
          <p:nvPr>
            <p:ph type="body" idx="1"/>
          </p:nvPr>
        </p:nvSpPr>
        <p:spPr>
          <a:xfrm>
            <a:off x="4997175" y="2320400"/>
            <a:ext cx="6375900" cy="11344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В каком литературном жанре, направлении написано произведение «Отцы и дети» и кому оно посвящено?</a:t>
            </a:r>
            <a:endParaRPr dirty="0"/>
          </a:p>
        </p:txBody>
      </p:sp>
      <p:sp>
        <p:nvSpPr>
          <p:cNvPr id="206" name="Google Shape;206;p21"/>
          <p:cNvSpPr/>
          <p:nvPr/>
        </p:nvSpPr>
        <p:spPr>
          <a:xfrm>
            <a:off x="11006437" y="1556900"/>
            <a:ext cx="591787" cy="696030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11052575" y="586075"/>
            <a:ext cx="499490" cy="58635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/>
          <p:nvPr/>
        </p:nvSpPr>
        <p:spPr>
          <a:xfrm flipH="1">
            <a:off x="10363125" y="954475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5276" y="879254"/>
            <a:ext cx="2539698" cy="76350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05" y="754836"/>
            <a:ext cx="3316432" cy="47592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Google Shape;159;p18"/>
          <p:cNvSpPr txBox="1">
            <a:spLocks/>
          </p:cNvSpPr>
          <p:nvPr/>
        </p:nvSpPr>
        <p:spPr>
          <a:xfrm>
            <a:off x="5189717" y="4852759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>
            <a:off x="375925" y="497504"/>
            <a:ext cx="3646822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19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" name="Google Shape;328;p28"/>
          <p:cNvSpPr txBox="1">
            <a:spLocks noGrp="1"/>
          </p:cNvSpPr>
          <p:nvPr>
            <p:ph type="body" idx="6"/>
          </p:nvPr>
        </p:nvSpPr>
        <p:spPr>
          <a:xfrm>
            <a:off x="375925" y="1266195"/>
            <a:ext cx="6337433" cy="10200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900" dirty="0"/>
              <a:t>Ниже приведены цитаты из произведения, высказанные героями. Найдите их к каждому.</a:t>
            </a:r>
            <a:endParaRPr sz="1900" dirty="0"/>
          </a:p>
        </p:txBody>
      </p:sp>
      <p:sp>
        <p:nvSpPr>
          <p:cNvPr id="329" name="Google Shape;329;p28"/>
          <p:cNvSpPr/>
          <p:nvPr/>
        </p:nvSpPr>
        <p:spPr>
          <a:xfrm>
            <a:off x="11006437" y="1556900"/>
            <a:ext cx="591787" cy="696030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8"/>
          <p:cNvSpPr/>
          <p:nvPr/>
        </p:nvSpPr>
        <p:spPr>
          <a:xfrm>
            <a:off x="11052575" y="586075"/>
            <a:ext cx="499490" cy="58635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8"/>
          <p:cNvSpPr/>
          <p:nvPr/>
        </p:nvSpPr>
        <p:spPr>
          <a:xfrm flipH="1">
            <a:off x="10363125" y="954475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7398760" y="2273858"/>
            <a:ext cx="4960937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arenR"/>
            </a:pPr>
            <a:r>
              <a:rPr lang="ru-RU" dirty="0"/>
              <a:t>Ситников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Николай Петрович Кирсанов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Евгений Васильевич Базаров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Василий Иванович Базаров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Павел Петрович Кирсанов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endParaRPr lang="ru-RU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75925" y="2097219"/>
            <a:ext cx="7481455" cy="417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107950" indent="0">
              <a:buNone/>
            </a:pPr>
            <a:r>
              <a:rPr lang="ru-RU" dirty="0"/>
              <a:t>А.    «Русский мужик Бога слопает.»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/>
              <a:t>Б.    «Вы все отрицаете, или, выражаетесь точнее, вы все разрушаете…Да ведь надобно же и строить.»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/>
              <a:t>В.     «Я люблю комфорт жизни. Это не мешает мне быть либералом.»</a:t>
            </a:r>
          </a:p>
          <a:p>
            <a:pPr marL="107950" indent="0">
              <a:buNone/>
            </a:pPr>
            <a:r>
              <a:rPr lang="ru-RU" dirty="0"/>
              <a:t>Г.      «Личность вот главное; человеческая личность должна быть крепка, как скала, ибо на ней все строится.»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/>
              <a:t>Д.      «Соловья баснями кормить не следует.»</a:t>
            </a:r>
          </a:p>
          <a:p>
            <a:pPr marL="565150" indent="-457200">
              <a:buFont typeface="+mj-lt"/>
              <a:buAutoNum type="alphaU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60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7557069" y="162673"/>
            <a:ext cx="2691491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20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1"/>
          </p:nvPr>
        </p:nvSpPr>
        <p:spPr>
          <a:xfrm>
            <a:off x="501835" y="1197836"/>
            <a:ext cx="7055234" cy="87134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Сопоставьте портретную характеристику с героем.</a:t>
            </a:r>
            <a:endParaRPr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01835" y="1777109"/>
            <a:ext cx="8642165" cy="460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107950" indent="0">
              <a:buNone/>
            </a:pPr>
            <a:r>
              <a:rPr lang="ru-RU" dirty="0"/>
              <a:t>А.    «Вошла девушка лет восемнадцати, черноволосая и смуглая, с несколько круглым, но приятным лицом. С небольшими темными глазами.»</a:t>
            </a:r>
          </a:p>
          <a:p>
            <a:pPr marL="107950" indent="0">
              <a:buNone/>
            </a:pPr>
            <a:r>
              <a:rPr lang="ru-RU" dirty="0"/>
              <a:t>Б.    «Она была удивительно сложена; ее коса золотого цвета и тяжелая, как золото, падала ниже колен, но красавицей ее никто бы не назвал; во всем ее лице только и было хорошего, что глаза, и даже не самые глаза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‒ они были невелики и серы</a:t>
            </a:r>
            <a:r>
              <a:rPr lang="ru-RU" dirty="0"/>
              <a:t>.»</a:t>
            </a:r>
          </a:p>
          <a:p>
            <a:pPr marL="107950" indent="0">
              <a:buNone/>
            </a:pPr>
            <a:r>
              <a:rPr lang="ru-RU" dirty="0"/>
              <a:t>В.     «Это была молодая женщина лет двадцати трех, вся беленькая и мягкая, с темными волосами и глазами, с красными, детски пухлявыми губками и нежными ручками. На ней было опрятное ситцевое платье; голубая новая косынка легко лежала на ее круглых плечах.»</a:t>
            </a:r>
          </a:p>
          <a:p>
            <a:pPr marL="107950" indent="0">
              <a:buNone/>
            </a:pPr>
            <a:r>
              <a:rPr lang="ru-RU" dirty="0"/>
              <a:t>Г.      «Дама, еще молодая, белокурая, несколько растрепанная. В шелковом, не совсем опрятном платье, с крупными браслетами на коротеньких руках и кружевною косынкой на голове.»</a:t>
            </a:r>
          </a:p>
          <a:p>
            <a:pPr marL="107950" indent="0">
              <a:buNone/>
            </a:pPr>
            <a:endParaRPr lang="ru-RU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9144000" y="2287109"/>
            <a:ext cx="2576513" cy="251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arenR"/>
            </a:pPr>
            <a:r>
              <a:rPr lang="ru-RU" dirty="0"/>
              <a:t>Княгиня Р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 err="1"/>
              <a:t>Фенечка</a:t>
            </a:r>
            <a:endParaRPr lang="ru-RU" dirty="0"/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Катя Локтева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Авдотья </a:t>
            </a:r>
            <a:r>
              <a:rPr lang="ru-RU" dirty="0" err="1"/>
              <a:t>Кукшина</a:t>
            </a:r>
            <a:endParaRPr lang="ru-RU" dirty="0"/>
          </a:p>
          <a:p>
            <a:pPr marL="107950" indent="0">
              <a:buNone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78" y="359622"/>
            <a:ext cx="81693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body" idx="2"/>
          </p:nvPr>
        </p:nvSpPr>
        <p:spPr>
          <a:xfrm>
            <a:off x="779593" y="1865305"/>
            <a:ext cx="5579063" cy="25404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«В молодости она была очень миловидна, играла на … и изъяснялась немного по-французски; но в течение многолетних странствий с своим мужем, за которого она вышла против воли, расплылась и позабыла музыку и французский язык.» О какой героине идет речь в данном отрывке и на каком инструменте она играет?</a:t>
            </a:r>
            <a:endParaRPr dirty="0"/>
          </a:p>
        </p:txBody>
      </p:sp>
      <p:sp>
        <p:nvSpPr>
          <p:cNvPr id="166" name="Google Shape;166;p18"/>
          <p:cNvSpPr/>
          <p:nvPr/>
        </p:nvSpPr>
        <p:spPr>
          <a:xfrm>
            <a:off x="11548862" y="1169275"/>
            <a:ext cx="591787" cy="696030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11595000" y="198450"/>
            <a:ext cx="499490" cy="58635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 flipH="1">
            <a:off x="10905550" y="566850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9593" y="897695"/>
            <a:ext cx="2891861" cy="76350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21</a:t>
            </a:r>
          </a:p>
        </p:txBody>
      </p:sp>
      <p:sp>
        <p:nvSpPr>
          <p:cNvPr id="8" name="Google Shape;159;p18"/>
          <p:cNvSpPr txBox="1">
            <a:spLocks/>
          </p:cNvSpPr>
          <p:nvPr/>
        </p:nvSpPr>
        <p:spPr>
          <a:xfrm>
            <a:off x="917185" y="5078357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993" y="456942"/>
            <a:ext cx="4706520" cy="59441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311" y="1636270"/>
            <a:ext cx="3736398" cy="3048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033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Google Shape;193;p20"/>
          <p:cNvSpPr txBox="1">
            <a:spLocks/>
          </p:cNvSpPr>
          <p:nvPr/>
        </p:nvSpPr>
        <p:spPr>
          <a:xfrm>
            <a:off x="511900" y="675138"/>
            <a:ext cx="2951018" cy="102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22</a:t>
            </a:r>
          </a:p>
        </p:txBody>
      </p:sp>
      <p:sp>
        <p:nvSpPr>
          <p:cNvPr id="6" name="Текст 1"/>
          <p:cNvSpPr>
            <a:spLocks noGrp="1"/>
          </p:cNvSpPr>
          <p:nvPr>
            <p:ph type="body" idx="1"/>
          </p:nvPr>
        </p:nvSpPr>
        <p:spPr>
          <a:xfrm>
            <a:off x="511900" y="1838715"/>
            <a:ext cx="5591506" cy="2381675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ru-RU" dirty="0"/>
              <a:t>«Медлительные звуки… долетели до них из дому в это самое мгновенье. Кто-то играл с чувством, хотя и неопытною рукою. Это был Николай Петрович Кирсанов.» На каком инструменте он играл, чье и какое произведение исполнял?</a:t>
            </a:r>
          </a:p>
        </p:txBody>
      </p:sp>
      <p:sp>
        <p:nvSpPr>
          <p:cNvPr id="8" name="Google Shape;159;p18"/>
          <p:cNvSpPr txBox="1">
            <a:spLocks/>
          </p:cNvSpPr>
          <p:nvPr/>
        </p:nvSpPr>
        <p:spPr>
          <a:xfrm>
            <a:off x="737077" y="4872799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104" y="456942"/>
            <a:ext cx="4706520" cy="5944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404" r="12263"/>
          <a:stretch/>
        </p:blipFill>
        <p:spPr>
          <a:xfrm>
            <a:off x="7509164" y="1505551"/>
            <a:ext cx="3713018" cy="380073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1570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title"/>
          </p:nvPr>
        </p:nvSpPr>
        <p:spPr>
          <a:xfrm>
            <a:off x="704784" y="749514"/>
            <a:ext cx="3057936" cy="9195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23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1"/>
          </p:nvPr>
        </p:nvSpPr>
        <p:spPr>
          <a:xfrm>
            <a:off x="327642" y="2725104"/>
            <a:ext cx="6176538" cy="26486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dirty="0"/>
          </a:p>
          <a:p>
            <a:pPr marL="800100" lvl="0" indent="-342900" algn="l">
              <a:buFont typeface="Arial" panose="020B0604020202020204" pitchFamily="34" charset="0"/>
              <a:buChar char="•"/>
            </a:pPr>
            <a:endParaRPr lang="ru-RU" dirty="0"/>
          </a:p>
          <a:p>
            <a:pPr marL="800100" lvl="0" indent="-342900" algn="l">
              <a:buFont typeface="Courier New" panose="02070309020205020404" pitchFamily="49" charset="0"/>
              <a:buChar char="o"/>
            </a:pPr>
            <a:r>
              <a:rPr lang="ru-RU" dirty="0"/>
              <a:t>«Катя подняла крышку фортепьяно:</a:t>
            </a:r>
          </a:p>
          <a:p>
            <a:pPr lvl="0" indent="0" algn="l"/>
            <a:r>
              <a:rPr lang="ru-RU" dirty="0"/>
              <a:t>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dirty="0"/>
              <a:t> Что же вам сыграть?</a:t>
            </a:r>
          </a:p>
          <a:p>
            <a:pPr lvl="0" indent="0" algn="l"/>
            <a:r>
              <a:rPr lang="ru-RU" dirty="0"/>
              <a:t>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dirty="0"/>
              <a:t> Что хотите.</a:t>
            </a:r>
          </a:p>
          <a:p>
            <a:pPr lvl="0" indent="0" algn="l"/>
            <a:r>
              <a:rPr lang="ru-RU" dirty="0"/>
              <a:t>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ru-RU" dirty="0"/>
              <a:t>Вы какую музыку больше любите?</a:t>
            </a:r>
          </a:p>
          <a:p>
            <a:pPr lvl="0" indent="0" algn="l"/>
            <a:r>
              <a:rPr lang="ru-RU" dirty="0"/>
              <a:t>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ru-RU" dirty="0"/>
              <a:t>Классическую.</a:t>
            </a:r>
          </a:p>
          <a:p>
            <a:pPr lvl="0" indent="0" algn="l"/>
            <a:r>
              <a:rPr lang="ru-RU" dirty="0"/>
              <a:t>   Катя достала </a:t>
            </a:r>
            <a:r>
              <a:rPr lang="ru-RU" dirty="0" err="1"/>
              <a:t>це</a:t>
            </a:r>
            <a:r>
              <a:rPr lang="ru-RU" dirty="0"/>
              <a:t>-мольную сонату-фантазию этого композитора.» Назовите кому играла Катя и композитора, чье произведение исполняла.</a:t>
            </a:r>
          </a:p>
          <a:p>
            <a:pPr marL="800100" lvl="0" indent="-342900" algn="l">
              <a:buFont typeface="Arial" panose="020B0604020202020204" pitchFamily="34" charset="0"/>
              <a:buChar char="•"/>
            </a:pPr>
            <a:endParaRPr lang="ru-RU" dirty="0"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3" name="Google Shape;159;p18"/>
          <p:cNvSpPr txBox="1">
            <a:spLocks/>
          </p:cNvSpPr>
          <p:nvPr/>
        </p:nvSpPr>
        <p:spPr>
          <a:xfrm>
            <a:off x="974267" y="5069506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370" y="583259"/>
            <a:ext cx="4706520" cy="59441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410" y="1445570"/>
            <a:ext cx="3782290" cy="392819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3090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23" y="401600"/>
            <a:ext cx="3226443" cy="1350909"/>
          </a:xfrm>
        </p:spPr>
        <p:txBody>
          <a:bodyPr/>
          <a:lstStyle/>
          <a:p>
            <a:pPr algn="l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823" y="1586165"/>
            <a:ext cx="10553832" cy="1960510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ru-RU" dirty="0"/>
              <a:t>«Аркадий ощущал на сердце некоторую радость, когда при первых звуках этого танца, он усаживался возле своей дамы и, готовясь вступить в разговор, только проводил рукой по волосам и не находил ни единого слова, но он робел и волновался недолго; она слушала его с вежливым участием, слегка раскрывая и закрывая веер.» Про какой танец идет речь в данном отрывке и с кем у Аркадия состоялся разговор?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16913" y="3408221"/>
            <a:ext cx="4323124" cy="232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arenR"/>
            </a:pPr>
            <a:r>
              <a:rPr lang="ru-RU" dirty="0"/>
              <a:t>Полонез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Краковяк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Мазурка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Вальс</a:t>
            </a:r>
          </a:p>
          <a:p>
            <a:pPr marL="107950" indent="0">
              <a:buNone/>
            </a:pPr>
            <a:r>
              <a:rPr lang="ru-RU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Диалог с :</a:t>
            </a:r>
          </a:p>
          <a:p>
            <a:pPr marL="107950" indent="0">
              <a:buNone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10" y="3872345"/>
            <a:ext cx="1995054" cy="19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54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>
            <a:spLocks noGrp="1"/>
          </p:cNvSpPr>
          <p:nvPr>
            <p:ph type="title"/>
          </p:nvPr>
        </p:nvSpPr>
        <p:spPr>
          <a:xfrm>
            <a:off x="971775" y="746881"/>
            <a:ext cx="2784055" cy="10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25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4" name="Google Shape;254;p25"/>
          <p:cNvSpPr txBox="1">
            <a:spLocks noGrp="1"/>
          </p:cNvSpPr>
          <p:nvPr>
            <p:ph type="body" idx="4294967295"/>
          </p:nvPr>
        </p:nvSpPr>
        <p:spPr>
          <a:xfrm>
            <a:off x="971775" y="1652871"/>
            <a:ext cx="9723770" cy="32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ourier New" panose="02070309020205020404" pitchFamily="49" charset="0"/>
              <a:buChar char="o"/>
            </a:pPr>
            <a:r>
              <a:rPr lang="ru-RU" dirty="0"/>
              <a:t>«Всеобщее одушевление распространилось и на прислугу. Дуняша бегала взад и вперед, как угорелая, и то и дело хлопала дверями; а он уже в третьем часу ночи все еще пытался сыграть на этом инструменте вальс-казак, струны жалобно и приятно звучали в неподвижном воздухе, но, за исключение небольшой первоначальной фиоритуры. Ничего не выходил у образованного камердинера: природа отказала ему в музыкальной способности, как и во всех других.» Про какого героя здесь идет речь и на каком инструменте он пытался сыграть?</a:t>
            </a:r>
            <a:endParaRPr dirty="0"/>
          </a:p>
        </p:txBody>
      </p:sp>
      <p:grpSp>
        <p:nvGrpSpPr>
          <p:cNvPr id="259" name="Google Shape;259;p25"/>
          <p:cNvGrpSpPr/>
          <p:nvPr/>
        </p:nvGrpSpPr>
        <p:grpSpPr>
          <a:xfrm>
            <a:off x="127875" y="4882800"/>
            <a:ext cx="1687800" cy="1757400"/>
            <a:chOff x="127875" y="4882800"/>
            <a:chExt cx="1687800" cy="1757400"/>
          </a:xfrm>
        </p:grpSpPr>
        <p:cxnSp>
          <p:nvCxnSpPr>
            <p:cNvPr id="260" name="Google Shape;260;p25"/>
            <p:cNvCxnSpPr/>
            <p:nvPr/>
          </p:nvCxnSpPr>
          <p:spPr>
            <a:xfrm>
              <a:off x="127875" y="6341125"/>
              <a:ext cx="1687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5"/>
            <p:cNvCxnSpPr/>
            <p:nvPr/>
          </p:nvCxnSpPr>
          <p:spPr>
            <a:xfrm rot="10800000">
              <a:off x="401850" y="4882800"/>
              <a:ext cx="0" cy="1757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Google Shape;159;p18"/>
          <p:cNvSpPr txBox="1">
            <a:spLocks/>
          </p:cNvSpPr>
          <p:nvPr/>
        </p:nvSpPr>
        <p:spPr>
          <a:xfrm>
            <a:off x="1204987" y="5018425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4595453"/>
            <a:ext cx="1745672" cy="17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15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>
            <a:off x="13855" y="329993"/>
            <a:ext cx="6082145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Ключи к вопросам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" name="Google Shape;328;p28"/>
          <p:cNvSpPr txBox="1">
            <a:spLocks noGrp="1"/>
          </p:cNvSpPr>
          <p:nvPr>
            <p:ph type="body" idx="6"/>
          </p:nvPr>
        </p:nvSpPr>
        <p:spPr>
          <a:xfrm>
            <a:off x="396416" y="997046"/>
            <a:ext cx="10967515" cy="5237499"/>
          </a:xfrm>
          <a:prstGeom prst="rect">
            <a:avLst/>
          </a:prstGeom>
        </p:spPr>
        <p:txBody>
          <a:bodyPr spcFirstLastPara="1" wrap="square" lIns="121900" tIns="121900" rIns="121900" bIns="121900" numCol="2" spcCol="360000" anchor="t" anchorCtr="0">
            <a:noAutofit/>
          </a:bodyPr>
          <a:lstStyle/>
          <a:p>
            <a:pPr indent="-457200" algn="l">
              <a:buFont typeface="+mj-lt"/>
              <a:buAutoNum type="arabicPeriod"/>
            </a:pPr>
            <a:r>
              <a:rPr lang="ru-RU" sz="1400" dirty="0"/>
              <a:t>Роман; реализм; В. Г. Белинскому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2) Евгению Васильевичу Базарову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Работник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1) - медицинском; науки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1400" dirty="0"/>
              <a:t> естественные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Разночинцы; нигилист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3) А. С. Пушкин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1) Внушать доверие простым людям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1) В – Аркадий Николаевич Кирсанов; 2)Г – Николай Петрович Кирсанов; 3)А – Павел Петрович Кирсанов; 4)Б – Анна Одинцова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От тифа; Анне Одинцовой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1) Николаю Петровичу Кирсанову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Братьям Кирсановым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Павла Петровича Кирсанова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А2); Б2); В1); Г1); Д2) 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Без «</a:t>
            </a:r>
            <a:r>
              <a:rPr lang="ru-RU" sz="1400" dirty="0" err="1"/>
              <a:t>принсипов</a:t>
            </a:r>
            <a:r>
              <a:rPr lang="ru-RU" sz="1400" dirty="0"/>
              <a:t>»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3) Аркадия Николаевича Кирсанова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Аркадия с Катей и Николая Петровича с </a:t>
            </a:r>
            <a:r>
              <a:rPr lang="ru-RU" sz="1400" dirty="0" err="1"/>
              <a:t>Фенечкой</a:t>
            </a:r>
            <a:endParaRPr lang="ru-RU" sz="1400" dirty="0"/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Анну Одинцову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2) Ситников; 4) Аркадий Кирсанов; 5)Авдотья Кукшина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А3) – Евгений Васильевич Базаров; Б2) – Николай Петрович Кирсанов; В1) - Ситников; Г5) – Павел Петрович Кирсанов; Д4) – Василий Иванович Базаров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А3) – Катя Локтева; Б1) – Княгиня Р; В2) – </a:t>
            </a:r>
            <a:r>
              <a:rPr lang="ru-RU" sz="1400" dirty="0" err="1"/>
              <a:t>Фенечка</a:t>
            </a:r>
            <a:r>
              <a:rPr lang="ru-RU" sz="1400" dirty="0"/>
              <a:t>; Г4) – Авдотья Кукшина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Арина </a:t>
            </a:r>
            <a:r>
              <a:rPr lang="ru-RU" sz="1400" dirty="0" err="1"/>
              <a:t>Власьевна</a:t>
            </a:r>
            <a:r>
              <a:rPr lang="ru-RU" sz="1400" dirty="0"/>
              <a:t> Базарова; на клавикордах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Виолончель; «Ожидание» Шуберта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Аркадию Кирсанову; Моцарт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3 – мазурка; с Анной Одинцовой</a:t>
            </a:r>
          </a:p>
          <a:p>
            <a:pPr indent="-457200" algn="l">
              <a:buFont typeface="+mj-lt"/>
              <a:buAutoNum type="arabicPeriod"/>
            </a:pPr>
            <a:r>
              <a:rPr lang="ru-RU" sz="1400" dirty="0"/>
              <a:t>Слуга Петр; гитара</a:t>
            </a:r>
          </a:p>
          <a:p>
            <a:pPr indent="-457200" algn="l">
              <a:buFont typeface="+mj-lt"/>
              <a:buAutoNum type="arabicPeriod"/>
            </a:pPr>
            <a:endParaRPr lang="ru-RU" sz="1400" dirty="0"/>
          </a:p>
          <a:p>
            <a:pPr indent="-457200" algn="l">
              <a:buFont typeface="+mj-lt"/>
              <a:buAutoNum type="arabicPeriod"/>
            </a:pPr>
            <a:endParaRPr lang="ru-RU" sz="1400" dirty="0"/>
          </a:p>
          <a:p>
            <a:pPr indent="-457200" algn="l">
              <a:buFont typeface="+mj-lt"/>
              <a:buAutoNum type="arabicPeriod"/>
            </a:pPr>
            <a:endParaRPr lang="ru-RU" sz="1400" dirty="0"/>
          </a:p>
          <a:p>
            <a:pPr indent="-457200" algn="l">
              <a:buFont typeface="+mj-lt"/>
              <a:buAutoNum type="arabicPeriod"/>
            </a:pPr>
            <a:endParaRPr lang="ru-RU" sz="1400" dirty="0"/>
          </a:p>
          <a:p>
            <a:pPr indent="-457200" algn="l">
              <a:buFont typeface="+mj-lt"/>
              <a:buAutoNum type="arabicPeriod"/>
            </a:pPr>
            <a:endParaRPr lang="ru-RU" sz="1400" dirty="0"/>
          </a:p>
          <a:p>
            <a:pPr indent="-457200" algn="l">
              <a:buFont typeface="+mj-lt"/>
              <a:buAutoNum type="arabicPeriod"/>
            </a:pPr>
            <a:endParaRPr lang="ru-RU" sz="1400" dirty="0"/>
          </a:p>
          <a:p>
            <a:pPr indent="-457200" algn="l">
              <a:buFont typeface="+mj-lt"/>
              <a:buAutoNum type="arabicPeriod"/>
            </a:pPr>
            <a:endParaRPr lang="ru-RU" sz="1400" dirty="0"/>
          </a:p>
          <a:p>
            <a:pPr indent="-457200" algn="l">
              <a:buFont typeface="+mj-lt"/>
              <a:buAutoNum type="arabicPeriod"/>
            </a:pPr>
            <a:endParaRPr lang="ru-RU" sz="1400" dirty="0"/>
          </a:p>
          <a:p>
            <a:pPr indent="-457200" algn="l">
              <a:buFont typeface="+mj-lt"/>
              <a:buAutoNum type="arabicPeriod"/>
            </a:pPr>
            <a:endParaRPr lang="ru-RU" sz="1400" dirty="0"/>
          </a:p>
          <a:p>
            <a:pPr indent="-457200" algn="l">
              <a:buFont typeface="+mj-lt"/>
              <a:buAutoNum type="arabicPeriod"/>
            </a:pPr>
            <a:endParaRPr lang="ru-RU" sz="1400" dirty="0"/>
          </a:p>
          <a:p>
            <a:pPr indent="-457200" algn="l">
              <a:buFont typeface="+mj-lt"/>
              <a:buAutoNum type="arabicPeriod"/>
            </a:pPr>
            <a:endParaRPr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08" y="4004445"/>
            <a:ext cx="1856509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Google Shape;193;p20"/>
          <p:cNvSpPr txBox="1">
            <a:spLocks/>
          </p:cNvSpPr>
          <p:nvPr/>
        </p:nvSpPr>
        <p:spPr>
          <a:xfrm>
            <a:off x="511900" y="682617"/>
            <a:ext cx="2951018" cy="98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 i="0" u="none" strike="noStrike" cap="none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</a:t>
            </a:r>
          </a:p>
        </p:txBody>
      </p:sp>
      <p:sp>
        <p:nvSpPr>
          <p:cNvPr id="6" name="Текст 1"/>
          <p:cNvSpPr>
            <a:spLocks noGrp="1"/>
          </p:cNvSpPr>
          <p:nvPr>
            <p:ph type="body" idx="1"/>
          </p:nvPr>
        </p:nvSpPr>
        <p:spPr>
          <a:xfrm>
            <a:off x="511899" y="1689719"/>
            <a:ext cx="9879775" cy="3422607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ru-RU" dirty="0"/>
              <a:t>Кому автор дает такую портретную характеристику</a:t>
            </a:r>
            <a:r>
              <a:rPr lang="en-US" dirty="0"/>
              <a:t>: </a:t>
            </a:r>
            <a:r>
              <a:rPr lang="ru-RU" dirty="0"/>
              <a:t>«Он отвечал ленивым, но мужественным голосом и, отвернув воротник балахона, показал все свое лицо. Длинное и худое, с широким лбом, кверху плоским,  книзу заостренным носом, большими зеленоватыми глазами и висячими бакенбардами песочного цвету, оно оживлялось спокойной улыбкой и выражало самоуверенность и ум.»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982449" y="3713983"/>
            <a:ext cx="4960937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arenR"/>
            </a:pPr>
            <a:r>
              <a:rPr lang="ru-RU" dirty="0"/>
              <a:t>Николаю Петровичу Кирсанову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Евгению Васильевичу Базарову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Павлу Петровичу Кирсанову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Аркадию Николаевичу Кирсанову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674" y="478243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0530" y="982747"/>
            <a:ext cx="2969189" cy="76350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1491" y="1892644"/>
            <a:ext cx="6375900" cy="30450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В разговоре с Аркадием Евгений Базаров произнес такие слова</a:t>
            </a:r>
            <a:r>
              <a:rPr lang="en-US" dirty="0"/>
              <a:t>: </a:t>
            </a:r>
            <a:r>
              <a:rPr lang="ru-RU" dirty="0"/>
              <a:t>«Природа не храм, а мастерская, и человек в ней…». Допишите фразу.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3087"/>
            <a:ext cx="4946073" cy="5944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4" y="1156853"/>
            <a:ext cx="4003963" cy="444038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Google Shape;159;p18"/>
          <p:cNvSpPr txBox="1">
            <a:spLocks/>
          </p:cNvSpPr>
          <p:nvPr/>
        </p:nvSpPr>
        <p:spPr>
          <a:xfrm>
            <a:off x="5250873" y="4650367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908" y="681324"/>
            <a:ext cx="81693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5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40" y="602581"/>
            <a:ext cx="3074043" cy="1184655"/>
          </a:xfrm>
        </p:spPr>
        <p:txBody>
          <a:bodyPr/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807" y="1787236"/>
            <a:ext cx="4968052" cy="2794873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ru-RU" dirty="0"/>
              <a:t>На каком факультете учился Евгений Базаров и какими науками он занимался?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049714" y="3184672"/>
            <a:ext cx="4960937" cy="317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arenR"/>
            </a:pPr>
            <a:r>
              <a:rPr lang="ru-RU" dirty="0"/>
              <a:t>Медицинском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Юридическом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Химическом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Математическом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Науки</a:t>
            </a:r>
            <a:r>
              <a:rPr lang="en-US" dirty="0"/>
              <a:t>:</a:t>
            </a:r>
            <a:r>
              <a:rPr lang="ru-RU" dirty="0"/>
              <a:t> </a:t>
            </a:r>
          </a:p>
          <a:p>
            <a:pPr marL="107950" indent="0">
              <a:buNone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26" y="602581"/>
            <a:ext cx="4530437" cy="5944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616" y="1039091"/>
            <a:ext cx="3327311" cy="48768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5803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6963042" y="609563"/>
            <a:ext cx="2691491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5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1"/>
          </p:nvPr>
        </p:nvSpPr>
        <p:spPr>
          <a:xfrm>
            <a:off x="5647487" y="1751072"/>
            <a:ext cx="5322600" cy="33928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К какому сословию относился Евгений Базаров и кем был по своим взглядам?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Подсказка</a:t>
            </a:r>
            <a:r>
              <a:rPr lang="en-US" dirty="0"/>
              <a:t>:</a:t>
            </a:r>
            <a:r>
              <a:rPr lang="ru-RU" dirty="0"/>
              <a:t> «Человек, который не склоняется ни перед какими авторитетами, который не принимает ни одного принципа на веру, каким бы уважением ни был окружен этот принцип.»</a:t>
            </a:r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4612025" y="5531725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11595000" y="198450"/>
            <a:ext cx="499490" cy="58635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 flipH="1">
            <a:off x="4226650" y="410675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18"/>
          <p:cNvSpPr txBox="1">
            <a:spLocks/>
          </p:cNvSpPr>
          <p:nvPr/>
        </p:nvSpPr>
        <p:spPr>
          <a:xfrm>
            <a:off x="5799067" y="5143942"/>
            <a:ext cx="3167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dirty="0"/>
              <a:t>Свой ответ: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68" y="456942"/>
            <a:ext cx="4091657" cy="59441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21" y="1548332"/>
            <a:ext cx="3152492" cy="379835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41476" y="2882821"/>
            <a:ext cx="757592" cy="7575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body" idx="2"/>
          </p:nvPr>
        </p:nvSpPr>
        <p:spPr>
          <a:xfrm>
            <a:off x="597553" y="1731655"/>
            <a:ext cx="4736447" cy="211950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О творчестве какого поэта Евгений Базаров сказал, что «никуда не годится, пора бросить эту ерунду?»</a:t>
            </a:r>
            <a:endParaRPr dirty="0"/>
          </a:p>
        </p:txBody>
      </p:sp>
      <p:sp>
        <p:nvSpPr>
          <p:cNvPr id="166" name="Google Shape;166;p18"/>
          <p:cNvSpPr/>
          <p:nvPr/>
        </p:nvSpPr>
        <p:spPr>
          <a:xfrm>
            <a:off x="11548862" y="1169275"/>
            <a:ext cx="591787" cy="696030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11595000" y="198450"/>
            <a:ext cx="499490" cy="58635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 flipH="1">
            <a:off x="10905550" y="566850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7553" y="784809"/>
            <a:ext cx="2628625" cy="76350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6</a:t>
            </a: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745709" y="3253945"/>
            <a:ext cx="4960937" cy="317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arenR"/>
            </a:pPr>
            <a:r>
              <a:rPr lang="ru-RU" dirty="0"/>
              <a:t>Ф. И. Тютчев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А. А. Фет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А. С. Пушкин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Н. А. Некрасов</a:t>
            </a:r>
          </a:p>
          <a:p>
            <a:pPr marL="107950" indent="0">
              <a:buNone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955" y="566850"/>
            <a:ext cx="4096867" cy="59441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601" y="1267407"/>
            <a:ext cx="3095344" cy="428826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715" y="5209309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8684717" y="866457"/>
            <a:ext cx="2650273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7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11335012" y="5970100"/>
            <a:ext cx="591787" cy="696030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10835500" y="5637213"/>
            <a:ext cx="499490" cy="58635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/>
          <p:nvPr/>
        </p:nvSpPr>
        <p:spPr>
          <a:xfrm flipH="1">
            <a:off x="11232937" y="4909150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255000" y="1720620"/>
            <a:ext cx="6375900" cy="6374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Какой способностью обладает Евгений Базаров?</a:t>
            </a: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5675844" y="2755828"/>
            <a:ext cx="4960937" cy="317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arenR"/>
            </a:pPr>
            <a:r>
              <a:rPr lang="ru-RU" dirty="0"/>
              <a:t>Внушать доверие простым людям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Убеждать людей в своей правоте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Быть внимательным к деталям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Успокаивать бунтующих людей</a:t>
            </a:r>
          </a:p>
          <a:p>
            <a:pPr marL="107950" indent="0">
              <a:buNone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60" y="374000"/>
            <a:ext cx="4096867" cy="5944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184" r="19571"/>
          <a:stretch/>
        </p:blipFill>
        <p:spPr>
          <a:xfrm>
            <a:off x="803564" y="1288473"/>
            <a:ext cx="3228109" cy="404552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>
            <a:spLocks noGrp="1"/>
          </p:cNvSpPr>
          <p:nvPr>
            <p:ph type="title"/>
          </p:nvPr>
        </p:nvSpPr>
        <p:spPr>
          <a:xfrm>
            <a:off x="1815675" y="804610"/>
            <a:ext cx="2784055" cy="10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8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4" name="Google Shape;254;p25"/>
          <p:cNvSpPr txBox="1">
            <a:spLocks noGrp="1"/>
          </p:cNvSpPr>
          <p:nvPr>
            <p:ph type="body" idx="4294967295"/>
          </p:nvPr>
        </p:nvSpPr>
        <p:spPr>
          <a:xfrm>
            <a:off x="1483640" y="1650640"/>
            <a:ext cx="8740098" cy="128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ourier New" panose="02070309020205020404" pitchFamily="49" charset="0"/>
              <a:buChar char="o"/>
            </a:pPr>
            <a:r>
              <a:rPr lang="ru-RU" dirty="0"/>
              <a:t>В произведении Евгений Базаров дает каждому герою свою характеристику. Сопоставьте героя и оценку Базарова о нем.</a:t>
            </a:r>
            <a:endParaRPr dirty="0"/>
          </a:p>
        </p:txBody>
      </p:sp>
      <p:sp>
        <p:nvSpPr>
          <p:cNvPr id="256" name="Google Shape;256;p25"/>
          <p:cNvSpPr/>
          <p:nvPr/>
        </p:nvSpPr>
        <p:spPr>
          <a:xfrm>
            <a:off x="938012" y="1302625"/>
            <a:ext cx="591787" cy="696030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984150" y="331800"/>
            <a:ext cx="499490" cy="58635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 flipH="1">
            <a:off x="294700" y="700200"/>
            <a:ext cx="795926" cy="93491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25"/>
          <p:cNvGrpSpPr/>
          <p:nvPr/>
        </p:nvGrpSpPr>
        <p:grpSpPr>
          <a:xfrm>
            <a:off x="127875" y="4882800"/>
            <a:ext cx="1687800" cy="1757400"/>
            <a:chOff x="127875" y="4882800"/>
            <a:chExt cx="1687800" cy="1757400"/>
          </a:xfrm>
        </p:grpSpPr>
        <p:cxnSp>
          <p:nvCxnSpPr>
            <p:cNvPr id="260" name="Google Shape;260;p25"/>
            <p:cNvCxnSpPr/>
            <p:nvPr/>
          </p:nvCxnSpPr>
          <p:spPr>
            <a:xfrm>
              <a:off x="127875" y="6341125"/>
              <a:ext cx="1687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5"/>
            <p:cNvCxnSpPr/>
            <p:nvPr/>
          </p:nvCxnSpPr>
          <p:spPr>
            <a:xfrm rot="10800000">
              <a:off x="401850" y="4882800"/>
              <a:ext cx="0" cy="1757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Текст 2"/>
          <p:cNvSpPr txBox="1">
            <a:spLocks/>
          </p:cNvSpPr>
          <p:nvPr/>
        </p:nvSpPr>
        <p:spPr>
          <a:xfrm>
            <a:off x="608440" y="2893369"/>
            <a:ext cx="7183475" cy="317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565150" indent="-457200">
              <a:buFont typeface="+mj-lt"/>
              <a:buAutoNum type="arabicParenR"/>
            </a:pPr>
            <a:r>
              <a:rPr lang="ru-RU" dirty="0"/>
              <a:t>«Ты нежная душа, размазня, где тебе ненавидеть…», «Наша пыль тебе глаз выест, наша грязь тебя замарает, да ты и не дорос до нас»</a:t>
            </a:r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«Стихи он напрасно читает и в хозяйстве вряд ли смыслит, но он добряк», «божья коровка»</a:t>
            </a:r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«Я все смотрел: этакие у него удивительные воротнички, точно каменные, и подбородок так аккуратно выбрит», «архаическое явление»</a:t>
            </a:r>
          </a:p>
          <a:p>
            <a:pPr marL="565150" indent="-457200">
              <a:buFont typeface="+mj-lt"/>
              <a:buAutoNum type="arabicParenR"/>
            </a:pPr>
            <a:r>
              <a:rPr lang="ru-RU" dirty="0"/>
              <a:t>«Этакое богатое тело! Хоть сейчас в анатомический театр»</a:t>
            </a:r>
          </a:p>
          <a:p>
            <a:pPr marL="565150" indent="-457200">
              <a:buFont typeface="+mj-lt"/>
              <a:buAutoNum type="arabicParenR"/>
            </a:pPr>
            <a:endParaRPr lang="ru-RU" dirty="0"/>
          </a:p>
          <a:p>
            <a:pPr marL="107950" indent="0">
              <a:buNone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  <a:p>
            <a:pPr marL="56515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7791915" y="2893369"/>
            <a:ext cx="4135754" cy="317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●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ndika"/>
              <a:buChar char="○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ndika"/>
              <a:buChar char="■"/>
              <a:defRPr sz="19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107950" indent="0">
              <a:buNone/>
            </a:pPr>
            <a:r>
              <a:rPr lang="ru-RU" dirty="0"/>
              <a:t>А.    Павел Петрович Кирсанов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/>
              <a:t>Б.     Анна Одинцова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/>
              <a:t>В.      Аркадий Николаевич Кирсанов</a:t>
            </a:r>
          </a:p>
          <a:p>
            <a:pPr marL="107950" indent="0">
              <a:buNone/>
            </a:pPr>
            <a:endParaRPr lang="ru-RU" dirty="0"/>
          </a:p>
          <a:p>
            <a:pPr marL="107950" indent="0">
              <a:buNone/>
            </a:pPr>
            <a:r>
              <a:rPr lang="ru-RU" dirty="0"/>
              <a:t>Г.      Николай Петрович Кирсанов</a:t>
            </a:r>
          </a:p>
          <a:p>
            <a:pPr marL="565150" indent="-457200">
              <a:buFont typeface="+mj-lt"/>
              <a:buAutoNum type="alphaUcPeriod"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9E3DB"/>
      </a:lt1>
      <a:dk2>
        <a:srgbClr val="000000"/>
      </a:dk2>
      <a:lt2>
        <a:srgbClr val="DAD0C4"/>
      </a:lt2>
      <a:accent1>
        <a:srgbClr val="000000"/>
      </a:accent1>
      <a:accent2>
        <a:srgbClr val="7B95A5"/>
      </a:accent2>
      <a:accent3>
        <a:srgbClr val="25566E"/>
      </a:accent3>
      <a:accent4>
        <a:srgbClr val="587C8E"/>
      </a:accent4>
      <a:accent5>
        <a:srgbClr val="DBA274"/>
      </a:accent5>
      <a:accent6>
        <a:srgbClr val="C26A5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1587</Words>
  <Application>Microsoft Office PowerPoint</Application>
  <PresentationFormat>Широкоэкранный</PresentationFormat>
  <Paragraphs>243</Paragraphs>
  <Slides>27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SlidesMania</vt:lpstr>
      <vt:lpstr>Тест  произведение И.С.Тургенев «Отцы и дети»</vt:lpstr>
      <vt:lpstr>Вопрос 1</vt:lpstr>
      <vt:lpstr>   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Вопрос 15</vt:lpstr>
      <vt:lpstr>Вопрос 16</vt:lpstr>
      <vt:lpstr>Вопрос 17</vt:lpstr>
      <vt:lpstr>Вопрос 18</vt:lpstr>
      <vt:lpstr>Вопрос 19</vt:lpstr>
      <vt:lpstr>Вопрос 20</vt:lpstr>
      <vt:lpstr>Вопрос 21</vt:lpstr>
      <vt:lpstr>   </vt:lpstr>
      <vt:lpstr>Вопрос 23</vt:lpstr>
      <vt:lpstr>Вопрос 24</vt:lpstr>
      <vt:lpstr>Вопрос 25</vt:lpstr>
      <vt:lpstr>Ключи к вопросам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 произведение И.С.Тургенев «Отцы и дети»</dc:title>
  <dc:creator>User</dc:creator>
  <cp:lastModifiedBy>Валерия Сорокожердьева</cp:lastModifiedBy>
  <cp:revision>51</cp:revision>
  <dcterms:modified xsi:type="dcterms:W3CDTF">2024-03-25T11:02:14Z</dcterms:modified>
</cp:coreProperties>
</file>