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16" r:id="rId1"/>
  </p:sldMasterIdLst>
  <p:notesMasterIdLst>
    <p:notesMasterId r:id="rId17"/>
  </p:notesMasterIdLst>
  <p:sldIdLst>
    <p:sldId id="269" r:id="rId2"/>
    <p:sldId id="270" r:id="rId3"/>
    <p:sldId id="258" r:id="rId4"/>
    <p:sldId id="283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ей" initials="к" lastIdx="6" clrIdx="0"/>
  <p:cmAuthor id="1" name="Дарья Якшина" initials="ДЯ" lastIdx="0" clrIdx="1"/>
  <p:cmAuthor id="2" name="1" initials="1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13" d="100"/>
          <a:sy n="113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&#1040;&#1088;&#1093;&#1080;&#1074;\&#1052;&#1086;&#1080;%20&#1076;&#1086;&#1082;&#1091;&#1084;&#1077;&#1085;&#1090;&#1099;\Documents\&#1044;&#1080;&#1087;&#1083;&#1086;&#1084;\&#1042;&#1080;&#1090;&#1072;&#1083;&#1080;&#1082;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Продажи в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9AF-4D3D-AFA0-52EE75026E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9AF-4D3D-AFA0-52EE75026E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9AF-4D3D-AFA0-52EE75026E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9AF-4D3D-AFA0-52EE75026E8E}"/>
              </c:ext>
            </c:extLst>
          </c:dPt>
          <c:dLbls>
            <c:dLbl>
              <c:idx val="0"/>
              <c:layout>
                <c:manualLayout>
                  <c:x val="-6.5708863315162527E-2"/>
                  <c:y val="0.14683106228487905"/>
                </c:manualLayout>
              </c:layout>
              <c:tx>
                <c:rich>
                  <a:bodyPr/>
                  <a:lstStyle/>
                  <a:p>
                    <a:fld id="{1A50DBE5-8912-410B-AACF-C102D84DCBA5}" type="VALUE">
                      <a:rPr lang="en-US"/>
                      <a:pPr/>
                      <a:t>[ЗНАЧЕНИЕ]</a:t>
                    </a:fld>
                    <a:r>
                      <a:rPr lang="en-US" baseline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AF-4D3D-AFA0-52EE75026E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C05CBC4-B678-4BA2-8B19-1FAAF0F6A163}" type="VALUE">
                      <a:rPr lang="en-US"/>
                      <a:pPr/>
                      <a:t>[ЗНАЧЕНИЕ]</a:t>
                    </a:fld>
                    <a:r>
                      <a:rPr lang="en-US" baseline="0"/>
                      <a:t>;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AF-4D3D-AFA0-52EE75026E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4125027-FF45-4F09-ABA7-4B7AE3908C78}" type="VALUE">
                      <a:rPr lang="en-US"/>
                      <a:pPr/>
                      <a:t>[ЗНАЧЕНИЕ]</a:t>
                    </a:fld>
                    <a:r>
                      <a:rPr lang="en-US" baseline="0"/>
                      <a:t>;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AF-4D3D-AFA0-52EE75026E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5806F6A-0769-4C69-BCEE-B831638019DD}" type="VALUE">
                      <a:rPr lang="en-US"/>
                      <a:pPr/>
                      <a:t>[ЗНАЧЕНИЕ]</a:t>
                    </a:fld>
                    <a:r>
                      <a:rPr lang="en-US" baseline="0"/>
                      <a:t>;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9AF-4D3D-AFA0-52EE75026E8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Лист1!$A$4:$A$7</c:f>
              <c:strCache>
                <c:ptCount val="4"/>
                <c:pt idx="0">
                  <c:v>возраст 18-20 лет</c:v>
                </c:pt>
                <c:pt idx="1">
                  <c:v>возраст 20-40 лет</c:v>
                </c:pt>
                <c:pt idx="2">
                  <c:v>возраст 40-60 лет</c:v>
                </c:pt>
                <c:pt idx="3">
                  <c:v>возраст  более 60 лет</c:v>
                </c:pt>
              </c:strCache>
            </c:strRef>
          </c:cat>
          <c:val>
            <c:numRef>
              <c:f>Лист1!$B$4:$B$7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0.6</c:v>
                </c:pt>
                <c:pt idx="2">
                  <c:v>0.2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AF-4D3D-AFA0-52EE75026E8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267043-C29E-4E86-8089-1DFE6BDD9995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129601-BB3F-4D05-8BF3-5EA362116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68DB-F649-48A8-9E72-340F30821C0E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30BCC-C413-4893-B86D-C6C499DD8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ED4A-65AD-4C79-81D7-EEE458EA3D36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BCAF9-B627-4D3D-B800-651C8A4FE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4BCF4-2004-48AA-9A8B-CED2D530FAFA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44B9D-B167-4EB8-A3C9-A26643FB1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0817-4276-4D34-AB5E-D9F387F5EC94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E6F5-F395-40B3-A73A-95EFCA6D2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2AFE1-94B1-4DB2-80A3-9F9EF6F7F18A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C56A-A1B1-4E45-8429-D24F0A493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306D-5B56-4648-834C-4AC3040A1501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BB068-E5A8-46AF-8CE2-B58FEEB86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B8BB-BF32-4461-A22F-B44B4419BA61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D4AB5-0DEB-40DC-B7DD-2E13610F0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75182-C6DE-47CE-997B-CC87F17CEF01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D0C2E-3BEB-49E1-BFA0-1138CF2C4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AA8E-0862-44B9-9717-6340910F15EA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8C3C-E80D-40C0-B8A0-65F011185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FC1B-714F-4C58-8C1D-5D088C756F59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D3B3-150A-4B76-AD62-9EC61E5A2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8784-1E14-49E7-B984-E3CE334D84C0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636E9-AE8D-4890-BE23-ED3CA8FA7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D06A9D-EDE7-4765-A390-C75BF7D44A64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838824-E19A-4CA0-98A4-BBD38C4A7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63745" y="1412776"/>
            <a:ext cx="8062664" cy="1470025"/>
          </a:xfrm>
        </p:spPr>
        <p:txBody>
          <a:bodyPr/>
          <a:lstStyle/>
          <a:p>
            <a:pPr eaLnBrk="1" hangingPunct="1"/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рекламной деятельности торговой организации на примере компании «ВТМ»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6360" y="4869160"/>
            <a:ext cx="4752206" cy="71913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ПИЖТ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УрГУПС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Лиханов Ю.Ю.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3851920" y="6093296"/>
            <a:ext cx="2376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Пермь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EE6F5-F395-40B3-A73A-95EFCA6D204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135" y="249310"/>
            <a:ext cx="9144000" cy="26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9EE6FB-FB37-416F-8FC1-CDACA88D757E}"/>
              </a:ext>
            </a:extLst>
          </p:cNvPr>
          <p:cNvSpPr/>
          <p:nvPr/>
        </p:nvSpPr>
        <p:spPr>
          <a:xfrm>
            <a:off x="1187624" y="8957"/>
            <a:ext cx="6912768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Анализ- структуры розничных покупателей по возрастам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A809E53-F463-41DD-A09D-F2768BF50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233563"/>
              </p:ext>
            </p:extLst>
          </p:nvPr>
        </p:nvGraphicFramePr>
        <p:xfrm>
          <a:off x="1475656" y="623387"/>
          <a:ext cx="6480720" cy="4533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6D9FAE-3C61-44D3-9214-79BAB4A4DDF9}"/>
              </a:ext>
            </a:extLst>
          </p:cNvPr>
          <p:cNvSpPr/>
          <p:nvPr/>
        </p:nvSpPr>
        <p:spPr>
          <a:xfrm>
            <a:off x="395536" y="5140063"/>
            <a:ext cx="8083623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мы видим, основные клиенты – это взрослое население от 20 до 40 лет, как правило это люди, имеющие стабильную работу и зарплаты, которые могут выделить средства на ремонт своих помещений.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EE6F5-F395-40B3-A73A-95EFCA6D204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135" y="249310"/>
            <a:ext cx="9144000" cy="26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9EE6FB-FB37-416F-8FC1-CDACA88D757E}"/>
              </a:ext>
            </a:extLst>
          </p:cNvPr>
          <p:cNvSpPr/>
          <p:nvPr/>
        </p:nvSpPr>
        <p:spPr>
          <a:xfrm>
            <a:off x="228600" y="7464"/>
            <a:ext cx="8686800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 рекламной деятельности в торговой организации «ВТМ»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6D9FAE-3C61-44D3-9214-79BAB4A4DDF9}"/>
              </a:ext>
            </a:extLst>
          </p:cNvPr>
          <p:cNvSpPr/>
          <p:nvPr/>
        </p:nvSpPr>
        <p:spPr>
          <a:xfrm>
            <a:off x="323528" y="604707"/>
            <a:ext cx="8083623" cy="5818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 рекламных мероприятий показали свою эффективность и позволили увеличить клиентскую базу: </a:t>
            </a:r>
          </a:p>
          <a:p>
            <a:pPr marL="285750" indent="-285750" algn="just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размещение контекстной рекламы в Яндекс</a:t>
            </a:r>
          </a:p>
          <a:p>
            <a:pPr marL="285750" indent="-285750" algn="just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размещение рекламы в социальных сетях: в контакте, одноклассники показали свою эффективность и позволили увеличить клиентскую базу.</a:t>
            </a:r>
          </a:p>
          <a:p>
            <a:pPr marL="285750" indent="-285750" algn="just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тематических выставках с целью создания благоприятного имиджа компании, позиционированию себя на рынке потолков как надежного и стабильного партнера, расширению перечня потенциальных потребителей своих услуг.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Недостатки рекламной деятельности предприятия:</a:t>
            </a:r>
          </a:p>
          <a:p>
            <a:pPr marL="285750" indent="-285750" algn="just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применяются не эффективные средства воздействия на потребителя;</a:t>
            </a:r>
          </a:p>
          <a:p>
            <a:pPr marL="285750" indent="-285750" algn="just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финансирование рекламных и стимулирующих мероприятий имеет спонтанный характер;</a:t>
            </a:r>
          </a:p>
          <a:p>
            <a:pPr marL="285750" indent="-285750" algn="just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отсутствует календарный план;</a:t>
            </a:r>
          </a:p>
          <a:p>
            <a:pPr marL="285750" indent="-285750" algn="just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отсутствует такой современный, эффективный и малозатратный канал коммуникации, как собственный сайт.</a:t>
            </a:r>
          </a:p>
        </p:txBody>
      </p:sp>
    </p:spTree>
    <p:extLst>
      <p:ext uri="{BB962C8B-B14F-4D97-AF65-F5344CB8AC3E}">
        <p14:creationId xmlns:p14="http://schemas.microsoft.com/office/powerpoint/2010/main" val="258586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89" y="980728"/>
            <a:ext cx="8757222" cy="332146"/>
          </a:xfrm>
        </p:spPr>
        <p:txBody>
          <a:bodyPr/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РЕКОМЕНДАЦИИ, НАПРАВЛЕННЫЕ НА СОВЕРШЕНСТВОВАНИЕ РЕКЛАМНОЙ ДЕЯТЕЛЬНОСТИ И ОБОСНОВАНИЕ ИХ ЭФФЕКТИВНОСТИ НА ПРИМЕРЕ КОМПАНИИ «ВТМ»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EE6F5-F395-40B3-A73A-95EFCA6D204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8" y="2200506"/>
            <a:ext cx="9144000" cy="26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55420BA-E96D-471B-B87C-819E3D94E1AF}"/>
              </a:ext>
            </a:extLst>
          </p:cNvPr>
          <p:cNvSpPr/>
          <p:nvPr/>
        </p:nvSpPr>
        <p:spPr>
          <a:xfrm>
            <a:off x="331926" y="2435361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Мероприятия по повышению эффективности рекламной деятельности: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AutoNum type="arabicPeriod"/>
              <a:tabLst>
                <a:tab pos="179388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Не использовать в качестве рекламы такие не эффективные издания, как: журнал «Строительство и Ремонт», 	справочник 2ГИС  </a:t>
            </a:r>
          </a:p>
          <a:p>
            <a:pPr algn="just">
              <a:tabLst>
                <a:tab pos="179388" algn="l"/>
              </a:tabLs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2. Создать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web-site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Интернете, с соответствующим наполнением 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3.Для увеличения охвата заинтересованных лиц и повышения узнаваемости компании: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повысить эффективность использования наружной рекламы (вывески, баннеры, аншлаги и т.д.). Концентрировать размещение наружной рекламы в таких местах, как: новостройки, строящиеся или уже заселенные коттеджные поселки, что обеспечит попадание данного вида рекламы в целевую аудиторию - люди с достаточным уровнем доходов, имеющие отдельное жилье;</a:t>
            </a:r>
          </a:p>
        </p:txBody>
      </p:sp>
    </p:spTree>
    <p:extLst>
      <p:ext uri="{BB962C8B-B14F-4D97-AF65-F5344CB8AC3E}">
        <p14:creationId xmlns:p14="http://schemas.microsoft.com/office/powerpoint/2010/main" val="4275412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EE6F5-F395-40B3-A73A-95EFCA6D204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963"/>
            <a:ext cx="9144000" cy="26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55420BA-E96D-471B-B87C-819E3D94E1AF}"/>
              </a:ext>
            </a:extLst>
          </p:cNvPr>
          <p:cNvSpPr/>
          <p:nvPr/>
        </p:nvSpPr>
        <p:spPr>
          <a:xfrm>
            <a:off x="539552" y="1628800"/>
            <a:ext cx="8147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выделить средства на разработку и издание рекламной полиграфической продукции (рекламных буклетов и визиток) для распространения их в строительных магазинах, магазинах строительных и отделочных материалов, в процессе участия в выставках).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4.Для создания круга постоянных клиентов, разработать систему дисконтных карт, по которым постоянный клиент может приобрести товар со сидкой, проводить акции «приведи друга и получи скидку», использовать систему сезонных распродаж и скидок.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6.Увеличить бюджет расходов на контекстную рекламу в интернете  по целевым поисковым запросам и ключевым словам в поисковиках Яндекс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Google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7.Реализацию системы мероприятий по повышению эффективности рекламной деятельности на предприятии «ВТМ» осуществить в соответствии годовым планом.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17464E-33B7-4874-A93B-0D3DE7C93913}"/>
              </a:ext>
            </a:extLst>
          </p:cNvPr>
          <p:cNvSpPr/>
          <p:nvPr/>
        </p:nvSpPr>
        <p:spPr>
          <a:xfrm>
            <a:off x="1631963" y="1863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повышению эффективности рекламной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9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EE6F5-F395-40B3-A73A-95EFCA6D204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963"/>
            <a:ext cx="9144000" cy="26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17464E-33B7-4874-A93B-0D3DE7C93913}"/>
              </a:ext>
            </a:extLst>
          </p:cNvPr>
          <p:cNvSpPr/>
          <p:nvPr/>
        </p:nvSpPr>
        <p:spPr>
          <a:xfrm>
            <a:off x="1631963" y="1863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разработанной системы рекламной деятельности предприятия «ВТМ» на 2023-24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853028-3412-4C39-B575-5C0ED2B6F5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8" t="26201" r="29525" b="9401"/>
          <a:stretch/>
        </p:blipFill>
        <p:spPr>
          <a:xfrm>
            <a:off x="414245" y="1086402"/>
            <a:ext cx="8436847" cy="50068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1378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76672"/>
          </a:xfrm>
        </p:spPr>
        <p:txBody>
          <a:bodyPr/>
          <a:lstStyle/>
          <a:p>
            <a:pPr eaLnBrk="1" hangingPunct="1">
              <a:defRPr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79512" y="914727"/>
            <a:ext cx="8784976" cy="452596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проделанной работы были решены следующие задачи: </a:t>
            </a:r>
          </a:p>
          <a:p>
            <a:pPr algn="just" eaLnBrk="1" hangingPunct="1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Рассмотрена роль, сущность и задачи рекламной деятельности в торговых организациях. </a:t>
            </a:r>
          </a:p>
          <a:p>
            <a:pPr algn="just" eaLnBrk="1" hangingPunct="1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анализ деятельности в торговой организации на    ООО «ВТМ». Анализ эффективности рекламной деятельности в торговой организации «ВТМ» позволяет сделать вывод, что на предприятии функционирует данное направление коммуникационной политики и в целом работа по её развитию ведется. Однако в работе предприятия применяются иногда достаточно дорогостоящие, но как выявило исследование не эффективные средства воздействия на потребителя. Финансирование рекламных и стимулирующих мероприятий имеет спорадический характер, отсутствует календарный план. </a:t>
            </a:r>
          </a:p>
          <a:p>
            <a:pPr algn="just" eaLnBrk="1" hangingPunct="1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конкретные мероприятия по повышению эффективности рекламной деятельности на предприятии, а так же календарный план выполнения данных мероприятий.</a:t>
            </a:r>
          </a:p>
          <a:p>
            <a:pPr marL="0" indent="0" algn="just" eaLnBrk="1" hangingPunct="1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все задачи, поставленные в начале исследования выполнены, цели достигнуты.</a:t>
            </a:r>
          </a:p>
          <a:p>
            <a:pPr marL="0" indent="0" algn="just" eaLnBrk="1" hangingPunct="1">
              <a:buNone/>
            </a:pPr>
            <a:endParaRPr lang="ru-RU" sz="6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EBC37-E639-4670-A11A-FF73C0A0F22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396"/>
            <a:ext cx="9144000" cy="26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396081" y="908373"/>
            <a:ext cx="8496399" cy="2520627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заключается в необходимости повышения эффективности работы в области исследования, анализа и совершенствование рекламной деятельности ввиду возрастания конкуренции в данном сегменте рынка.</a:t>
            </a:r>
          </a:p>
          <a:p>
            <a:pPr marL="0" indent="0">
              <a:buNone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 -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предприятие г. Перми ООО «ВТМ».</a:t>
            </a:r>
          </a:p>
          <a:p>
            <a:pPr marL="0" indent="0">
              <a:buNone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 -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продвижения товара и их роль в комплексе маркетинга предприятия.</a:t>
            </a:r>
          </a:p>
          <a:p>
            <a:pPr algn="just" eaLnBrk="1" hangingPunct="1">
              <a:buNone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заключается в возможности использования результатов исследования, а также разработанных рекомендаций для повышения эффективности рекламной деятельности исследуемого предприятия.</a:t>
            </a:r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4843"/>
            <a:ext cx="9144000" cy="26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D1638-5E10-49BC-925A-E4DBFBFAE7F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024" y="1"/>
            <a:ext cx="8229600" cy="40466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работы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2" y="1040280"/>
            <a:ext cx="8712968" cy="5040312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sz="2400" dirty="0"/>
              <a:t>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работы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исследование эффективности рекламной деятельности на конкретном примере и рекомендации по совершенствованию системы продвижения, повышения ее эффективности. 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работы: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задачи рекламной деятельности в торговых организациях;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классификацию рекламных средств и их виды;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конкретной деятельности в торговой организации на     примере компании ООО «ВТМ»;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мероприятия по повышению эффективности рекламной деятельности на предприятии.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A272C-7C8E-4E54-AF10-DF346AC4718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5960"/>
            <a:ext cx="9144000" cy="26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66" y="461355"/>
            <a:ext cx="8478114" cy="332146"/>
          </a:xfrm>
        </p:spPr>
        <p:txBody>
          <a:bodyPr/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ОРГАНИЗАЦИИ РЕКЛАМНОЙ ДЕЯТЕЛЬНОСТИ НА ПРЕДПРИЯТИИ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EE6F5-F395-40B3-A73A-95EFCA6D204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26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55420BA-E96D-471B-B87C-819E3D94E1AF}"/>
              </a:ext>
            </a:extLst>
          </p:cNvPr>
          <p:cNvSpPr/>
          <p:nvPr/>
        </p:nvSpPr>
        <p:spPr>
          <a:xfrm>
            <a:off x="323528" y="175449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рекламной деятельности на предприятии - это процесс популяризации бренда и продукции.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F7E391-20D4-4B66-912D-8998332659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24801" r="35038" b="26200"/>
          <a:stretch/>
        </p:blipFill>
        <p:spPr>
          <a:xfrm>
            <a:off x="1115616" y="2476473"/>
            <a:ext cx="6927384" cy="42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2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EE6F5-F395-40B3-A73A-95EFCA6D204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135" y="249310"/>
            <a:ext cx="9144000" cy="26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DBF002-9EA1-482A-9A6C-EB98C59EF25A}"/>
              </a:ext>
            </a:extLst>
          </p:cNvPr>
          <p:cNvSpPr/>
          <p:nvPr/>
        </p:nvSpPr>
        <p:spPr>
          <a:xfrm>
            <a:off x="2599143" y="3088047"/>
            <a:ext cx="355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</a:rPr>
              <a:t>Этапы рекламной деятельности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48E010-5863-43CC-A1B8-A9B6B6B6C0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33201" r="39763" b="31800"/>
          <a:stretch/>
        </p:blipFill>
        <p:spPr>
          <a:xfrm>
            <a:off x="1815955" y="3457379"/>
            <a:ext cx="5313821" cy="324099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0F684C6-DBB0-4CE0-958E-161B7BBB09E0}"/>
              </a:ext>
            </a:extLst>
          </p:cNvPr>
          <p:cNvSpPr/>
          <p:nvPr/>
        </p:nvSpPr>
        <p:spPr>
          <a:xfrm>
            <a:off x="575556" y="554415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рекламной деятельности может проходить в несколько этапов: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маркетинговые исследования - позволяют понять кто является целевой аудиторией;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рекламной стратегии: определение предмета рекламы, разработка концепции товара, разработка рекламного обращения и т.д.;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реализация плана мероприятий: подобрать каналы распространения рекламы, опираясь на выделенный бюджет;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каналов рекламных коммуникаций;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оценка результатов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0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EE6F5-F395-40B3-A73A-95EFCA6D204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135" y="249310"/>
            <a:ext cx="9144000" cy="26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DBF002-9EA1-482A-9A6C-EB98C59EF25A}"/>
              </a:ext>
            </a:extLst>
          </p:cNvPr>
          <p:cNvSpPr/>
          <p:nvPr/>
        </p:nvSpPr>
        <p:spPr>
          <a:xfrm>
            <a:off x="3138082" y="-35018"/>
            <a:ext cx="2867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</a:rPr>
              <a:t>Классификация рекламы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D4116F-0500-4E6F-A6BB-43DFCD2E7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2" t="24801" r="37400" b="38800"/>
          <a:stretch/>
        </p:blipFill>
        <p:spPr>
          <a:xfrm>
            <a:off x="1255989" y="494148"/>
            <a:ext cx="5692275" cy="27924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4100C7-2E46-402E-94C9-A39482CD05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2" t="26200" r="36613" b="34007"/>
          <a:stretch/>
        </p:blipFill>
        <p:spPr>
          <a:xfrm>
            <a:off x="1259633" y="3462134"/>
            <a:ext cx="5904656" cy="310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7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66" y="461355"/>
            <a:ext cx="8757222" cy="332146"/>
          </a:xfrm>
        </p:spPr>
        <p:txBody>
          <a:bodyPr/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РЕКЛАМНОЙ ДЕЯТЕЛЬНОСТИ В ТОРГОВОЙ ОРГАНИЗАЦИИ НА ПРИМЕРЕ КОМПАНИИ «ВТМ»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EE6F5-F395-40B3-A73A-95EFCA6D204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26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55420BA-E96D-471B-B87C-819E3D94E1AF}"/>
              </a:ext>
            </a:extLst>
          </p:cNvPr>
          <p:cNvSpPr/>
          <p:nvPr/>
        </p:nvSpPr>
        <p:spPr>
          <a:xfrm>
            <a:off x="337405" y="143689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Организационно-правовая форма компании «ВТМ»-общество с ограниченной ответственностью. Основными видами экономической деятельности являются: 43.32 – «Работы столярные и плотничные» (включает внутреннюю отделку, такую как устройство потолков, раздвижных и съемных перегородок и т.д.). Также организацией осуществляется оптовая и розничная торговля -код ОКВЭД 46.73 Торговля оптовая строительными материалами.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2AB9BB-7193-4BAE-84FD-96D0D91CD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42" t="40028" r="37292" b="15376"/>
          <a:stretch/>
        </p:blipFill>
        <p:spPr>
          <a:xfrm>
            <a:off x="1835696" y="3458069"/>
            <a:ext cx="5740298" cy="341504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03081C-A243-43B1-8469-AEC2B05C17B7}"/>
              </a:ext>
            </a:extLst>
          </p:cNvPr>
          <p:cNvSpPr/>
          <p:nvPr/>
        </p:nvSpPr>
        <p:spPr>
          <a:xfrm>
            <a:off x="2599143" y="3088047"/>
            <a:ext cx="4621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</a:rPr>
              <a:t>Организационная структура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82287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EE6F5-F395-40B3-A73A-95EFCA6D204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135" y="249310"/>
            <a:ext cx="9144000" cy="26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9EE6FB-FB37-416F-8FC1-CDACA88D757E}"/>
              </a:ext>
            </a:extLst>
          </p:cNvPr>
          <p:cNvSpPr/>
          <p:nvPr/>
        </p:nvSpPr>
        <p:spPr>
          <a:xfrm>
            <a:off x="1187624" y="8957"/>
            <a:ext cx="6912768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 основных и дополнительных услуг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20FE2A9-4DD0-4BA4-9AB0-6674A5AAB7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5" t="23282" r="17714" b="19318"/>
          <a:stretch/>
        </p:blipFill>
        <p:spPr>
          <a:xfrm>
            <a:off x="400805" y="1412776"/>
            <a:ext cx="8342390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66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EE6F5-F395-40B3-A73A-95EFCA6D204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135" y="249310"/>
            <a:ext cx="9144000" cy="26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9EE6FB-FB37-416F-8FC1-CDACA88D757E}"/>
              </a:ext>
            </a:extLst>
          </p:cNvPr>
          <p:cNvSpPr/>
          <p:nvPr/>
        </p:nvSpPr>
        <p:spPr>
          <a:xfrm>
            <a:off x="1187624" y="8957"/>
            <a:ext cx="6912768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 основных и дополнительных услуг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20FE2A9-4DD0-4BA4-9AB0-6674A5AAB7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5" t="23282" r="17714" b="19318"/>
          <a:stretch/>
        </p:blipFill>
        <p:spPr>
          <a:xfrm>
            <a:off x="400805" y="1412776"/>
            <a:ext cx="8342390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9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12692</TotalTime>
  <Words>914</Words>
  <Application>Microsoft Office PowerPoint</Application>
  <PresentationFormat>Экран 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   «Совершенствование рекламной деятельности торговой организации на примере компании «ВТМ»</vt:lpstr>
      <vt:lpstr>Презентация PowerPoint</vt:lpstr>
      <vt:lpstr>Цель и задачи работы</vt:lpstr>
      <vt:lpstr>ТЕОРЕТИЧЕСКИЕ ОСНОВЫ ОРГАНИЗАЦИИ РЕКЛАМНОЙ ДЕЯТЕЛЬНОСТИ НА ПРЕДПРИЯТИИ</vt:lpstr>
      <vt:lpstr>Презентация PowerPoint</vt:lpstr>
      <vt:lpstr>Презентация PowerPoint</vt:lpstr>
      <vt:lpstr>АНАЛИЗ РЕКЛАМНОЙ ДЕЯТЕЛЬНОСТИ В ТОРГОВОЙ ОРГАНИЗАЦИИ НА ПРИМЕРЕ КОМПАНИИ «ВТМ»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РЕКОМЕНДАЦИИ, НАПРАВЛЕННЫЕ НА СОВЕРШЕНСТВОВАНИЕ РЕКЛАМНОЙ ДЕЯТЕЛЬНОСТИ И ОБОСНОВАНИЕ ИХ ЭФФЕКТИВНОСТИ НА ПРИМЕРЕ КОМПАНИИ «ВТМ»</vt:lpstr>
      <vt:lpstr>Презентация PowerPoint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ВКРБ Информационная система органов записи актов гражданского состояния</dc:title>
  <dc:creator>Дарья Якшина</dc:creator>
  <cp:lastModifiedBy>Olga Lichanova</cp:lastModifiedBy>
  <cp:revision>292</cp:revision>
  <dcterms:created xsi:type="dcterms:W3CDTF">2016-06-06T18:30:03Z</dcterms:created>
  <dcterms:modified xsi:type="dcterms:W3CDTF">2024-03-11T16:28:35Z</dcterms:modified>
</cp:coreProperties>
</file>