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5" r:id="rId4"/>
    <p:sldId id="316" r:id="rId5"/>
    <p:sldId id="317" r:id="rId6"/>
    <p:sldId id="318" r:id="rId7"/>
    <p:sldId id="260" r:id="rId8"/>
    <p:sldId id="261" r:id="rId9"/>
    <p:sldId id="262" r:id="rId10"/>
    <p:sldId id="263" r:id="rId11"/>
    <p:sldId id="264" r:id="rId12"/>
    <p:sldId id="285" r:id="rId13"/>
    <p:sldId id="286" r:id="rId14"/>
    <p:sldId id="287" r:id="rId15"/>
    <p:sldId id="288" r:id="rId16"/>
    <p:sldId id="265" r:id="rId17"/>
    <p:sldId id="291" r:id="rId18"/>
    <p:sldId id="266" r:id="rId19"/>
    <p:sldId id="289" r:id="rId20"/>
    <p:sldId id="267" r:id="rId21"/>
    <p:sldId id="292" r:id="rId22"/>
    <p:sldId id="293" r:id="rId23"/>
    <p:sldId id="268" r:id="rId24"/>
    <p:sldId id="296" r:id="rId25"/>
    <p:sldId id="306" r:id="rId26"/>
    <p:sldId id="297" r:id="rId27"/>
    <p:sldId id="298" r:id="rId28"/>
    <p:sldId id="299" r:id="rId29"/>
    <p:sldId id="269" r:id="rId30"/>
    <p:sldId id="300" r:id="rId31"/>
    <p:sldId id="270" r:id="rId32"/>
    <p:sldId id="301" r:id="rId33"/>
    <p:sldId id="302" r:id="rId34"/>
    <p:sldId id="305" r:id="rId35"/>
    <p:sldId id="303" r:id="rId36"/>
    <p:sldId id="274" r:id="rId37"/>
    <p:sldId id="319" r:id="rId38"/>
    <p:sldId id="320" r:id="rId39"/>
    <p:sldId id="276" r:id="rId40"/>
    <p:sldId id="277" r:id="rId41"/>
    <p:sldId id="307" r:id="rId42"/>
    <p:sldId id="278" r:id="rId43"/>
    <p:sldId id="308" r:id="rId44"/>
    <p:sldId id="309" r:id="rId45"/>
    <p:sldId id="279" r:id="rId46"/>
    <p:sldId id="310" r:id="rId47"/>
    <p:sldId id="311" r:id="rId48"/>
    <p:sldId id="280" r:id="rId49"/>
    <p:sldId id="321" r:id="rId50"/>
    <p:sldId id="281" r:id="rId51"/>
    <p:sldId id="312" r:id="rId52"/>
    <p:sldId id="282" r:id="rId53"/>
    <p:sldId id="283" r:id="rId54"/>
    <p:sldId id="313" r:id="rId55"/>
    <p:sldId id="284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082D-69B1-4542-89A8-4C73413ECE41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B6ED1-BE76-47A5-8C33-3D6936328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68418" y="676726"/>
            <a:ext cx="8858900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Исследовательский проект:</a:t>
            </a:r>
            <a:r>
              <a:rPr lang="ru-RU" sz="54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/>
            </a:r>
            <a:br>
              <a:rPr lang="ru-RU" sz="54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</a:br>
            <a:r>
              <a:rPr lang="ru-RU" sz="54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«</a:t>
            </a:r>
            <a:r>
              <a:rPr lang="ru-RU" sz="4800" b="1" i="1" spc="50" dirty="0" smtClean="0">
                <a:ln>
                  <a:prstDash val="solid"/>
                </a:ln>
                <a:solidFill>
                  <a:srgbClr val="8368A4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nstantia" pitchFamily="18" charset="0"/>
              </a:rPr>
              <a:t>Весна идёт, весне дорогу!»</a:t>
            </a:r>
            <a:endParaRPr lang="ru-RU" sz="4800" b="1" i="1" spc="50" dirty="0">
              <a:ln w="11430"/>
              <a:solidFill>
                <a:srgbClr val="8368A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4509120"/>
            <a:ext cx="3672408" cy="1752600"/>
          </a:xfrm>
        </p:spPr>
        <p:txBody>
          <a:bodyPr>
            <a:normAutofit/>
          </a:bodyPr>
          <a:lstStyle/>
          <a:p>
            <a:pPr algn="r"/>
            <a:r>
              <a:rPr lang="ru-RU" sz="2000" i="1" dirty="0" smtClean="0">
                <a:solidFill>
                  <a:srgbClr val="7030A0"/>
                </a:solidFill>
                <a:latin typeface="Constantia" pitchFamily="18" charset="0"/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воспитатель средней группы № 5</a:t>
            </a:r>
          </a:p>
          <a:p>
            <a:pPr algn="r"/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С.А</a:t>
            </a:r>
            <a:r>
              <a:rPr lang="ru-RU" sz="2000" i="1" dirty="0" smtClean="0">
                <a:solidFill>
                  <a:srgbClr val="7030A0"/>
                </a:solidFill>
                <a:latin typeface="Constantia" pitchFamily="18" charset="0"/>
              </a:rPr>
              <a:t>.</a:t>
            </a:r>
            <a:endParaRPr lang="ru-RU" sz="2000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Постановка проблемы: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В начале проекта к нам в группу пришло письмо из Африки от Обезьянки по имени </a:t>
            </a:r>
            <a:r>
              <a:rPr lang="ru-RU" dirty="0" err="1">
                <a:solidFill>
                  <a:srgbClr val="7030A0"/>
                </a:solidFill>
              </a:rPr>
              <a:t>Чанга,она</a:t>
            </a:r>
            <a:r>
              <a:rPr lang="ru-RU" dirty="0">
                <a:solidFill>
                  <a:srgbClr val="7030A0"/>
                </a:solidFill>
              </a:rPr>
              <a:t> просила детей рассказать ей о весне, </a:t>
            </a:r>
            <a:r>
              <a:rPr lang="ru-RU" dirty="0" smtClean="0">
                <a:solidFill>
                  <a:srgbClr val="7030A0"/>
                </a:solidFill>
              </a:rPr>
              <a:t>так как </a:t>
            </a:r>
            <a:r>
              <a:rPr lang="ru-RU" dirty="0">
                <a:solidFill>
                  <a:srgbClr val="7030A0"/>
                </a:solidFill>
              </a:rPr>
              <a:t>в Африке всегда лето.</a:t>
            </a:r>
          </a:p>
          <a:p>
            <a:r>
              <a:rPr lang="ru-RU" dirty="0">
                <a:solidFill>
                  <a:srgbClr val="7030A0"/>
                </a:solidFill>
              </a:rPr>
              <a:t>В процессе беседы появилась модель трёх вопросов:</a:t>
            </a:r>
          </a:p>
          <a:p>
            <a:r>
              <a:rPr lang="ru-RU" dirty="0">
                <a:solidFill>
                  <a:schemeClr val="tx2"/>
                </a:solidFill>
              </a:rPr>
              <a:t>Что знаем?</a:t>
            </a:r>
          </a:p>
          <a:p>
            <a:r>
              <a:rPr lang="ru-RU" dirty="0">
                <a:solidFill>
                  <a:schemeClr val="tx2"/>
                </a:solidFill>
              </a:rPr>
              <a:t>Что хотим узнать?</a:t>
            </a:r>
          </a:p>
          <a:p>
            <a:r>
              <a:rPr lang="ru-RU" dirty="0">
                <a:solidFill>
                  <a:schemeClr val="tx2"/>
                </a:solidFill>
              </a:rPr>
              <a:t>Как узнаем?</a:t>
            </a: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</a:rPr>
              <a:t>С этого и началась наша работа над проектом.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4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Основной этап: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(центр математики)</a:t>
            </a:r>
            <a:endParaRPr lang="ru-RU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1.НОД (в форме игры) «Весенняя прогулка в лес».</a:t>
            </a:r>
            <a:endParaRPr lang="ru-RU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игры «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Танграмм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 Собери птицу по схеме.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Математика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417638"/>
            <a:ext cx="3868936" cy="47085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032448" cy="4708525"/>
          </a:xfrm>
        </p:spPr>
      </p:pic>
    </p:spTree>
    <p:extLst>
      <p:ext uri="{BB962C8B-B14F-4D97-AF65-F5344CB8AC3E}">
        <p14:creationId xmlns:p14="http://schemas.microsoft.com/office/powerpoint/2010/main" val="19383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Математика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191000" cy="49721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104456" cy="4963690"/>
          </a:xfrm>
        </p:spPr>
      </p:pic>
    </p:spTree>
    <p:extLst>
      <p:ext uri="{BB962C8B-B14F-4D97-AF65-F5344CB8AC3E}">
        <p14:creationId xmlns:p14="http://schemas.microsoft.com/office/powerpoint/2010/main" val="36425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Математика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4274337" cy="48910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032448" cy="4891087"/>
          </a:xfrm>
        </p:spPr>
      </p:pic>
    </p:spTree>
    <p:extLst>
      <p:ext uri="{BB962C8B-B14F-4D97-AF65-F5344CB8AC3E}">
        <p14:creationId xmlns:p14="http://schemas.microsoft.com/office/powerpoint/2010/main" val="182258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Математика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404664"/>
            <a:ext cx="7128792" cy="439593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НОД «Весенняя прогулка в лес»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Центр речевого развития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Составление рассказа и разучивание стихов с использованием </a:t>
            </a:r>
            <a:r>
              <a:rPr lang="ru-RU" dirty="0" err="1" smtClean="0">
                <a:solidFill>
                  <a:srgbClr val="7030A0"/>
                </a:solidFill>
              </a:rPr>
              <a:t>мнемотаблиц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Словесные игры: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«</a:t>
            </a:r>
            <a:r>
              <a:rPr lang="ru-RU" dirty="0">
                <a:solidFill>
                  <a:srgbClr val="7030A0"/>
                </a:solidFill>
              </a:rPr>
              <a:t>Весенняя поляна», «Назови ласково», «Назови одним словом», «Доскажи словечко». </a:t>
            </a:r>
          </a:p>
          <a:p>
            <a:r>
              <a:rPr lang="ru-RU" dirty="0">
                <a:solidFill>
                  <a:srgbClr val="7030A0"/>
                </a:solidFill>
              </a:rPr>
              <a:t>2. Художественная литература:</a:t>
            </a:r>
          </a:p>
          <a:p>
            <a:r>
              <a:rPr lang="ru-RU" dirty="0">
                <a:solidFill>
                  <a:srgbClr val="7030A0"/>
                </a:solidFill>
              </a:rPr>
              <a:t>В. Степанов «По опушке шла весна», «Приметы весны</a:t>
            </a:r>
            <a:r>
              <a:rPr lang="ru-RU" dirty="0" smtClean="0">
                <a:solidFill>
                  <a:srgbClr val="7030A0"/>
                </a:solidFill>
              </a:rPr>
              <a:t>».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467544" y="332656"/>
            <a:ext cx="8352928" cy="503468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Использование </a:t>
            </a:r>
            <a:r>
              <a:rPr lang="ru-RU" sz="2800" dirty="0" err="1" smtClean="0">
                <a:solidFill>
                  <a:srgbClr val="7030A0"/>
                </a:solidFill>
              </a:rPr>
              <a:t>мнемотаблиц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Физическое развитие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Игра- путешествие по станциям «Весна».</a:t>
            </a:r>
          </a:p>
          <a:p>
            <a:r>
              <a:rPr lang="ru-RU" dirty="0">
                <a:solidFill>
                  <a:srgbClr val="7030A0"/>
                </a:solidFill>
              </a:rPr>
              <a:t>Беседы о здоровом образе жизни: «Для чего нужны витамины весной», </a:t>
            </a:r>
            <a:r>
              <a:rPr lang="ru-RU" dirty="0" smtClean="0">
                <a:solidFill>
                  <a:srgbClr val="7030A0"/>
                </a:solidFill>
              </a:rPr>
              <a:t>Физкультминутки с элементами </a:t>
            </a:r>
            <a:r>
              <a:rPr lang="ru-RU" dirty="0" err="1" smtClean="0">
                <a:solidFill>
                  <a:srgbClr val="7030A0"/>
                </a:solidFill>
              </a:rPr>
              <a:t>кинезиологии</a:t>
            </a:r>
            <a:r>
              <a:rPr lang="ru-RU" dirty="0" smtClean="0">
                <a:solidFill>
                  <a:srgbClr val="7030A0"/>
                </a:solidFill>
              </a:rPr>
              <a:t> : </a:t>
            </a:r>
            <a:r>
              <a:rPr lang="ru-RU" dirty="0">
                <a:solidFill>
                  <a:srgbClr val="7030A0"/>
                </a:solidFill>
              </a:rPr>
              <a:t>«Краски весны», «Мишка вылез из берлоги», «Ветер», «Дует ветер с высоты»</a:t>
            </a:r>
          </a:p>
          <a:p>
            <a:r>
              <a:rPr lang="ru-RU" dirty="0">
                <a:solidFill>
                  <a:srgbClr val="7030A0"/>
                </a:solidFill>
              </a:rPr>
              <a:t>Пальчиковая гимнастика: «Птицы»</a:t>
            </a:r>
          </a:p>
        </p:txBody>
      </p:sp>
    </p:spTree>
    <p:extLst>
      <p:ext uri="{BB962C8B-B14F-4D97-AF65-F5344CB8AC3E}">
        <p14:creationId xmlns:p14="http://schemas.microsoft.com/office/powerpoint/2010/main" val="14056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Физкультминутки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9"/>
            <a:ext cx="4191000" cy="48995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44" y="1417638"/>
            <a:ext cx="3941328" cy="4899503"/>
          </a:xfrm>
        </p:spPr>
      </p:pic>
    </p:spTree>
    <p:extLst>
      <p:ext uri="{BB962C8B-B14F-4D97-AF65-F5344CB8AC3E}">
        <p14:creationId xmlns:p14="http://schemas.microsoft.com/office/powerpoint/2010/main" val="15620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Исследовательский проект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средство  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развития познавательно, речевой сферы, а также способ пополнения и обогащения  развивающей предметно-пространственной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среды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Центр природы: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1. Формирование целостной картины</a:t>
            </a:r>
          </a:p>
          <a:p>
            <a:r>
              <a:rPr lang="ru-RU" dirty="0">
                <a:solidFill>
                  <a:srgbClr val="7030A0"/>
                </a:solidFill>
              </a:rPr>
              <a:t>мира: НОД (в форме игры)</a:t>
            </a:r>
          </a:p>
          <a:p>
            <a:r>
              <a:rPr lang="ru-RU" dirty="0">
                <a:solidFill>
                  <a:srgbClr val="7030A0"/>
                </a:solidFill>
              </a:rPr>
              <a:t>«К нам весна шагает быстрыми шагами»</a:t>
            </a:r>
          </a:p>
          <a:p>
            <a:r>
              <a:rPr lang="ru-RU" dirty="0">
                <a:solidFill>
                  <a:srgbClr val="7030A0"/>
                </a:solidFill>
              </a:rPr>
              <a:t>2. Весенний огород.</a:t>
            </a:r>
          </a:p>
          <a:p>
            <a:r>
              <a:rPr lang="ru-RU" dirty="0">
                <a:solidFill>
                  <a:srgbClr val="7030A0"/>
                </a:solidFill>
              </a:rPr>
              <a:t>3.Дидактическое упражнение «Разбуди спящих зверей».</a:t>
            </a:r>
          </a:p>
          <a:p>
            <a:r>
              <a:rPr lang="ru-RU" dirty="0">
                <a:solidFill>
                  <a:srgbClr val="7030A0"/>
                </a:solidFill>
              </a:rPr>
              <a:t>4. </a:t>
            </a:r>
            <a:r>
              <a:rPr lang="ru-RU" dirty="0" err="1">
                <a:solidFill>
                  <a:srgbClr val="7030A0"/>
                </a:solidFill>
              </a:rPr>
              <a:t>Лэпбук</a:t>
            </a:r>
            <a:r>
              <a:rPr lang="ru-RU" dirty="0">
                <a:solidFill>
                  <a:srgbClr val="7030A0"/>
                </a:solidFill>
              </a:rPr>
              <a:t> «Весна»</a:t>
            </a:r>
          </a:p>
          <a:p>
            <a:r>
              <a:rPr lang="ru-RU" dirty="0">
                <a:solidFill>
                  <a:srgbClr val="7030A0"/>
                </a:solidFill>
              </a:rPr>
              <a:t>5. Дерево «Времена года»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8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НОД «К нам весна шагает быстрыми шагами»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99592" y="332656"/>
            <a:ext cx="7704856" cy="44679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«Разбудили зверей»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НОД «К нам весна шагает быстрыми шагами»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27584" y="404664"/>
            <a:ext cx="7848872" cy="432291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sz="2400" dirty="0" smtClean="0">
                <a:solidFill>
                  <a:srgbClr val="7030A0"/>
                </a:solidFill>
              </a:rPr>
              <a:t>Птицы нашли свои гнёзда»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Центр экспериментирования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1.Нод « Путешествие в сказку « </a:t>
            </a:r>
            <a:r>
              <a:rPr lang="ru-RU" dirty="0" err="1">
                <a:solidFill>
                  <a:srgbClr val="7030A0"/>
                </a:solidFill>
              </a:rPr>
              <a:t>Заюшкина</a:t>
            </a:r>
            <a:r>
              <a:rPr lang="ru-RU" dirty="0">
                <a:solidFill>
                  <a:srgbClr val="7030A0"/>
                </a:solidFill>
              </a:rPr>
              <a:t> избушка» .</a:t>
            </a:r>
          </a:p>
          <a:p>
            <a:r>
              <a:rPr lang="ru-RU" dirty="0">
                <a:solidFill>
                  <a:srgbClr val="7030A0"/>
                </a:solidFill>
              </a:rPr>
              <a:t>2.« Где быстрее тает снег».</a:t>
            </a:r>
          </a:p>
          <a:p>
            <a:r>
              <a:rPr lang="ru-RU" dirty="0">
                <a:solidFill>
                  <a:srgbClr val="7030A0"/>
                </a:solidFill>
              </a:rPr>
              <a:t>3. « Где быстрее наступит весна».</a:t>
            </a:r>
          </a:p>
          <a:p>
            <a:r>
              <a:rPr lang="ru-RU" dirty="0">
                <a:solidFill>
                  <a:srgbClr val="7030A0"/>
                </a:solidFill>
              </a:rPr>
              <a:t>4. « Где будут первые проталины».</a:t>
            </a:r>
          </a:p>
          <a:p>
            <a:r>
              <a:rPr lang="ru-RU" dirty="0">
                <a:solidFill>
                  <a:srgbClr val="7030A0"/>
                </a:solidFill>
              </a:rPr>
              <a:t>5. « Тонет не тонет».</a:t>
            </a:r>
          </a:p>
          <a:p>
            <a:r>
              <a:rPr lang="ru-RU" dirty="0">
                <a:solidFill>
                  <a:srgbClr val="7030A0"/>
                </a:solidFill>
              </a:rPr>
              <a:t>6. «Веточка в вазе».</a:t>
            </a:r>
          </a:p>
          <a:p>
            <a:r>
              <a:rPr lang="ru-RU" dirty="0">
                <a:solidFill>
                  <a:srgbClr val="7030A0"/>
                </a:solidFill>
              </a:rPr>
              <a:t>7. « Где больше сосулек».</a:t>
            </a:r>
          </a:p>
          <a:p>
            <a:r>
              <a:rPr lang="ru-RU" dirty="0">
                <a:solidFill>
                  <a:srgbClr val="7030A0"/>
                </a:solidFill>
              </a:rPr>
              <a:t>8. « Когда бывает капель».</a:t>
            </a:r>
          </a:p>
        </p:txBody>
      </p:sp>
    </p:spTree>
    <p:extLst>
      <p:ext uri="{BB962C8B-B14F-4D97-AF65-F5344CB8AC3E}">
        <p14:creationId xmlns:p14="http://schemas.microsoft.com/office/powerpoint/2010/main" val="276089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7030A0"/>
                </a:solidFill>
              </a:rPr>
              <a:t>Нод</a:t>
            </a:r>
            <a:r>
              <a:rPr lang="ru-RU" sz="3600" dirty="0" smtClean="0">
                <a:solidFill>
                  <a:srgbClr val="7030A0"/>
                </a:solidFill>
              </a:rPr>
              <a:t> «Путешествие в сказку «</a:t>
            </a:r>
            <a:r>
              <a:rPr lang="ru-RU" sz="3600" dirty="0" err="1" smtClean="0">
                <a:solidFill>
                  <a:srgbClr val="7030A0"/>
                </a:solidFill>
              </a:rPr>
              <a:t>Заюшкина</a:t>
            </a:r>
            <a:r>
              <a:rPr lang="ru-RU" sz="3600" dirty="0" smtClean="0">
                <a:solidFill>
                  <a:srgbClr val="7030A0"/>
                </a:solidFill>
              </a:rPr>
              <a:t> избушка»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191000" cy="47085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7638"/>
            <a:ext cx="3960440" cy="4708525"/>
          </a:xfrm>
        </p:spPr>
      </p:pic>
    </p:spTree>
    <p:extLst>
      <p:ext uri="{BB962C8B-B14F-4D97-AF65-F5344CB8AC3E}">
        <p14:creationId xmlns:p14="http://schemas.microsoft.com/office/powerpoint/2010/main" val="31061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Экспериментирование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755576" y="404664"/>
            <a:ext cx="7488832" cy="432291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sz="2400" dirty="0" smtClean="0">
                <a:solidFill>
                  <a:srgbClr val="7030A0"/>
                </a:solidFill>
              </a:rPr>
              <a:t>« Где быстрее тает снег»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Экспериментирование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970784" cy="49636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7638"/>
            <a:ext cx="4176464" cy="4963690"/>
          </a:xfrm>
        </p:spPr>
      </p:pic>
    </p:spTree>
    <p:extLst>
      <p:ext uri="{BB962C8B-B14F-4D97-AF65-F5344CB8AC3E}">
        <p14:creationId xmlns:p14="http://schemas.microsoft.com/office/powerpoint/2010/main" val="10811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Экспериментирование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893127" cy="48910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4248472" cy="4891087"/>
          </a:xfrm>
        </p:spPr>
      </p:pic>
    </p:spTree>
    <p:extLst>
      <p:ext uri="{BB962C8B-B14F-4D97-AF65-F5344CB8AC3E}">
        <p14:creationId xmlns:p14="http://schemas.microsoft.com/office/powerpoint/2010/main" val="1800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Экспериментирование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898776" cy="49636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4176464" cy="4963690"/>
          </a:xfrm>
        </p:spPr>
      </p:pic>
    </p:spTree>
    <p:extLst>
      <p:ext uri="{BB962C8B-B14F-4D97-AF65-F5344CB8AC3E}">
        <p14:creationId xmlns:p14="http://schemas.microsoft.com/office/powerpoint/2010/main" val="36643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Центр строительства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237626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Конструирование из модулей дома для лисы (по схеме). 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НОД 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«Путешествие в сказку «</a:t>
            </a:r>
            <a:r>
              <a:rPr lang="ru-RU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Заюшкина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избушка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Центр «Математики»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4764"/>
            <a:ext cx="3970784" cy="522058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392488" cy="5256584"/>
          </a:xfrm>
        </p:spPr>
      </p:pic>
    </p:spTree>
    <p:extLst>
      <p:ext uri="{BB962C8B-B14F-4D97-AF65-F5344CB8AC3E}">
        <p14:creationId xmlns:p14="http://schemas.microsoft.com/office/powerpoint/2010/main" val="3362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НОД «</a:t>
            </a:r>
            <a:r>
              <a:rPr lang="ru-RU" sz="2800" dirty="0" err="1" smtClean="0">
                <a:solidFill>
                  <a:srgbClr val="7030A0"/>
                </a:solidFill>
              </a:rPr>
              <a:t>Заюшкина</a:t>
            </a:r>
            <a:r>
              <a:rPr lang="ru-RU" sz="2800" dirty="0" smtClean="0">
                <a:solidFill>
                  <a:srgbClr val="7030A0"/>
                </a:solidFill>
              </a:rPr>
              <a:t> избушка»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755576" y="260648"/>
            <a:ext cx="7128792" cy="44669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Дом для лисы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Художественно-эстетическое развитие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Изобразительная деятельность: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ru-RU" sz="3600" dirty="0">
                <a:solidFill>
                  <a:srgbClr val="7030A0"/>
                </a:solidFill>
              </a:rPr>
              <a:t>1.« Бегут ручьи».</a:t>
            </a:r>
          </a:p>
          <a:p>
            <a:r>
              <a:rPr lang="ru-RU" sz="3600" dirty="0">
                <a:solidFill>
                  <a:srgbClr val="7030A0"/>
                </a:solidFill>
              </a:rPr>
              <a:t>2. Нетрадиционная техника рисования  « Веточка мимозы</a:t>
            </a:r>
            <a:r>
              <a:rPr lang="ru-RU" sz="3600" dirty="0" smtClean="0">
                <a:solidFill>
                  <a:srgbClr val="7030A0"/>
                </a:solidFill>
              </a:rPr>
              <a:t>», «Капель».</a:t>
            </a:r>
            <a:endParaRPr lang="ru-RU" sz="3600" dirty="0">
              <a:solidFill>
                <a:srgbClr val="7030A0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6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Изобразительная деятельность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115869" cy="48916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7638"/>
            <a:ext cx="4104456" cy="4891682"/>
          </a:xfrm>
        </p:spPr>
      </p:pic>
    </p:spTree>
    <p:extLst>
      <p:ext uri="{BB962C8B-B14F-4D97-AF65-F5344CB8AC3E}">
        <p14:creationId xmlns:p14="http://schemas.microsoft.com/office/powerpoint/2010/main" val="9360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Лепка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1417638"/>
            <a:ext cx="4191000" cy="499169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7030A0"/>
                </a:solidFill>
              </a:rPr>
              <a:t>Пластилинография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58" y="1806083"/>
            <a:ext cx="4891683" cy="41148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032448" cy="4891687"/>
          </a:xfrm>
        </p:spPr>
      </p:pic>
    </p:spTree>
    <p:extLst>
      <p:ext uri="{BB962C8B-B14F-4D97-AF65-F5344CB8AC3E}">
        <p14:creationId xmlns:p14="http://schemas.microsoft.com/office/powerpoint/2010/main" val="59521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Аппликация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186808" cy="49636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00" y="1418917"/>
            <a:ext cx="3942471" cy="4962411"/>
          </a:xfrm>
        </p:spPr>
      </p:pic>
    </p:spTree>
    <p:extLst>
      <p:ext uri="{BB962C8B-B14F-4D97-AF65-F5344CB8AC3E}">
        <p14:creationId xmlns:p14="http://schemas.microsoft.com/office/powerpoint/2010/main" val="37747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</a:rPr>
              <a:t>Конструирование(по технике «</a:t>
            </a:r>
            <a:r>
              <a:rPr lang="ru-RU" sz="3600" dirty="0" err="1" smtClean="0">
                <a:solidFill>
                  <a:schemeClr val="accent1"/>
                </a:solidFill>
              </a:rPr>
              <a:t>Аригами</a:t>
            </a:r>
            <a:r>
              <a:rPr lang="ru-RU" sz="3600" dirty="0" smtClean="0">
                <a:solidFill>
                  <a:schemeClr val="accent1"/>
                </a:solidFill>
              </a:rPr>
              <a:t>») «Весна», «Кораблики»</a:t>
            </a:r>
            <a:endParaRPr lang="ru-RU" sz="3600" dirty="0">
              <a:solidFill>
                <a:schemeClr val="accent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850208" cy="478112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720728" cy="4525963"/>
          </a:xfrm>
        </p:spPr>
      </p:pic>
    </p:spTree>
    <p:extLst>
      <p:ext uri="{BB962C8B-B14F-4D97-AF65-F5344CB8AC3E}">
        <p14:creationId xmlns:p14="http://schemas.microsoft.com/office/powerpoint/2010/main" val="1038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3721" cy="72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Формирование основ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 безопасности: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Беседы: «Какие опасности таятся весной на улице?», «Ледокол».</a:t>
            </a:r>
          </a:p>
        </p:txBody>
      </p:sp>
    </p:spTree>
    <p:extLst>
      <p:ext uri="{BB962C8B-B14F-4D97-AF65-F5344CB8AC3E}">
        <p14:creationId xmlns:p14="http://schemas.microsoft.com/office/powerpoint/2010/main" val="2715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Центр </a:t>
            </a:r>
            <a:r>
              <a:rPr lang="ru-RU" dirty="0">
                <a:solidFill>
                  <a:srgbClr val="7030A0"/>
                </a:solidFill>
              </a:rPr>
              <a:t>« </a:t>
            </a:r>
            <a:r>
              <a:rPr lang="ru-RU" dirty="0" smtClean="0">
                <a:solidFill>
                  <a:srgbClr val="7030A0"/>
                </a:solidFill>
              </a:rPr>
              <a:t>Сюжетно-ролевых игр 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186808" cy="49634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032448" cy="4963442"/>
          </a:xfrm>
        </p:spPr>
      </p:pic>
    </p:spTree>
    <p:extLst>
      <p:ext uri="{BB962C8B-B14F-4D97-AF65-F5344CB8AC3E}">
        <p14:creationId xmlns:p14="http://schemas.microsoft.com/office/powerpoint/2010/main" val="69896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Развитие игровой деятельности (уголок сюжетно-ролевых игр):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Сюжетно-ролевые игры:</a:t>
            </a:r>
          </a:p>
          <a:p>
            <a:r>
              <a:rPr lang="ru-RU" sz="3600" dirty="0">
                <a:solidFill>
                  <a:srgbClr val="7030A0"/>
                </a:solidFill>
              </a:rPr>
              <a:t>«Магазин полезных продуктов», «Магазин семян», «На лесной полянке».</a:t>
            </a:r>
          </a:p>
        </p:txBody>
      </p:sp>
    </p:spTree>
    <p:extLst>
      <p:ext uri="{BB962C8B-B14F-4D97-AF65-F5344CB8AC3E}">
        <p14:creationId xmlns:p14="http://schemas.microsoft.com/office/powerpoint/2010/main" val="8712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Сюжетно-ролевые игры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42792" cy="49636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7638"/>
            <a:ext cx="4080303" cy="4963690"/>
          </a:xfrm>
        </p:spPr>
      </p:pic>
    </p:spTree>
    <p:extLst>
      <p:ext uri="{BB962C8B-B14F-4D97-AF65-F5344CB8AC3E}">
        <p14:creationId xmlns:p14="http://schemas.microsoft.com/office/powerpoint/2010/main" val="26428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Дидактические игры: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Когда это бывает?», «Чьи детки?», «Какое небо?», «Птицы», «Кто где живет?», «Хорошо-плохо», «Кто больше назовет действий», «Кто летает?», «Какого цвета солнце», «Что сначала, что потом?», «Переодень куклу», «Собери цветок».</a:t>
            </a:r>
          </a:p>
        </p:txBody>
      </p:sp>
    </p:spTree>
    <p:extLst>
      <p:ext uri="{BB962C8B-B14F-4D97-AF65-F5344CB8AC3E}">
        <p14:creationId xmlns:p14="http://schemas.microsoft.com/office/powerpoint/2010/main" val="15780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«Собери цветок»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42792" cy="50356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7638"/>
            <a:ext cx="4176464" cy="5035698"/>
          </a:xfrm>
        </p:spPr>
      </p:pic>
    </p:spTree>
    <p:extLst>
      <p:ext uri="{BB962C8B-B14F-4D97-AF65-F5344CB8AC3E}">
        <p14:creationId xmlns:p14="http://schemas.microsoft.com/office/powerpoint/2010/main" val="21013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«Когда это бывает?»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114800" cy="50637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7638"/>
            <a:ext cx="4104456" cy="5063703"/>
          </a:xfrm>
        </p:spPr>
      </p:pic>
    </p:spTree>
    <p:extLst>
      <p:ext uri="{BB962C8B-B14F-4D97-AF65-F5344CB8AC3E}">
        <p14:creationId xmlns:p14="http://schemas.microsoft.com/office/powerpoint/2010/main" val="33629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55" y="980728"/>
            <a:ext cx="8229600" cy="1008112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Центр театра: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48880"/>
            <a:ext cx="7859216" cy="377728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НОД «</a:t>
            </a:r>
            <a:r>
              <a:rPr lang="ru-RU" sz="3600" dirty="0" err="1">
                <a:solidFill>
                  <a:srgbClr val="7030A0"/>
                </a:solidFill>
              </a:rPr>
              <a:t>Заюшкина</a:t>
            </a:r>
            <a:r>
              <a:rPr lang="ru-RU" sz="3600" dirty="0">
                <a:solidFill>
                  <a:srgbClr val="7030A0"/>
                </a:solidFill>
              </a:rPr>
              <a:t> избушка».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Разыгрывание </a:t>
            </a:r>
            <a:r>
              <a:rPr lang="ru-RU" sz="3600" dirty="0">
                <a:solidFill>
                  <a:srgbClr val="7030A0"/>
                </a:solidFill>
              </a:rPr>
              <a:t>сценки «Птицы прилетели».</a:t>
            </a:r>
          </a:p>
        </p:txBody>
      </p:sp>
    </p:spTree>
    <p:extLst>
      <p:ext uri="{BB962C8B-B14F-4D97-AF65-F5344CB8AC3E}">
        <p14:creationId xmlns:p14="http://schemas.microsoft.com/office/powerpoint/2010/main" val="36272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НОД « </a:t>
            </a:r>
            <a:r>
              <a:rPr lang="ru-RU" dirty="0" err="1" smtClean="0">
                <a:solidFill>
                  <a:srgbClr val="7030A0"/>
                </a:solidFill>
              </a:rPr>
              <a:t>Заюшкина</a:t>
            </a:r>
            <a:r>
              <a:rPr lang="ru-RU" dirty="0" smtClean="0">
                <a:solidFill>
                  <a:srgbClr val="7030A0"/>
                </a:solidFill>
              </a:rPr>
              <a:t> избушка»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4" y="1417638"/>
            <a:ext cx="4042792" cy="50637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7638"/>
            <a:ext cx="4176464" cy="5063703"/>
          </a:xfrm>
        </p:spPr>
      </p:pic>
    </p:spTree>
    <p:extLst>
      <p:ext uri="{BB962C8B-B14F-4D97-AF65-F5344CB8AC3E}">
        <p14:creationId xmlns:p14="http://schemas.microsoft.com/office/powerpoint/2010/main" val="3133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Розыгрывание</a:t>
            </a:r>
            <a:r>
              <a:rPr lang="ru-RU" dirty="0" smtClean="0">
                <a:solidFill>
                  <a:srgbClr val="7030A0"/>
                </a:solidFill>
              </a:rPr>
              <a:t> сценки « Птицы прилетели»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971600" y="404664"/>
            <a:ext cx="7200800" cy="439593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Центр театра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48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родителями</a:t>
            </a:r>
            <a:endParaRPr lang="ru-RU" sz="4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9797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« Детские развлечения весной»</a:t>
            </a:r>
            <a:endParaRPr lang="ru-RU" sz="4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« Покажем детям весну»</a:t>
            </a:r>
            <a:endParaRPr lang="ru-RU" sz="4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Акция « Лучший домик для птиц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620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4032448" cy="51077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17639"/>
            <a:ext cx="4392488" cy="3163490"/>
          </a:xfrm>
        </p:spPr>
      </p:pic>
    </p:spTree>
    <p:extLst>
      <p:ext uri="{BB962C8B-B14F-4D97-AF65-F5344CB8AC3E}">
        <p14:creationId xmlns:p14="http://schemas.microsoft.com/office/powerpoint/2010/main" val="249538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«Автозаправка», «Автомастерская», центр «</a:t>
            </a:r>
            <a:r>
              <a:rPr lang="ru-RU" dirty="0" err="1" smtClean="0">
                <a:solidFill>
                  <a:srgbClr val="7030A0"/>
                </a:solidFill>
              </a:rPr>
              <a:t>Пдд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0620"/>
            <a:ext cx="4038600" cy="508472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40620"/>
            <a:ext cx="4248472" cy="4940708"/>
          </a:xfrm>
        </p:spPr>
      </p:pic>
    </p:spTree>
    <p:extLst>
      <p:ext uri="{BB962C8B-B14F-4D97-AF65-F5344CB8AC3E}">
        <p14:creationId xmlns:p14="http://schemas.microsoft.com/office/powerpoint/2010/main" val="16904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Заключительный этап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204864"/>
            <a:ext cx="7355160" cy="392129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Итоговое НОД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Игра-путешествие по станциям «Весна». Коллаж «Весна».</a:t>
            </a:r>
            <a:endParaRPr lang="ru-RU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Итоговый продукт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971600" y="332656"/>
            <a:ext cx="7200800" cy="44679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     Коллаж « Весна»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Результат: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Знания:</a:t>
            </a:r>
          </a:p>
          <a:p>
            <a:r>
              <a:rPr lang="ru-RU" sz="2400" dirty="0">
                <a:solidFill>
                  <a:srgbClr val="7030A0"/>
                </a:solidFill>
              </a:rPr>
              <a:t>- знают об изменениях в природе с изменением сезона;</a:t>
            </a:r>
          </a:p>
          <a:p>
            <a:r>
              <a:rPr lang="ru-RU" sz="2400" dirty="0">
                <a:solidFill>
                  <a:srgbClr val="7030A0"/>
                </a:solidFill>
              </a:rPr>
              <a:t>- знают о жизненно необходимых условиях для существования живых организмов;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Умения:</a:t>
            </a:r>
          </a:p>
          <a:p>
            <a:r>
              <a:rPr lang="ru-RU" sz="2400" dirty="0">
                <a:solidFill>
                  <a:srgbClr val="7030A0"/>
                </a:solidFill>
              </a:rPr>
              <a:t>-участвуют в беседе, отвечают на вопросы и задают их;</a:t>
            </a:r>
          </a:p>
          <a:p>
            <a:r>
              <a:rPr lang="ru-RU" sz="2400" dirty="0">
                <a:solidFill>
                  <a:srgbClr val="7030A0"/>
                </a:solidFill>
              </a:rPr>
              <a:t>-устанавливают простейшие взаимосвязи  в живой и неживой природе;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Навыки:</a:t>
            </a:r>
          </a:p>
          <a:p>
            <a:r>
              <a:rPr lang="ru-RU" sz="2400" dirty="0">
                <a:solidFill>
                  <a:srgbClr val="7030A0"/>
                </a:solidFill>
              </a:rPr>
              <a:t>-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8094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Пополнение центров: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«Времена года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«Весна» - (появились в центре природы),настольные игры «Времена года», «Весенние птицы», «Весенние цветы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Головоломка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Танграм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центре математики).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1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Пополнение РППС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826768" cy="49636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7638"/>
            <a:ext cx="4392488" cy="3019474"/>
          </a:xfrm>
        </p:spPr>
      </p:pic>
    </p:spTree>
    <p:extLst>
      <p:ext uri="{BB962C8B-B14F-4D97-AF65-F5344CB8AC3E}">
        <p14:creationId xmlns:p14="http://schemas.microsoft.com/office/powerpoint/2010/main" val="5485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1"/>
                </a:solidFill>
              </a:rPr>
              <a:t>Вывод:</a:t>
            </a:r>
            <a:endParaRPr lang="ru-RU" sz="48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Исследовательский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 может стать не только средством формирования знаний , умений и навыков у дошкольников, но и  средством пополнения РППС. А РППС, в свою очередь, становится средством развития познавательных интересов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Центр </a:t>
            </a:r>
            <a:r>
              <a:rPr lang="ru-RU" sz="3600" dirty="0" smtClean="0">
                <a:solidFill>
                  <a:srgbClr val="7030A0"/>
                </a:solidFill>
              </a:rPr>
              <a:t>«Экспериментирования», книжный уголок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898776" cy="50356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4248472" cy="5035697"/>
          </a:xfrm>
        </p:spPr>
      </p:pic>
    </p:spTree>
    <p:extLst>
      <p:ext uri="{BB962C8B-B14F-4D97-AF65-F5344CB8AC3E}">
        <p14:creationId xmlns:p14="http://schemas.microsoft.com/office/powerpoint/2010/main" val="17139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Цель проекта: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 </a:t>
            </a:r>
            <a:r>
              <a:rPr lang="ru-RU" sz="4000" dirty="0">
                <a:solidFill>
                  <a:srgbClr val="7030A0"/>
                </a:solidFill>
              </a:rPr>
              <a:t>О</a:t>
            </a:r>
            <a:r>
              <a:rPr lang="ru-RU" sz="4000" dirty="0" smtClean="0">
                <a:solidFill>
                  <a:srgbClr val="7030A0"/>
                </a:solidFill>
              </a:rPr>
              <a:t>знакомление </a:t>
            </a:r>
            <a:r>
              <a:rPr lang="ru-RU" sz="4000" dirty="0">
                <a:solidFill>
                  <a:srgbClr val="7030A0"/>
                </a:solidFill>
              </a:rPr>
              <a:t>дошкольников с явлениями природы и особенностями взаимоотношения человека с окружающей средой, формирование начал экологической культуры. </a:t>
            </a:r>
            <a:r>
              <a:rPr lang="ru-RU" sz="4000" dirty="0" smtClean="0">
                <a:solidFill>
                  <a:srgbClr val="7030A0"/>
                </a:solidFill>
              </a:rPr>
              <a:t> 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Задачи проекта: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Образовательные</a:t>
            </a:r>
            <a:r>
              <a:rPr lang="ru-RU" sz="4000" b="1" dirty="0">
                <a:solidFill>
                  <a:srgbClr val="7030A0"/>
                </a:solidFill>
              </a:rPr>
              <a:t>:</a:t>
            </a:r>
          </a:p>
          <a:p>
            <a:r>
              <a:rPr lang="ru-RU" sz="3800" dirty="0">
                <a:solidFill>
                  <a:srgbClr val="7030A0"/>
                </a:solidFill>
              </a:rPr>
              <a:t>Формировать первичные навыки проектно-исследовательской деятельности, представления о простейших взаимосвязях в живой и неживой природе. Уточнять  и углублять знания об изменениях в жизни растений, животных и человека с приходом весны. </a:t>
            </a:r>
          </a:p>
          <a:p>
            <a:r>
              <a:rPr lang="ru-RU" sz="3800" dirty="0">
                <a:solidFill>
                  <a:srgbClr val="7030A0"/>
                </a:solidFill>
              </a:rPr>
              <a:t>Развивать познавательную активность.</a:t>
            </a:r>
          </a:p>
          <a:p>
            <a:r>
              <a:rPr lang="ru-RU" sz="3800" dirty="0">
                <a:solidFill>
                  <a:srgbClr val="7030A0"/>
                </a:solidFill>
              </a:rPr>
              <a:t>Формировать умение   выделять первые весенние признаки. </a:t>
            </a:r>
          </a:p>
          <a:p>
            <a:r>
              <a:rPr lang="ru-RU" sz="4000" b="1" dirty="0">
                <a:solidFill>
                  <a:srgbClr val="7030A0"/>
                </a:solidFill>
              </a:rPr>
              <a:t>Речевое развитие: </a:t>
            </a:r>
            <a:r>
              <a:rPr lang="ru-RU" dirty="0">
                <a:solidFill>
                  <a:srgbClr val="7030A0"/>
                </a:solidFill>
              </a:rPr>
              <a:t>совершенствовать диалогическую речь, пополнить словарный запас.</a:t>
            </a:r>
          </a:p>
          <a:p>
            <a:r>
              <a:rPr lang="ru-RU" sz="4000" b="1" dirty="0">
                <a:solidFill>
                  <a:srgbClr val="7030A0"/>
                </a:solidFill>
              </a:rPr>
              <a:t>Воспитательные: </a:t>
            </a:r>
          </a:p>
          <a:p>
            <a:r>
              <a:rPr lang="ru-RU" dirty="0">
                <a:solidFill>
                  <a:srgbClr val="7030A0"/>
                </a:solidFill>
              </a:rPr>
              <a:t>Воспитывать бережное, доброжелательное отношение к природе</a:t>
            </a:r>
          </a:p>
        </p:txBody>
      </p:sp>
    </p:spTree>
    <p:extLst>
      <p:ext uri="{BB962C8B-B14F-4D97-AF65-F5344CB8AC3E}">
        <p14:creationId xmlns:p14="http://schemas.microsoft.com/office/powerpoint/2010/main" val="1901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 подготовительный этап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-Подбора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наглядно-дидактических пособий, демонстрационного материала, книг,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стихов, загадок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звукозаписей для проекта.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стихотворений, пословиц о весне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Подбора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методической, справочной, энциклопедической и художественной литературы по выбранной тематике проекта; подбора необходимого оборудования и пособий для практического обогащения проекта. 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955</Words>
  <Application>Microsoft Office PowerPoint</Application>
  <PresentationFormat>Экран (4:3)</PresentationFormat>
  <Paragraphs>131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 Math</vt:lpstr>
      <vt:lpstr>Constantia</vt:lpstr>
      <vt:lpstr>Times New Roman</vt:lpstr>
      <vt:lpstr>Тема Office</vt:lpstr>
      <vt:lpstr>Исследовательский проект: «Весна идёт, весне дорогу!»</vt:lpstr>
      <vt:lpstr>Исследовательский проект</vt:lpstr>
      <vt:lpstr>Центр «Математики»</vt:lpstr>
      <vt:lpstr>Центр « Сюжетно-ролевых игр »</vt:lpstr>
      <vt:lpstr>«Автозаправка», «Автомастерская», центр «Пдд»</vt:lpstr>
      <vt:lpstr>Центр «Экспериментирования», книжный уголок</vt:lpstr>
      <vt:lpstr>Цель проекта:</vt:lpstr>
      <vt:lpstr>Задачи проекта:</vt:lpstr>
      <vt:lpstr>Этапы проекта: подготовительный этап</vt:lpstr>
      <vt:lpstr>Постановка проблемы:</vt:lpstr>
      <vt:lpstr>Основной этап:</vt:lpstr>
      <vt:lpstr>Математика</vt:lpstr>
      <vt:lpstr>Математика</vt:lpstr>
      <vt:lpstr>Математика</vt:lpstr>
      <vt:lpstr>Математика</vt:lpstr>
      <vt:lpstr>Центр речевого развития </vt:lpstr>
      <vt:lpstr>Презентация PowerPoint</vt:lpstr>
      <vt:lpstr>Физическое развитие</vt:lpstr>
      <vt:lpstr>Физкультминутки</vt:lpstr>
      <vt:lpstr>Центр природы:</vt:lpstr>
      <vt:lpstr>НОД «К нам весна шагает быстрыми шагами»</vt:lpstr>
      <vt:lpstr>НОД «К нам весна шагает быстрыми шагами»</vt:lpstr>
      <vt:lpstr>Центр экспериментирования</vt:lpstr>
      <vt:lpstr>Нод «Путешествие в сказку «Заюшкина избушка»</vt:lpstr>
      <vt:lpstr>Экспериментирование</vt:lpstr>
      <vt:lpstr>Экспериментирование</vt:lpstr>
      <vt:lpstr>Экспериментирование</vt:lpstr>
      <vt:lpstr>Экспериментирование</vt:lpstr>
      <vt:lpstr>Центр строительства</vt:lpstr>
      <vt:lpstr>НОД «Заюшкина избушка»</vt:lpstr>
      <vt:lpstr>Художественно-эстетическое развитие</vt:lpstr>
      <vt:lpstr>Изобразительная деятельность</vt:lpstr>
      <vt:lpstr>Лепка</vt:lpstr>
      <vt:lpstr>Пластилинография</vt:lpstr>
      <vt:lpstr>Аппликация</vt:lpstr>
      <vt:lpstr>Конструирование(по технике «Аригами») «Весна», «Кораблики»</vt:lpstr>
      <vt:lpstr>Презентация PowerPoint</vt:lpstr>
      <vt:lpstr>Презентация PowerPoint</vt:lpstr>
      <vt:lpstr>Формирование основ  безопасности:</vt:lpstr>
      <vt:lpstr>Развитие игровой деятельности (уголок сюжетно-ролевых игр):</vt:lpstr>
      <vt:lpstr>Сюжетно-ролевые игры</vt:lpstr>
      <vt:lpstr>Дидактические игры:</vt:lpstr>
      <vt:lpstr>«Собери цветок»</vt:lpstr>
      <vt:lpstr>«Когда это бывает?»</vt:lpstr>
      <vt:lpstr>Центр театра:</vt:lpstr>
      <vt:lpstr>НОД « Заюшкина избушка»</vt:lpstr>
      <vt:lpstr>Розыгрывание сценки « Птицы прилетели»</vt:lpstr>
      <vt:lpstr>Работа с родителями</vt:lpstr>
      <vt:lpstr>Работа с родителями</vt:lpstr>
      <vt:lpstr>Заключительный этап</vt:lpstr>
      <vt:lpstr>Итоговый продукт</vt:lpstr>
      <vt:lpstr>Результат:</vt:lpstr>
      <vt:lpstr>Пополнение центров: </vt:lpstr>
      <vt:lpstr>Пополнение РППС</vt:lpstr>
      <vt:lpstr>Вывод: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Сиреневая мечта</dc:title>
  <dc:creator>Татьяна</dc:creator>
  <cp:lastModifiedBy>user</cp:lastModifiedBy>
  <cp:revision>118</cp:revision>
  <dcterms:created xsi:type="dcterms:W3CDTF">2015-03-01T14:17:37Z</dcterms:created>
  <dcterms:modified xsi:type="dcterms:W3CDTF">2021-04-19T11:17:38Z</dcterms:modified>
</cp:coreProperties>
</file>