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79" r:id="rId19"/>
    <p:sldId id="285" r:id="rId20"/>
    <p:sldId id="283" r:id="rId21"/>
    <p:sldId id="284" r:id="rId22"/>
    <p:sldId id="272" r:id="rId23"/>
    <p:sldId id="273" r:id="rId24"/>
    <p:sldId id="274" r:id="rId25"/>
    <p:sldId id="275" r:id="rId26"/>
    <p:sldId id="276" r:id="rId27"/>
    <p:sldId id="281" r:id="rId28"/>
    <p:sldId id="282" r:id="rId29"/>
    <p:sldId id="278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40386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ОСОБЕННОСТИ ОРГАНИЗАЦИИ САМОСТОЯТЕЛЬНОЙ РАБОТЫ СТУДЕНТОВ ЗАОЧНОЙ ФОРМЫ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ОБУЧЕНИЯ</a:t>
            </a:r>
            <a:b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i="1" err="1" smtClean="0">
                <a:solidFill>
                  <a:schemeClr val="accent5">
                    <a:lumMod val="50000"/>
                  </a:schemeClr>
                </a:solidFill>
              </a:rPr>
              <a:t>автор</a:t>
            </a:r>
            <a:r>
              <a:rPr lang="ru-RU" sz="1800" b="1" i="1" smtClean="0">
                <a:solidFill>
                  <a:schemeClr val="accent5">
                    <a:lumMod val="50000"/>
                  </a:schemeClr>
                </a:solidFill>
              </a:rPr>
              <a:t>: Власова </a:t>
            </a:r>
            <a:r>
              <a:rPr lang="ru-RU" sz="1800" b="1" i="1" dirty="0" smtClean="0">
                <a:solidFill>
                  <a:schemeClr val="accent5">
                    <a:lumMod val="50000"/>
                  </a:schemeClr>
                </a:solidFill>
              </a:rPr>
              <a:t>И.В (зав.заочным отделением ГАПОУ «ПККК»)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Ирина\Desktop\эмблема НОВ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28600"/>
            <a:ext cx="1523999" cy="1133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Дополнительная самостоятельная работа студента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К ней относятся: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подготовка к экзамену;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выполнение графических, расчетных, творческих работ;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выполнение курсовой работы или проекта;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анализ статистических и фактических материалов по заданной теме.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</a:t>
            </a:r>
            <a:r>
              <a:rPr lang="ru-RU" b="1" u="sng" dirty="0" smtClean="0">
                <a:solidFill>
                  <a:srgbClr val="0070C0"/>
                </a:solidFill>
              </a:rPr>
              <a:t>Виды самостоятельной работы</a:t>
            </a:r>
            <a:r>
              <a:rPr lang="ru-RU" b="1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05400" y="2514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590800" y="2514600"/>
            <a:ext cx="838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8200" y="3886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внеаудиторная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886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аудиторная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solidFill>
                  <a:srgbClr val="0070C0"/>
                </a:solidFill>
              </a:rPr>
              <a:t>    </a:t>
            </a:r>
          </a:p>
          <a:p>
            <a:pPr>
              <a:buNone/>
            </a:pPr>
            <a:r>
              <a:rPr lang="ru-RU" sz="4000" i="1" dirty="0" smtClean="0">
                <a:solidFill>
                  <a:srgbClr val="0070C0"/>
                </a:solidFill>
              </a:rPr>
              <a:t>      </a:t>
            </a:r>
            <a:r>
              <a:rPr lang="ru-RU" sz="4000" b="1" i="1" dirty="0" smtClean="0">
                <a:solidFill>
                  <a:srgbClr val="0070C0"/>
                </a:solidFill>
              </a:rPr>
              <a:t>Аудиторная</a:t>
            </a:r>
            <a:r>
              <a:rPr lang="ru-RU" sz="4000" i="1" dirty="0" smtClean="0">
                <a:solidFill>
                  <a:srgbClr val="0070C0"/>
                </a:solidFill>
              </a:rPr>
              <a:t> самостоятельная работа по дисциплине выполняется на учебных занятиях под непосредственным руководством преподавателя и по его заданиям.</a:t>
            </a:r>
            <a:endParaRPr lang="ru-RU" sz="4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Аудиторная</a:t>
            </a:r>
            <a:r>
              <a:rPr lang="ru-RU" i="1" dirty="0" smtClean="0">
                <a:solidFill>
                  <a:srgbClr val="0070C0"/>
                </a:solidFill>
              </a:rPr>
              <a:t> 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Основными формами самостоятельной работы студентов с участием преподавателей являются:</a:t>
            </a:r>
            <a:endParaRPr lang="ru-RU" dirty="0" smtClean="0">
              <a:solidFill>
                <a:schemeClr val="tx2"/>
              </a:solidFill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текущие консультации;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прием и разбор домашних заданий (в часы практических занятий);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выполнение курсовых работ (проектов) в рамках дисциплин;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руководство, консультирование и защита курсовых работ (в часы, предусмотренные учебным планом);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прохождение и оформление результатов практик (руководство и оценка уровня сформированности профессиональных умений и навыков);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выполнение выпускной квалификационной работы (руководство, консультирование и предзащита выпускных квалификационных работ)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</a:t>
            </a:r>
            <a:r>
              <a:rPr lang="ru-RU" sz="4400" b="1" i="1" dirty="0" smtClean="0">
                <a:solidFill>
                  <a:srgbClr val="0070C0"/>
                </a:solidFill>
              </a:rPr>
              <a:t>Внеаудиторная </a:t>
            </a:r>
            <a:r>
              <a:rPr lang="ru-RU" sz="4400" i="1" dirty="0" smtClean="0">
                <a:solidFill>
                  <a:srgbClr val="0070C0"/>
                </a:solidFill>
              </a:rPr>
              <a:t>самостоятельная работа выполняется студентом по заданию преподавателя, но </a:t>
            </a:r>
            <a:r>
              <a:rPr lang="ru-RU" sz="4400" b="1" i="1" dirty="0" smtClean="0">
                <a:solidFill>
                  <a:srgbClr val="0070C0"/>
                </a:solidFill>
              </a:rPr>
              <a:t>без</a:t>
            </a:r>
            <a:r>
              <a:rPr lang="ru-RU" sz="4400" i="1" dirty="0" smtClean="0">
                <a:solidFill>
                  <a:srgbClr val="0070C0"/>
                </a:solidFill>
              </a:rPr>
              <a:t> его непосредственного участия.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Формы самостоятельной внеаудиторной работы студентов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i="1" dirty="0" smtClean="0">
                <a:solidFill>
                  <a:srgbClr val="0070C0"/>
                </a:solidFill>
              </a:rPr>
              <a:t>формирование и усвоение содержания конспекта лекций на базе рекомендованной преподавателем учебной и специальной литературы, включая информационные образовательные ресурсы (электронные учебники, электронные библиотеки и др.);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написание рефератов, эссе;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подготовка к практическим занятиям (подготовка сообщений, докладов, заданий);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выполнение заданий по сбору материала во время практики;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овладение студентами конкретных учебных модулей, вынесенных на самостоятельное изучение;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подбор материала, который может быть использован для написания рефератов, курсовых и квалификационных работ;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подготовка презентаций;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подготовка к занятиям, проводимым с использованием активных форм обучения (круглые столы, диспуты, деловые игры);</a:t>
            </a:r>
          </a:p>
          <a:p>
            <a:pPr lvl="0"/>
            <a:r>
              <a:rPr lang="ru-RU" i="1" dirty="0" smtClean="0">
                <a:solidFill>
                  <a:srgbClr val="0070C0"/>
                </a:solidFill>
              </a:rPr>
              <a:t>анализ деловых ситуаций (мини-кейсов).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4114799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Границы между этими видами работ относительны, а сами виды самостоятельной работы пересекаются.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Объем учебной нагрузки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максимальный объем учебной нагрузки обучающихся независимо от формы получения образования </a:t>
            </a:r>
            <a:r>
              <a:rPr lang="ru-RU" b="1" u="sng" dirty="0" smtClean="0">
                <a:solidFill>
                  <a:schemeClr val="tx2"/>
                </a:solidFill>
              </a:rPr>
              <a:t>составляет 54 академических часа </a:t>
            </a:r>
            <a:r>
              <a:rPr lang="ru-RU" b="1" dirty="0" smtClean="0">
                <a:solidFill>
                  <a:schemeClr val="tx2"/>
                </a:solidFill>
              </a:rPr>
              <a:t>в неделю, включая все виды аудиторной и внеаудиторной учебной нагрузки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 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максимальный объем аудиторной учебной нагрузки обучающихся при освоении образовательной программы СПО в заочной форме составляет, как правило, </a:t>
            </a:r>
            <a:r>
              <a:rPr lang="ru-RU" b="1" u="sng" dirty="0" smtClean="0">
                <a:solidFill>
                  <a:schemeClr val="tx2"/>
                </a:solidFill>
              </a:rPr>
              <a:t>не более160 </a:t>
            </a:r>
            <a:r>
              <a:rPr lang="ru-RU" b="1" dirty="0" smtClean="0">
                <a:solidFill>
                  <a:schemeClr val="tx2"/>
                </a:solidFill>
              </a:rPr>
              <a:t>часов в год, что составляет примерно 30% от учебного плана студентов очной формы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Ирина\Desktop\2023-12-26_16-20-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13" y="457200"/>
            <a:ext cx="8274537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рина\Desktop\2023-12-26_16-21-5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8716118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Система образования базируется на сочетании нескольких видов учебной деятельности, в том числе </a:t>
            </a:r>
            <a:r>
              <a:rPr lang="ru-RU" sz="4000" b="1" i="1" u="sng" dirty="0" smtClean="0">
                <a:solidFill>
                  <a:schemeClr val="accent5">
                    <a:lumMod val="50000"/>
                  </a:schemeClr>
                </a:solidFill>
              </a:rPr>
              <a:t>лекций, практических занятий и самостоятельной работы 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студентов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Примерные нормы времени для реализации форм самостоятельной работы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71599"/>
          <a:ext cx="8229600" cy="5384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5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Формы самостоятельной 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Примерные нормы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времени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9166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Учебная самостоятельная работа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5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Работа над конспектом лекции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0,2 ч.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1 лекцию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9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практическому занятию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1 - 1,5 ч.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9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семинарскому занятию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 – 4 ч.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585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Доработка конспекта лекции с применением учебника, методической литературы, дополнительной литературы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 – 4 ч.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585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Подбор, изучение, анализ и конспектирование рекомендованной литературы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 – 4 ч. 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лекцию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9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зачету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 ч.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9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Подготовка к экзамену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 ч.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14399"/>
          <a:ext cx="8229600" cy="500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980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Научная самостоятельная работа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1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Написание реферата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ч.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09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Подготовка доклада к конференции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ч.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09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Выполнение курсовой работы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18-22 час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09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Выполнение выпускной квалификационной работы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 ч.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Контрольные домашние  работы, как форма аттестации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4000" i="1" dirty="0" smtClean="0">
                <a:solidFill>
                  <a:srgbClr val="0070C0"/>
                </a:solidFill>
              </a:rPr>
              <a:t>В межсессионный период обучающимися по заочной форме обучения выполняются домашние контрольные работы, количество которых в учебном году не более 10, а по отдельной дисциплине — не более 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/>
            </a:r>
            <a:br>
              <a:rPr lang="ru-RU" sz="4000" i="1" dirty="0" smtClean="0">
                <a:solidFill>
                  <a:srgbClr val="0070C0"/>
                </a:solidFill>
              </a:rPr>
            </a:br>
            <a:r>
              <a:rPr lang="ru-RU" sz="4000" i="1" dirty="0" smtClean="0">
                <a:solidFill>
                  <a:srgbClr val="0070C0"/>
                </a:solidFill>
              </a:rPr>
              <a:t/>
            </a:r>
            <a:br>
              <a:rPr lang="ru-RU" sz="4000" i="1" dirty="0" smtClean="0">
                <a:solidFill>
                  <a:srgbClr val="0070C0"/>
                </a:solidFill>
              </a:rPr>
            </a:br>
            <a:r>
              <a:rPr lang="ru-RU" sz="4000" i="1" dirty="0" smtClean="0">
                <a:solidFill>
                  <a:srgbClr val="0070C0"/>
                </a:solidFill>
              </a:rPr>
              <a:t>Домашние контрольные работы подлежат обязательному </a:t>
            </a:r>
            <a:r>
              <a:rPr lang="ru-RU" sz="4000" b="1" i="1" dirty="0" smtClean="0">
                <a:solidFill>
                  <a:srgbClr val="0070C0"/>
                </a:solidFill>
              </a:rPr>
              <a:t>рецензированию.</a:t>
            </a:r>
            <a:r>
              <a:rPr lang="ru-RU" sz="4000" i="1" dirty="0" smtClean="0">
                <a:solidFill>
                  <a:srgbClr val="0070C0"/>
                </a:solidFill>
              </a:rPr>
              <a:t> Выполнение домашних контрольных работ и их рецензирование выполняется с использованием всех доступных современных информационных технологий.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solidFill>
                  <a:srgbClr val="0070C0"/>
                </a:solidFill>
              </a:rPr>
              <a:t>Каждая контрольная работа проверяется преподавателем в срок </a:t>
            </a:r>
            <a:r>
              <a:rPr lang="ru-RU" sz="4000" b="1" i="1" dirty="0" smtClean="0">
                <a:solidFill>
                  <a:srgbClr val="0070C0"/>
                </a:solidFill>
              </a:rPr>
              <a:t>не более семи дней</a:t>
            </a:r>
            <a:r>
              <a:rPr lang="ru-RU" sz="4000" i="1" dirty="0" smtClean="0">
                <a:solidFill>
                  <a:srgbClr val="0070C0"/>
                </a:solidFill>
              </a:rPr>
              <a:t>. Общий срок нахождения домашней контрольной работы в образовательной организации не должен превышать двух недель. Результаты проверки фиксируются в журнале учета домашних контрольных работ.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     </a:t>
            </a:r>
            <a:r>
              <a:rPr lang="ru-RU" sz="4000" i="1" dirty="0" smtClean="0">
                <a:solidFill>
                  <a:srgbClr val="0070C0"/>
                </a:solidFill>
              </a:rPr>
              <a:t>По зачтенным работам преподаватель может проводить собеседование для выяснения возникших при рецензировании вопросов. </a:t>
            </a:r>
            <a:r>
              <a:rPr lang="ru-RU" sz="4000" b="1" i="1" dirty="0" smtClean="0">
                <a:solidFill>
                  <a:srgbClr val="0070C0"/>
                </a:solidFill>
              </a:rPr>
              <a:t>Дополнительная оплата за собеседование не предусматривается.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i="1" dirty="0" err="1" smtClean="0">
                <a:solidFill>
                  <a:srgbClr val="0070C0"/>
                </a:solidFill>
              </a:rPr>
              <a:t>Незачтенные</a:t>
            </a:r>
            <a:r>
              <a:rPr lang="ru-RU" sz="3600" i="1" dirty="0" smtClean="0">
                <a:solidFill>
                  <a:srgbClr val="0070C0"/>
                </a:solidFill>
              </a:rPr>
              <a:t> контрольные работы подлежат повторному выполнению на основе развернутой рецензии. Рецензирование повторно выполненной контрольной работы проводится в общем порядке, регулируемом локальными актами образовательной организации.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7315200" cy="5410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На рецензирование контрольных работ по дисциплинам циклов: общеобразовательного, </a:t>
            </a:r>
            <a:r>
              <a:rPr lang="ru-RU" b="1" dirty="0" err="1" smtClean="0">
                <a:solidFill>
                  <a:srgbClr val="0070C0"/>
                </a:solidFill>
              </a:rPr>
              <a:t>общегуманитарного</a:t>
            </a:r>
            <a:r>
              <a:rPr lang="ru-RU" b="1" dirty="0" smtClean="0">
                <a:solidFill>
                  <a:srgbClr val="0070C0"/>
                </a:solidFill>
              </a:rPr>
              <a:t> и социально-экономического, математического и общего естественнонаучного, профессионального (</a:t>
            </a:r>
            <a:r>
              <a:rPr lang="ru-RU" b="1" dirty="0" err="1" smtClean="0">
                <a:solidFill>
                  <a:srgbClr val="0070C0"/>
                </a:solidFill>
              </a:rPr>
              <a:t>общепрофессиональные</a:t>
            </a:r>
            <a:r>
              <a:rPr lang="ru-RU" b="1" dirty="0" smtClean="0">
                <a:solidFill>
                  <a:srgbClr val="0070C0"/>
                </a:solidFill>
              </a:rPr>
              <a:t>) отводится 0,5 академического часа; 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по профессиональному циклу, включая </a:t>
            </a:r>
            <a:r>
              <a:rPr lang="ru-RU" b="1" dirty="0" err="1" smtClean="0">
                <a:solidFill>
                  <a:srgbClr val="0070C0"/>
                </a:solidFill>
              </a:rPr>
              <a:t>общепрофессиональные</a:t>
            </a:r>
            <a:r>
              <a:rPr lang="ru-RU" b="1" dirty="0" smtClean="0">
                <a:solidFill>
                  <a:srgbClr val="0070C0"/>
                </a:solidFill>
              </a:rPr>
              <a:t> дисциплины, ПМ и междисциплинарные курсы - 0,75 академического часа.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1816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   </a:t>
            </a:r>
            <a:r>
              <a:rPr lang="ru-RU" sz="3100" b="1" dirty="0" smtClean="0">
                <a:solidFill>
                  <a:schemeClr val="accent1"/>
                </a:solidFill>
              </a:rPr>
              <a:t>Образовательная организация имеет право разрешить прием на рецензирование домашних контрольных работ, выполненных за пределами установленных графиком учебного процесса сроков, в том числе и в период сессии. </a:t>
            </a:r>
            <a:br>
              <a:rPr lang="ru-RU" sz="3100" b="1" dirty="0" smtClean="0">
                <a:solidFill>
                  <a:schemeClr val="accent1"/>
                </a:solidFill>
              </a:rPr>
            </a:br>
            <a:r>
              <a:rPr lang="ru-RU" sz="3100" b="1" dirty="0" smtClean="0">
                <a:solidFill>
                  <a:schemeClr val="accent1"/>
                </a:solidFill>
              </a:rPr>
              <a:t>             В этом случае вместо рецензирования домашних контрольных работ может проводиться их устный прием (собеседование) непосредственно в период сессии. На прием одной контрольной работы отводится одна треть академического часа на одного обучающегося.</a:t>
            </a:r>
            <a:r>
              <a:rPr lang="ru-RU" sz="3100" dirty="0" smtClean="0">
                <a:solidFill>
                  <a:schemeClr val="accent1"/>
                </a:solidFill>
              </a:rPr>
              <a:t/>
            </a:r>
            <a:br>
              <a:rPr lang="ru-RU" sz="3100" dirty="0" smtClean="0">
                <a:solidFill>
                  <a:schemeClr val="accent1"/>
                </a:solidFill>
              </a:rPr>
            </a:br>
            <a:endParaRPr lang="ru-RU" sz="31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Нормативно-правовые акты, регламентирующие определение и порядок организации самостоятельной  работы студентов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000" b="1" dirty="0" smtClean="0"/>
              <a:t>-         </a:t>
            </a:r>
            <a:r>
              <a:rPr lang="ru-RU" sz="3300" dirty="0" smtClean="0"/>
              <a:t>ПРИКАЗ  Министерства образования и науки РФ от 14 июня 2013 г. N 464</a:t>
            </a:r>
          </a:p>
          <a:p>
            <a:pPr>
              <a:buNone/>
            </a:pPr>
            <a:r>
              <a:rPr lang="ru-RU" sz="3300" dirty="0" smtClean="0"/>
              <a:t>       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ОБРАЗОВАНИЯ»;</a:t>
            </a:r>
          </a:p>
          <a:p>
            <a:pPr>
              <a:buNone/>
            </a:pPr>
            <a:endParaRPr lang="ru-RU" sz="3300" dirty="0" smtClean="0"/>
          </a:p>
          <a:p>
            <a:pPr>
              <a:buFontTx/>
              <a:buChar char="-"/>
            </a:pPr>
            <a:r>
              <a:rPr lang="ru-RU" sz="3300" dirty="0" smtClean="0"/>
              <a:t>МЕТОДИЧЕСКИЕ РЕКОМЕНДАЦИИ Министерства образования и науки РФ от 20 июля 2015 г. № 06-846 «Об организации учебного процесса по очно-заочной и заочной формам обучения в образовательных организациях, реализующих основные образовательные программы среднего профессионального образования»;</a:t>
            </a:r>
          </a:p>
          <a:p>
            <a:pPr>
              <a:buFontTx/>
              <a:buChar char="-"/>
            </a:pPr>
            <a:endParaRPr lang="ru-RU" sz="3300" dirty="0" smtClean="0"/>
          </a:p>
          <a:p>
            <a:pPr>
              <a:buFontTx/>
              <a:buChar char="-"/>
            </a:pPr>
            <a:r>
              <a:rPr lang="ru-RU" sz="3300" dirty="0" smtClean="0"/>
              <a:t>ПОЛОЖЕНИЕ  об организации самостоятельной работы студентов заочного отделения ГАПОУ ПККК</a:t>
            </a:r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-      МЕТОДИЧЕСКИЕ РЕКОМЕНДАЦИИ ПО ОРГАНИЗАЦИИ САМОСТОЯТЕЛЬНОЙ РАБОТЫ СТУДЕНТОВ ЗАОЧНОЙ ФОРМЫ ОБУЧЕНИЯ ГАПОУ ПККК  (</a:t>
            </a:r>
            <a:r>
              <a:rPr lang="ru-RU" sz="3300" i="1" dirty="0" smtClean="0"/>
              <a:t>УЧЕБНО-МЕТОДИЧЕСКОЕ ПОСОБИЕ)</a:t>
            </a:r>
            <a:endParaRPr lang="ru-RU" sz="3300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554238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Цель самостоятельной работы студентов-заочников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заключается в глубоком полном усвоении учебного материала и в развитии навыков самообразования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Вывод: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>
                <a:solidFill>
                  <a:srgbClr val="0070C0"/>
                </a:solidFill>
              </a:rPr>
              <a:t>Таким образом, самостоятельная работа студентов-заочников является необходимым компонентом получения полноценного образования. Она должна стать приоритетным и эффективным видом обучения, основанным на самостоятельном формировании базы знаний и призванным помочь студентам понять то, что им необходимо для профессиональной деятельности. Но чтобы быть таковой, самостоятельная работа студентов должна идти под постоянным управлением преподавателя.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chemeClr val="accent5">
                    <a:lumMod val="50000"/>
                  </a:schemeClr>
                </a:solidFill>
              </a:rPr>
              <a:t>В целом разумное сочетание самостоятельной работы с иными видами учебной деятельности позволяет реализовать три основных компонента образования: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400" b="1" dirty="0" smtClean="0">
                <a:solidFill>
                  <a:srgbClr val="FF0000"/>
                </a:solidFill>
              </a:rPr>
              <a:t>– </a:t>
            </a:r>
            <a:r>
              <a:rPr lang="ru-RU" sz="3400" b="1" i="1" dirty="0" smtClean="0">
                <a:solidFill>
                  <a:srgbClr val="FF0000"/>
                </a:solidFill>
              </a:rPr>
              <a:t>познавательный</a:t>
            </a:r>
            <a:r>
              <a:rPr lang="ru-RU" sz="3400" i="1" dirty="0" smtClean="0">
                <a:solidFill>
                  <a:srgbClr val="FF0000"/>
                </a:solidFill>
              </a:rPr>
              <a:t>,</a:t>
            </a:r>
            <a:r>
              <a:rPr lang="ru-RU" sz="3400" dirty="0" smtClean="0">
                <a:solidFill>
                  <a:srgbClr val="FF0000"/>
                </a:solidFill>
              </a:rPr>
              <a:t> который заключается в усвоении студентами необходимой суммы знаний по избранной специальности, а также способности самостоятельно их пополнять;</a:t>
            </a:r>
          </a:p>
          <a:p>
            <a:r>
              <a:rPr lang="ru-RU" sz="3400" b="1" dirty="0" smtClean="0">
                <a:solidFill>
                  <a:srgbClr val="FF0000"/>
                </a:solidFill>
              </a:rPr>
              <a:t>– </a:t>
            </a:r>
            <a:r>
              <a:rPr lang="ru-RU" sz="3400" b="1" i="1" dirty="0" smtClean="0">
                <a:solidFill>
                  <a:srgbClr val="FF0000"/>
                </a:solidFill>
              </a:rPr>
              <a:t>развивающий</a:t>
            </a:r>
            <a:r>
              <a:rPr lang="ru-RU" sz="3400" i="1" dirty="0" smtClean="0">
                <a:solidFill>
                  <a:srgbClr val="FF0000"/>
                </a:solidFill>
              </a:rPr>
              <a:t>,</a:t>
            </a:r>
            <a:r>
              <a:rPr lang="ru-RU" sz="3400" dirty="0" smtClean="0">
                <a:solidFill>
                  <a:srgbClr val="FF0000"/>
                </a:solidFill>
              </a:rPr>
              <a:t> то есть выработка навыков аналитического и логического мышления, способности профессионально оценить ситуацию и найти правильное решение;</a:t>
            </a:r>
          </a:p>
          <a:p>
            <a:r>
              <a:rPr lang="ru-RU" sz="3400" dirty="0" smtClean="0">
                <a:solidFill>
                  <a:srgbClr val="FF0000"/>
                </a:solidFill>
              </a:rPr>
              <a:t>– </a:t>
            </a:r>
            <a:r>
              <a:rPr lang="ru-RU" sz="3400" b="1" i="1" dirty="0" smtClean="0">
                <a:solidFill>
                  <a:srgbClr val="FF0000"/>
                </a:solidFill>
              </a:rPr>
              <a:t>воспитательный </a:t>
            </a:r>
            <a:r>
              <a:rPr lang="ru-RU" sz="3400" dirty="0" smtClean="0">
                <a:solidFill>
                  <a:srgbClr val="FF0000"/>
                </a:solidFill>
              </a:rPr>
              <a:t>− это формирование профессионального сознания, установок, связанных не только с выбранной ими специальностью, но и с общим уровнем развития личности.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Формы и виды самостоятельной работы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студентов заочной формы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Самостоятельная работа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 </a:t>
            </a:r>
            <a:r>
              <a:rPr lang="ru-RU" sz="3600" b="1" dirty="0" smtClean="0">
                <a:solidFill>
                  <a:srgbClr val="FF0000"/>
                </a:solidFill>
              </a:rPr>
              <a:t>базовая                     </a:t>
            </a:r>
            <a:r>
              <a:rPr lang="ru-RU" b="1" dirty="0" smtClean="0">
                <a:solidFill>
                  <a:srgbClr val="FF0000"/>
                </a:solidFill>
              </a:rPr>
              <a:t>дополнительная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334000" y="1447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743200" y="14478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600199"/>
          </a:xfrm>
        </p:spPr>
        <p:txBody>
          <a:bodyPr/>
          <a:lstStyle/>
          <a:p>
            <a:r>
              <a:rPr lang="ru-RU" i="1" u="sng" dirty="0" smtClean="0">
                <a:solidFill>
                  <a:schemeClr val="accent5">
                    <a:lumMod val="75000"/>
                  </a:schemeClr>
                </a:solidFill>
              </a:rPr>
              <a:t>Базовая самостоятельная работа</a:t>
            </a:r>
            <a:endParaRPr lang="ru-RU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2667000"/>
            <a:ext cx="7162800" cy="3352800"/>
          </a:xfrm>
        </p:spPr>
        <p:txBody>
          <a:bodyPr>
            <a:normAutofit fontScale="62500" lnSpcReduction="20000"/>
          </a:bodyPr>
          <a:lstStyle/>
          <a:p>
            <a:r>
              <a:rPr lang="ru-RU" sz="3800" i="1" dirty="0" smtClean="0">
                <a:solidFill>
                  <a:srgbClr val="0070C0"/>
                </a:solidFill>
              </a:rPr>
              <a:t>Базовая СРС обеспечивает подготовку студента </a:t>
            </a:r>
            <a:r>
              <a:rPr lang="ru-RU" sz="3800" b="1" i="1" dirty="0" smtClean="0">
                <a:solidFill>
                  <a:srgbClr val="0070C0"/>
                </a:solidFill>
              </a:rPr>
              <a:t>к текущим аудиторным занятиям</a:t>
            </a:r>
            <a:r>
              <a:rPr lang="ru-RU" sz="3800" i="1" dirty="0" smtClean="0">
                <a:solidFill>
                  <a:srgbClr val="0070C0"/>
                </a:solidFill>
              </a:rPr>
              <a:t> и контрольным мероприятиям для всех дисциплин учебного плана. Результаты этой подготовки проявляются в активности студента на занятиях и в качестве выполненных домашних и классных контрольных работ, тестовых заданий, сделанных докладов и других форм текущего 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accent5">
                    <a:lumMod val="75000"/>
                  </a:schemeClr>
                </a:solidFill>
              </a:rPr>
              <a:t>Базовая самостоятельная работа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Включает следующие формы работы: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изучение лекционного материала, предусматривающие проработку;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конспекта лекций и учебной литературы;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поиск (подбор) и обзор литературы и электронных источников;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информации по индивидуально заданной проблеме;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выполнение домашнего задания или домашней контрольной работы;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изучение материала, вынесенного на самостоятельное изучение;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подготовка к практическим занятиям;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подготовка к контрольной работе или семинару;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подготовка к зачету;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написание реферата (эссе) по заданной теме.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    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Дополнительная самостоятельная работа </a:t>
            </a:r>
            <a:r>
              <a:rPr lang="ru-RU" sz="4400" dirty="0" smtClean="0">
                <a:solidFill>
                  <a:schemeClr val="accent1"/>
                </a:solidFill>
              </a:rPr>
              <a:t>направлена на углубление и закрепление знаний студента, развитие аналитических навыков по проблематике учебной дисциплины. </a:t>
            </a:r>
            <a:endParaRPr lang="ru-RU" sz="4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934</Words>
  <Application>Microsoft Office PowerPoint</Application>
  <PresentationFormat>Экран (4:3)</PresentationFormat>
  <Paragraphs>118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ОСОБЕННОСТИ ОРГАНИЗАЦИИ САМОСТОЯТЕЛЬНОЙ РАБОТЫ СТУДЕНТОВ ЗАОЧНОЙ ФОРМЫ ОБУЧЕНИЯ  автор: Власова И.В (зав.заочным отделением ГАПОУ «ПККК») </vt:lpstr>
      <vt:lpstr>Слайд 2</vt:lpstr>
      <vt:lpstr>Цель самостоятельной работы студентов-заочников  заключается в глубоком полном усвоении учебного материала и в развитии навыков самообразования</vt:lpstr>
      <vt:lpstr>В целом разумное сочетание самостоятельной работы с иными видами учебной деятельности позволяет реализовать три основных компонента образования: </vt:lpstr>
      <vt:lpstr>Формы и виды самостоятельной работы студентов заочной формы обучения </vt:lpstr>
      <vt:lpstr>Слайд 6</vt:lpstr>
      <vt:lpstr>Базовая самостоятельная работа</vt:lpstr>
      <vt:lpstr>Базовая самостоятельная работа</vt:lpstr>
      <vt:lpstr>Слайд 9</vt:lpstr>
      <vt:lpstr>Дополнительная самостоятельная работа студента</vt:lpstr>
      <vt:lpstr>Слайд 11</vt:lpstr>
      <vt:lpstr>Слайд 12</vt:lpstr>
      <vt:lpstr>Аудиторная самостоятельная работа</vt:lpstr>
      <vt:lpstr>Слайд 14</vt:lpstr>
      <vt:lpstr>Формы самостоятельной внеаудиторной работы студентов</vt:lpstr>
      <vt:lpstr>Границы между этими видами работ относительны, а сами виды самостоятельной работы пересекаются. </vt:lpstr>
      <vt:lpstr>Объем учебной нагрузки</vt:lpstr>
      <vt:lpstr>Слайд 18</vt:lpstr>
      <vt:lpstr>Слайд 19</vt:lpstr>
      <vt:lpstr>Примерные нормы времени для реализации форм самостоятельной работы</vt:lpstr>
      <vt:lpstr>Слайд 21</vt:lpstr>
      <vt:lpstr>Контрольные домашние  работы, как форма аттестации</vt:lpstr>
      <vt:lpstr>  Домашние контрольные работы подлежат обязательному рецензированию. Выполнение домашних контрольных работ и их рецензирование выполняется с использованием всех доступных современных информационных технологий. </vt:lpstr>
      <vt:lpstr>   Каждая контрольная работа проверяется преподавателем в срок не более семи дней. Общий срок нахождения домашней контрольной работы в образовательной организации не должен превышать двух недель. Результаты проверки фиксируются в журнале учета домашних контрольных работ. </vt:lpstr>
      <vt:lpstr>Слайд 25</vt:lpstr>
      <vt:lpstr>  Незачтенные контрольные работы подлежат повторному выполнению на основе развернутой рецензии. Рецензирование повторно выполненной контрольной работы проводится в общем порядке, регулируемом локальными актами образовательной организации. </vt:lpstr>
      <vt:lpstr>Слайд 27</vt:lpstr>
      <vt:lpstr>    Образовательная организация имеет право разрешить прием на рецензирование домашних контрольных работ, выполненных за пределами установленных графиком учебного процесса сроков, в том числе и в период сессии.               В этом случае вместо рецензирования домашних контрольных работ может проводиться их устный прием (собеседование) непосредственно в период сессии. На прием одной контрольной работы отводится одна треть академического часа на одного обучающегося. </vt:lpstr>
      <vt:lpstr>Нормативно-правовые акты, регламентирующие определение и порядок организации самостоятельной  работы студентов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18</cp:revision>
  <dcterms:created xsi:type="dcterms:W3CDTF">2023-12-18T06:20:34Z</dcterms:created>
  <dcterms:modified xsi:type="dcterms:W3CDTF">2024-03-25T01:02:26Z</dcterms:modified>
</cp:coreProperties>
</file>