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8" r:id="rId2"/>
    <p:sldId id="256" r:id="rId3"/>
    <p:sldId id="259" r:id="rId4"/>
    <p:sldId id="267" r:id="rId5"/>
    <p:sldId id="260" r:id="rId6"/>
    <p:sldId id="268" r:id="rId7"/>
    <p:sldId id="261" r:id="rId8"/>
    <p:sldId id="269" r:id="rId9"/>
    <p:sldId id="263" r:id="rId10"/>
    <p:sldId id="264" r:id="rId11"/>
    <p:sldId id="270" r:id="rId12"/>
    <p:sldId id="271" r:id="rId13"/>
    <p:sldId id="265" r:id="rId14"/>
    <p:sldId id="273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98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9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50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364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37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95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58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90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39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6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63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1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29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38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1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64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0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04661" y="1461052"/>
            <a:ext cx="7086599" cy="2037521"/>
          </a:xfrm>
        </p:spPr>
        <p:txBody>
          <a:bodyPr/>
          <a:lstStyle/>
          <a:p>
            <a:r>
              <a:rPr lang="en-US" sz="6600" dirty="0">
                <a:solidFill>
                  <a:srgbClr val="00B050"/>
                </a:solidFill>
                <a:latin typeface="Britannic Bold" panose="020B0903060703020204" pitchFamily="34" charset="0"/>
              </a:rPr>
              <a:t>RELATIVE PRONOUNS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Относительные местоимения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WHERE</a:t>
            </a:r>
            <a:r>
              <a:rPr lang="ru-RU" dirty="0" smtClean="0">
                <a:solidFill>
                  <a:srgbClr val="000000"/>
                </a:solidFill>
                <a:latin typeface="PT Sans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PT Sans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прямое отношение к месту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London is the city </a:t>
            </a:r>
            <a:r>
              <a:rPr lang="en-US" sz="3600" b="1" dirty="0">
                <a:solidFill>
                  <a:srgbClr val="00B050"/>
                </a:solidFill>
                <a:latin typeface="Britannic Bold" panose="020B0903060703020204" pitchFamily="34" charset="0"/>
              </a:rPr>
              <a:t>where</a:t>
            </a:r>
            <a:r>
              <a:rPr lang="en-US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 my mum was born</a:t>
            </a:r>
            <a:r>
              <a:rPr lang="en-US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.</a:t>
            </a:r>
          </a:p>
          <a:p>
            <a:pPr marL="0" indent="0" algn="ctr">
              <a:buNone/>
            </a:pP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26" y="3222832"/>
            <a:ext cx="5198167" cy="2923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71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WHERE</a:t>
            </a:r>
            <a:r>
              <a:rPr lang="ru-RU" dirty="0" smtClean="0">
                <a:solidFill>
                  <a:srgbClr val="000000"/>
                </a:solidFill>
                <a:latin typeface="PT Sans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PT Sans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прямое отношение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месту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617" y="2556932"/>
            <a:ext cx="1068456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This is the park </a:t>
            </a:r>
            <a:r>
              <a:rPr lang="en-US" sz="3600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where</a:t>
            </a:r>
            <a:r>
              <a:rPr lang="en-US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people come to play chess.</a:t>
            </a:r>
            <a:endParaRPr lang="ru-RU" sz="3600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2" y="3277336"/>
            <a:ext cx="4440954" cy="2775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18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WHEN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отношение ко времени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2004 was the year </a:t>
            </a:r>
            <a:r>
              <a:rPr lang="en-US" sz="3600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when</a:t>
            </a:r>
            <a:r>
              <a:rPr lang="en-US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we bought this flat.</a:t>
            </a:r>
            <a:endParaRPr lang="ru-RU" sz="3600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96" y="3451984"/>
            <a:ext cx="3670852" cy="258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3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WHEN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времени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PT Sans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I </a:t>
            </a:r>
            <a:r>
              <a:rPr lang="en-US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will never forget the day </a:t>
            </a:r>
            <a:r>
              <a:rPr lang="en-US" sz="3600" b="1" dirty="0">
                <a:solidFill>
                  <a:srgbClr val="00B050"/>
                </a:solidFill>
                <a:latin typeface="Britannic Bold" panose="020B0903060703020204" pitchFamily="34" charset="0"/>
              </a:rPr>
              <a:t>when</a:t>
            </a:r>
            <a:r>
              <a:rPr lang="en-US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 I met you</a:t>
            </a:r>
            <a:r>
              <a:rPr lang="en-US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.</a:t>
            </a:r>
            <a:endParaRPr lang="ru-RU" sz="3600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77" y="3092313"/>
            <a:ext cx="4514022" cy="305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36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WHY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(указание причины)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PT Sans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Tell me (</a:t>
            </a:r>
            <a:r>
              <a:rPr lang="en-US" sz="3600" u="sng" dirty="0">
                <a:solidFill>
                  <a:srgbClr val="002060"/>
                </a:solidFill>
                <a:latin typeface="Britannic Bold" panose="020B0903060703020204" pitchFamily="34" charset="0"/>
              </a:rPr>
              <a:t>the reason</a:t>
            </a:r>
            <a:r>
              <a:rPr lang="en-US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) </a:t>
            </a:r>
            <a:r>
              <a:rPr lang="en-US" sz="3600" b="1" dirty="0">
                <a:solidFill>
                  <a:srgbClr val="00B050"/>
                </a:solidFill>
                <a:latin typeface="Britannic Bold" panose="020B0903060703020204" pitchFamily="34" charset="0"/>
              </a:rPr>
              <a:t>why</a:t>
            </a:r>
            <a:r>
              <a:rPr lang="en-US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 you came home late</a:t>
            </a:r>
            <a:r>
              <a:rPr lang="en-US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.</a:t>
            </a:r>
            <a:endParaRPr lang="ru-RU" sz="3600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endParaRPr lang="ru-RU" sz="3600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endParaRPr lang="ru-RU" sz="3600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35" y="3410723"/>
            <a:ext cx="4124739" cy="232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7" cy="108520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FILL IN THE CORRECT RELATIVE PRONOUN OR ADVERB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435" y="2454965"/>
            <a:ext cx="10674626" cy="370729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It was the year 2000__________ the Olympic Games take place in Sydney.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Is the artist ________ drew this picture French?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Can you tell me _________ you are driving so fast?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Oh! Is she a person _________ house is for sale?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This is a skate-park ___________ people come to skateboard.</a:t>
            </a:r>
            <a:endParaRPr lang="ru-RU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002060"/>
                </a:solidFill>
                <a:latin typeface="Britannic Bold" panose="020B0903060703020204" pitchFamily="34" charset="0"/>
              </a:rPr>
              <a:t>Where is the cake </a:t>
            </a:r>
            <a:r>
              <a:rPr lang="en-US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__</a:t>
            </a:r>
            <a:r>
              <a:rPr lang="ru-RU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______</a:t>
            </a:r>
            <a:r>
              <a:rPr lang="en-US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_ </a:t>
            </a:r>
            <a:r>
              <a:rPr lang="en-US" dirty="0">
                <a:solidFill>
                  <a:srgbClr val="002060"/>
                </a:solidFill>
                <a:latin typeface="Britannic Bold" panose="020B0903060703020204" pitchFamily="34" charset="0"/>
              </a:rPr>
              <a:t>he cooked yesterday?</a:t>
            </a:r>
            <a:endParaRPr lang="en-US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002060"/>
                </a:solidFill>
                <a:latin typeface="Britannic Bold" panose="020B0903060703020204" pitchFamily="34" charset="0"/>
              </a:rPr>
              <a:t>We are talking about the book </a:t>
            </a:r>
            <a:r>
              <a:rPr lang="en-US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__</a:t>
            </a:r>
            <a:r>
              <a:rPr lang="ru-RU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______</a:t>
            </a:r>
            <a:r>
              <a:rPr lang="en-US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_ </a:t>
            </a:r>
            <a:r>
              <a:rPr lang="en-US" dirty="0">
                <a:solidFill>
                  <a:srgbClr val="002060"/>
                </a:solidFill>
                <a:latin typeface="Britannic Bold" panose="020B0903060703020204" pitchFamily="34" charset="0"/>
              </a:rPr>
              <a:t>we bought a week ago</a:t>
            </a:r>
            <a:r>
              <a:rPr lang="en-US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391" y="576470"/>
            <a:ext cx="9654207" cy="1371601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15000"/>
              </a:lnSpc>
              <a:spcBef>
                <a:spcPct val="20000"/>
              </a:spcBef>
            </a:pPr>
            <a:r>
              <a:rPr lang="en-US" sz="3600" b="1" dirty="0">
                <a:ln>
                  <a:noFill/>
                </a:ln>
                <a:solidFill>
                  <a:srgbClr val="333333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Join two sentences using a relative pronoun</a:t>
            </a:r>
            <a:r>
              <a:rPr lang="ru-RU" sz="36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061" y="1560443"/>
            <a:ext cx="9763536" cy="431542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rgbClr val="00B05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dirty="0">
                <a:solidFill>
                  <a:srgbClr val="00B05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 wrote to the friend. He had a birthday last week. – I wrote to the friend </a:t>
            </a:r>
            <a:r>
              <a:rPr lang="en-US" b="1" dirty="0">
                <a:solidFill>
                  <a:srgbClr val="00B05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dirty="0">
                <a:solidFill>
                  <a:srgbClr val="00B05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>
                <a:solidFill>
                  <a:srgbClr val="00B05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dirty="0">
                <a:solidFill>
                  <a:srgbClr val="00B05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had a birthday last week.  </a:t>
            </a:r>
            <a:endParaRPr lang="ru-RU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3200" dirty="0" smtClean="0">
                <a:solidFill>
                  <a:srgbClr val="00206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smtClean="0">
                <a:solidFill>
                  <a:srgbClr val="00206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solidFill>
                  <a:srgbClr val="00206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bought a phone. It was nice.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3200" dirty="0" smtClean="0">
                <a:solidFill>
                  <a:srgbClr val="00206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smtClean="0">
                <a:solidFill>
                  <a:srgbClr val="00206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 </a:t>
            </a:r>
            <a:r>
              <a:rPr lang="en-US" sz="3200" dirty="0">
                <a:solidFill>
                  <a:srgbClr val="00206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got a friend. She sings well.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3200" dirty="0" smtClean="0">
                <a:solidFill>
                  <a:srgbClr val="00206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smtClean="0">
                <a:solidFill>
                  <a:srgbClr val="00206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en-US" sz="3200" dirty="0">
                <a:solidFill>
                  <a:srgbClr val="00206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become an actor. You met him last year.  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3200" dirty="0" smtClean="0">
                <a:solidFill>
                  <a:srgbClr val="00206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smtClean="0">
                <a:solidFill>
                  <a:srgbClr val="00206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solidFill>
                  <a:srgbClr val="00206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forgot to print the </a:t>
            </a:r>
            <a:r>
              <a:rPr lang="en-US" sz="3200" dirty="0" smtClean="0">
                <a:solidFill>
                  <a:srgbClr val="00206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article. </a:t>
            </a:r>
            <a:r>
              <a:rPr lang="en-US" sz="3200" dirty="0">
                <a:solidFill>
                  <a:srgbClr val="00206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wrote it </a:t>
            </a:r>
            <a:r>
              <a:rPr lang="en-US" sz="3200" dirty="0" smtClean="0">
                <a:solidFill>
                  <a:srgbClr val="00206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yesterday.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3200" dirty="0" smtClean="0">
                <a:solidFill>
                  <a:srgbClr val="00206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 smtClean="0">
                <a:solidFill>
                  <a:srgbClr val="00206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rgbClr val="00206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boy was sad. His motorcycle was broken.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50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RELATIVE PRONOUNS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44216" y="2556932"/>
            <a:ext cx="1043608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Относительные местоимения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служат для связи придаточных предложений с главным.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являются союзными словами, которые отличаются от союзов тем, что они не только связывают придаточное предложение с главным, но и являются членами придаточного предложения.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8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130" y="576470"/>
            <a:ext cx="10634869" cy="1709529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WHO/THAT</a:t>
            </a:r>
            <a:r>
              <a:rPr lang="ru-RU" sz="5400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(который,…)</a:t>
            </a:r>
            <a:r>
              <a:rPr lang="en-US" dirty="0" smtClean="0">
                <a:solidFill>
                  <a:srgbClr val="000000"/>
                </a:solidFill>
                <a:latin typeface="PT Sans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PT Sans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одушевленный предмет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922" y="2556931"/>
            <a:ext cx="10764077" cy="358986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The </a:t>
            </a:r>
            <a:r>
              <a:rPr lang="en-US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woman </a:t>
            </a:r>
            <a:r>
              <a:rPr lang="en-US" sz="3600" b="1" dirty="0">
                <a:solidFill>
                  <a:srgbClr val="00B050"/>
                </a:solidFill>
                <a:latin typeface="Britannic Bold" panose="020B0903060703020204" pitchFamily="34" charset="0"/>
              </a:rPr>
              <a:t>who</a:t>
            </a:r>
            <a:r>
              <a:rPr lang="en-US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 lives next </a:t>
            </a:r>
            <a:r>
              <a:rPr lang="en-US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door </a:t>
            </a:r>
            <a:r>
              <a:rPr lang="en-US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is a famous doctor</a:t>
            </a:r>
            <a:r>
              <a:rPr lang="en-US" sz="3600" dirty="0" smtClean="0">
                <a:solidFill>
                  <a:srgbClr val="002060"/>
                </a:solidFill>
                <a:latin typeface="PT Sans"/>
              </a:rPr>
              <a:t>.</a:t>
            </a:r>
            <a:endParaRPr lang="ru-RU" sz="3600" dirty="0" smtClean="0">
              <a:solidFill>
                <a:srgbClr val="002060"/>
              </a:solidFill>
              <a:latin typeface="PT Sans"/>
            </a:endParaRPr>
          </a:p>
          <a:p>
            <a:pPr marL="0" indent="0">
              <a:buNone/>
            </a:pPr>
            <a:endParaRPr lang="ru-RU" sz="3600" dirty="0">
              <a:solidFill>
                <a:srgbClr val="002060"/>
              </a:solidFill>
              <a:latin typeface="PT Sans"/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002060"/>
              </a:solidFill>
              <a:latin typeface="PT Sans"/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002060"/>
              </a:solidFill>
              <a:latin typeface="PT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01" y="3173759"/>
            <a:ext cx="2973042" cy="2973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941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374" y="596348"/>
            <a:ext cx="10714383" cy="1868556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WHO/THAT</a:t>
            </a:r>
            <a:r>
              <a:rPr lang="ru-RU" sz="5400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(который,…)</a:t>
            </a:r>
            <a:r>
              <a:rPr lang="en-US" dirty="0">
                <a:solidFill>
                  <a:srgbClr val="000000"/>
                </a:solidFill>
                <a:latin typeface="PT Sans"/>
              </a:rPr>
              <a:t/>
            </a:r>
            <a:br>
              <a:rPr lang="en-US" dirty="0">
                <a:solidFill>
                  <a:srgbClr val="000000"/>
                </a:solidFill>
                <a:latin typeface="PT Sans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одушевленный предмет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374" y="2556931"/>
            <a:ext cx="10714383" cy="3645085"/>
          </a:xfrm>
        </p:spPr>
        <p:txBody>
          <a:bodyPr/>
          <a:lstStyle/>
          <a:p>
            <a:pPr marL="0" lvl="0" indent="0">
              <a:buClr>
                <a:srgbClr val="83992A"/>
              </a:buClr>
              <a:buNone/>
            </a:pPr>
            <a:r>
              <a:rPr lang="ru-RU" dirty="0">
                <a:solidFill>
                  <a:srgbClr val="002060"/>
                </a:solidFill>
                <a:latin typeface="PT Sans"/>
              </a:rPr>
              <a:t>Также можно использовать местоимение </a:t>
            </a:r>
            <a:r>
              <a:rPr lang="ru-RU" b="1" dirty="0">
                <a:solidFill>
                  <a:srgbClr val="00B050"/>
                </a:solidFill>
                <a:latin typeface="PT Sans"/>
              </a:rPr>
              <a:t>that</a:t>
            </a:r>
            <a:r>
              <a:rPr lang="ru-RU" dirty="0">
                <a:solidFill>
                  <a:srgbClr val="002060"/>
                </a:solidFill>
                <a:latin typeface="PT Sans"/>
              </a:rPr>
              <a:t>, особенно в разговорном языке.</a:t>
            </a:r>
            <a:endParaRPr lang="en-US" dirty="0">
              <a:solidFill>
                <a:srgbClr val="002060"/>
              </a:solidFill>
              <a:latin typeface="PT Sans"/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This is the girl </a:t>
            </a:r>
            <a:r>
              <a:rPr lang="en-US" sz="3600" b="1" dirty="0">
                <a:solidFill>
                  <a:srgbClr val="00B050"/>
                </a:solidFill>
                <a:latin typeface="Britannic Bold" panose="020B0903060703020204" pitchFamily="34" charset="0"/>
              </a:rPr>
              <a:t>that</a:t>
            </a:r>
            <a:r>
              <a:rPr lang="en-US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 likes biscuits</a:t>
            </a:r>
            <a:r>
              <a:rPr lang="en-US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.</a:t>
            </a:r>
            <a:endParaRPr lang="ru-RU" sz="3600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marL="0" lvl="0" indent="0" algn="ctr">
              <a:buClr>
                <a:srgbClr val="83992A"/>
              </a:buClr>
              <a:buNone/>
            </a:pPr>
            <a:endParaRPr lang="ru-RU" sz="3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7" y="4121358"/>
            <a:ext cx="2643811" cy="208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6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009" y="566530"/>
            <a:ext cx="10565295" cy="1719469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WHICH/THAT</a:t>
            </a:r>
            <a:r>
              <a:rPr lang="ru-RU" sz="5400" b="1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 (</a:t>
            </a:r>
            <a:r>
              <a:rPr lang="ru-RU" sz="5400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который,…</a:t>
            </a:r>
            <a:r>
              <a:rPr lang="ru-RU" sz="5400" b="1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)</a:t>
            </a:r>
            <a:r>
              <a:rPr lang="en-US" b="1" dirty="0" smtClean="0">
                <a:solidFill>
                  <a:srgbClr val="000000"/>
                </a:solidFill>
                <a:latin typeface="PT Sans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PT Sans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неодушевленным предметам и животным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7058" y="2517176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She gave me a cat </a:t>
            </a:r>
            <a:r>
              <a:rPr lang="en-US" sz="3600" b="1" dirty="0">
                <a:solidFill>
                  <a:srgbClr val="00B050"/>
                </a:solidFill>
                <a:latin typeface="Britannic Bold" panose="020B0903060703020204" pitchFamily="34" charset="0"/>
              </a:rPr>
              <a:t>which</a:t>
            </a:r>
            <a:r>
              <a:rPr lang="en-US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 was very cute</a:t>
            </a:r>
            <a:r>
              <a:rPr lang="en-US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.</a:t>
            </a:r>
            <a:endParaRPr lang="ru-RU" sz="3600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algn="ctr"/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75" y="3373785"/>
            <a:ext cx="4788452" cy="269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0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009" y="566530"/>
            <a:ext cx="10565295" cy="1719469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WHICH/THAT</a:t>
            </a:r>
            <a:r>
              <a:rPr lang="ru-RU" sz="5400" b="1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 (</a:t>
            </a:r>
            <a:r>
              <a:rPr lang="ru-RU" sz="5400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который,…</a:t>
            </a:r>
            <a:r>
              <a:rPr lang="ru-RU" sz="5400" b="1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)</a:t>
            </a:r>
            <a:r>
              <a:rPr lang="en-US" b="1" dirty="0" smtClean="0">
                <a:solidFill>
                  <a:srgbClr val="000000"/>
                </a:solidFill>
                <a:latin typeface="PT Sans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PT Sans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неодушевленным предметам и животным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7058" y="2517176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The </a:t>
            </a:r>
            <a:r>
              <a:rPr lang="en-US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car </a:t>
            </a:r>
            <a:r>
              <a:rPr lang="en-US" sz="3600" b="1" dirty="0">
                <a:solidFill>
                  <a:srgbClr val="00B050"/>
                </a:solidFill>
                <a:latin typeface="Britannic Bold" panose="020B0903060703020204" pitchFamily="34" charset="0"/>
              </a:rPr>
              <a:t>that</a:t>
            </a:r>
            <a:r>
              <a:rPr lang="en-US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 won the race was wonderful</a:t>
            </a:r>
            <a:r>
              <a:rPr lang="en-US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.</a:t>
            </a:r>
            <a:endParaRPr lang="ru-RU" sz="3600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algn="ctr"/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62" y="3897333"/>
            <a:ext cx="4671390" cy="1938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267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46044"/>
            <a:ext cx="9601197" cy="1639956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WHOSE</a:t>
            </a:r>
            <a:r>
              <a:rPr lang="ru-RU" sz="6000" b="1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 (</a:t>
            </a:r>
            <a:r>
              <a:rPr lang="ru-RU" sz="6000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чей, чья, чьи,…</a:t>
            </a:r>
            <a:r>
              <a:rPr lang="ru-RU" sz="6000" b="1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PT Sans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PT Sans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предметам, принадлежащим людям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That was the man </a:t>
            </a:r>
            <a:r>
              <a:rPr lang="en-US" sz="3600" b="1" dirty="0">
                <a:solidFill>
                  <a:srgbClr val="00B050"/>
                </a:solidFill>
                <a:latin typeface="Britannic Bold" panose="020B0903060703020204" pitchFamily="34" charset="0"/>
              </a:rPr>
              <a:t>whose</a:t>
            </a:r>
            <a:r>
              <a:rPr lang="en-US" sz="3600" dirty="0">
                <a:solidFill>
                  <a:srgbClr val="00B050"/>
                </a:solidFill>
                <a:latin typeface="Britannic Bold" panose="020B0903060703020204" pitchFamily="34" charset="0"/>
              </a:rPr>
              <a:t> </a:t>
            </a:r>
            <a:r>
              <a:rPr lang="en-US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purse </a:t>
            </a:r>
            <a:r>
              <a:rPr lang="en-US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was </a:t>
            </a:r>
            <a:r>
              <a:rPr lang="en-US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stolen</a:t>
            </a:r>
            <a:r>
              <a:rPr lang="en-US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.</a:t>
            </a:r>
            <a:endParaRPr lang="ru-RU" sz="3600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endParaRPr lang="ru-RU" sz="3600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87" y="3291149"/>
            <a:ext cx="4521296" cy="285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761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46044"/>
            <a:ext cx="9601197" cy="1639956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WHOSE</a:t>
            </a:r>
            <a:r>
              <a:rPr lang="ru-RU" sz="6000" b="1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 (</a:t>
            </a:r>
            <a:r>
              <a:rPr lang="ru-RU" sz="6000" dirty="0">
                <a:solidFill>
                  <a:srgbClr val="00B050"/>
                </a:solidFill>
                <a:latin typeface="Britannic Bold" panose="020B0903060703020204" pitchFamily="34" charset="0"/>
              </a:rPr>
              <a:t>чей, чья, чьи,…</a:t>
            </a:r>
            <a:r>
              <a:rPr lang="ru-RU" sz="6000" b="1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PT Sans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PT Sans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предметам, принадлежащим людям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Jane, </a:t>
            </a:r>
            <a:r>
              <a:rPr lang="en-US" sz="3600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whose</a:t>
            </a:r>
            <a:r>
              <a:rPr lang="en-US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favourite hobby is running, also likes swimming.</a:t>
            </a:r>
            <a:endParaRPr lang="ru-RU" sz="3600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78" y="3519764"/>
            <a:ext cx="2438400" cy="235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727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>
                <a:solidFill>
                  <a:srgbClr val="00B050"/>
                </a:solidFill>
                <a:latin typeface="Britannic Bold" panose="020B0903060703020204" pitchFamily="34" charset="0"/>
              </a:rPr>
              <a:t>Relative adverbs</a:t>
            </a: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Относительные наречия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341</TotalTime>
  <Words>225</Words>
  <Application>Microsoft Office PowerPoint</Application>
  <PresentationFormat>Широкоэкранный</PresentationFormat>
  <Paragraphs>48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Britannic Bold</vt:lpstr>
      <vt:lpstr>Calibri</vt:lpstr>
      <vt:lpstr>Garamond</vt:lpstr>
      <vt:lpstr>PT Sans</vt:lpstr>
      <vt:lpstr>Times New Roman</vt:lpstr>
      <vt:lpstr>Натуральные материалы</vt:lpstr>
      <vt:lpstr>RELATIVE PRONOUNS</vt:lpstr>
      <vt:lpstr>RELATIVE PRONOUNS</vt:lpstr>
      <vt:lpstr>WHO/THAT(который,…) указывают на одушевленный предмет</vt:lpstr>
      <vt:lpstr>WHO/THAT(который,…) указывают на одушевленный предмет</vt:lpstr>
      <vt:lpstr>WHICH/THAT (который,…) относятся к неодушевленным предметам и животным</vt:lpstr>
      <vt:lpstr>WHICH/THAT (который,…) относятся к неодушевленным предметам и животным</vt:lpstr>
      <vt:lpstr>WHOSE (чей, чья, чьи,…) относится к предметам, принадлежащим людям</vt:lpstr>
      <vt:lpstr>WHOSE (чей, чья, чьи,…) относится к предметам, принадлежащим людям</vt:lpstr>
      <vt:lpstr>Relative adverbs</vt:lpstr>
      <vt:lpstr>WHERE имеет прямое отношение к месту</vt:lpstr>
      <vt:lpstr>WHERE имеет прямое отношение к месту</vt:lpstr>
      <vt:lpstr>WHEN имеет отношение ко времени</vt:lpstr>
      <vt:lpstr>WHEN имеет отношение ко времени</vt:lpstr>
      <vt:lpstr>WHY почему (указание причины)</vt:lpstr>
      <vt:lpstr>FILL IN THE CORRECT RELATIVE PRONOUN OR ADVERB</vt:lpstr>
      <vt:lpstr>Join two sentences using a relative pronoun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RELATIVE PRONOUNS</dc:title>
  <dc:creator>Ермакова Елена Юрьевна</dc:creator>
  <cp:lastModifiedBy>Ермакова Елена Юрьевна</cp:lastModifiedBy>
  <cp:revision>17</cp:revision>
  <dcterms:created xsi:type="dcterms:W3CDTF">2020-10-23T09:39:43Z</dcterms:created>
  <dcterms:modified xsi:type="dcterms:W3CDTF">2020-11-03T08:15:38Z</dcterms:modified>
</cp:coreProperties>
</file>