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6" r:id="rId3"/>
    <p:sldId id="262" r:id="rId4"/>
    <p:sldId id="257" r:id="rId5"/>
    <p:sldId id="259" r:id="rId6"/>
    <p:sldId id="260" r:id="rId7"/>
    <p:sldId id="261" r:id="rId8"/>
    <p:sldId id="265" r:id="rId9"/>
    <p:sldId id="266" r:id="rId10"/>
    <p:sldId id="293" r:id="rId11"/>
    <p:sldId id="267" r:id="rId12"/>
    <p:sldId id="263" r:id="rId13"/>
    <p:sldId id="264" r:id="rId14"/>
    <p:sldId id="272" r:id="rId15"/>
    <p:sldId id="274" r:id="rId16"/>
    <p:sldId id="283" r:id="rId17"/>
    <p:sldId id="268" r:id="rId18"/>
    <p:sldId id="273" r:id="rId19"/>
    <p:sldId id="296" r:id="rId20"/>
    <p:sldId id="29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33" d="100"/>
          <a:sy n="33" d="100"/>
        </p:scale>
        <p:origin x="2460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552" y="1484784"/>
            <a:ext cx="993616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</a:rPr>
              <a:t>Народные промыслы России</a:t>
            </a:r>
            <a:r>
              <a:rPr lang="ru-RU" sz="7200" b="1" i="1" dirty="0" smtClean="0">
                <a:solidFill>
                  <a:schemeClr val="tx2">
                    <a:lumMod val="50000"/>
                  </a:schemeClr>
                </a:solidFill>
              </a:rPr>
              <a:t>! </a:t>
            </a:r>
          </a:p>
          <a:p>
            <a:pPr algn="ctr"/>
            <a:r>
              <a:rPr lang="ru-RU" sz="4000" b="1" i="1" dirty="0" err="1" smtClean="0">
                <a:solidFill>
                  <a:schemeClr val="tx2">
                    <a:lumMod val="50000"/>
                  </a:schemeClr>
                </a:solidFill>
              </a:rPr>
              <a:t>Воспиьтатель:Козина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 Олеся Николаевна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7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Углубленная</a:t>
            </a:r>
            <a:r>
              <a:rPr lang="ru-RU" dirty="0">
                <a:solidFill>
                  <a:schemeClr val="tx1"/>
                </a:solidFill>
              </a:rPr>
              <a:t>, систематизированная работа по приобщению детей к истокам русской народной культуры имеет положительный результат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        создана предметно — развивающая среда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        сформированы представления о разных видах росписей предметов, как народном наследии и нравственных ценностях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        дети умеют различать изделия народных промыслов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-        используют фрагменты русской культуры в повседневной жизни и с уважением относиться к предметам народного </a:t>
            </a:r>
            <a:r>
              <a:rPr lang="ru-RU" dirty="0" smtClean="0">
                <a:solidFill>
                  <a:schemeClr val="tx1"/>
                </a:solidFill>
              </a:rPr>
              <a:t>творчества</a:t>
            </a:r>
            <a:r>
              <a:rPr lang="ru-RU" dirty="0">
                <a:solidFill>
                  <a:schemeClr val="tx1"/>
                </a:solidFill>
              </a:rPr>
              <a:t>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Результаты реализации проекта: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128792" cy="47592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60648"/>
            <a:ext cx="5904656" cy="898360"/>
          </a:xfrm>
        </p:spPr>
        <p:txBody>
          <a:bodyPr/>
          <a:lstStyle/>
          <a:p>
            <a:pPr algn="l"/>
            <a:r>
              <a:rPr lang="ru-RU" dirty="0" smtClean="0"/>
              <a:t>Дымковская игрушка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2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7128792" cy="40653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13554"/>
            <a:ext cx="5976664" cy="43126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Хохломская роспись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336704" cy="48965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Жостовская роспись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9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60" y="267493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1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enovo_A1000_IMG_20180226_100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8121"/>
            <a:ext cx="7056784" cy="48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56" y="170080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работ!</a:t>
            </a:r>
            <a:endParaRPr lang="ru-RU" dirty="0"/>
          </a:p>
        </p:txBody>
      </p:sp>
      <p:pic>
        <p:nvPicPr>
          <p:cNvPr id="2050" name="Picture 2" descr="C:\Users\User\Desktop\Lenovo_A1000_IMG_20180209_103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5696"/>
            <a:ext cx="7632848" cy="50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7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560" y="2420888"/>
            <a:ext cx="2588418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Народная</a:t>
            </a:r>
            <a:r>
              <a:rPr lang="ru-RU" dirty="0" smtClean="0"/>
              <a:t> матрешка!</a:t>
            </a:r>
            <a:endParaRPr lang="ru-RU" dirty="0"/>
          </a:p>
        </p:txBody>
      </p:sp>
      <p:pic>
        <p:nvPicPr>
          <p:cNvPr id="5122" name="Picture 2" descr="C:\Users\User\Desktop\Lenovo_A1000_IMG_20180226_100313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634"/>
            <a:ext cx="8352928" cy="492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Lenovo_A1000_IMG_20180226_144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1032" y="3555014"/>
            <a:ext cx="21160407" cy="158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Lenovo_A1000_IMG_20180226_1443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484784"/>
            <a:ext cx="7675498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6754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</a:rPr>
              <a:t>У</a:t>
            </a:r>
            <a:r>
              <a:rPr lang="ru-RU" sz="4400" dirty="0" smtClean="0">
                <a:solidFill>
                  <a:srgbClr val="002060"/>
                </a:solidFill>
              </a:rPr>
              <a:t>голок народного творчества!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072" y="188640"/>
            <a:ext cx="6748241" cy="37958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908720"/>
            <a:ext cx="69127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Актуальность</a:t>
            </a:r>
            <a:r>
              <a:rPr lang="ru-RU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.</a:t>
            </a:r>
            <a:r>
              <a:rPr lang="ru-RU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Чтобы вырастить патриота своей страны, необходимо прививать любовь к Родине с детства. Эта любовь невозможна без глубокого познания духовного богатства своего народа в разных его проявлениях. Культурное наследие передаётся из поколения в поколение. Развивая и обогащая мир ребёнка, привнося в это развитие элементы духовной культуры, мы тем самым способствуем развитию патриотического чувства наших детей. Приобщение к родной культуре должно стать основной частью воспитания каждого ребенка — гражданина своего Отечества. Предметы, окружающие ребенка с детства, пробуждающие в его душе чувство красоты и восхищения, должны быть национальными. Тогда с детства дети наши будут гордиться своей страной, любить ее, оберегать ее природу, соблюдать традиции и обычаи своего народа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0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412776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7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8424" y="3523196"/>
            <a:ext cx="7772400" cy="178010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2880320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Цель проекта:   </a:t>
            </a:r>
            <a:r>
              <a:rPr lang="ru-RU" b="1" dirty="0" smtClean="0">
                <a:solidFill>
                  <a:schemeClr val="tx1"/>
                </a:solidFill>
              </a:rPr>
              <a:t>Углубить </a:t>
            </a:r>
            <a:r>
              <a:rPr lang="ru-RU" b="1" dirty="0">
                <a:solidFill>
                  <a:schemeClr val="tx1"/>
                </a:solidFill>
              </a:rPr>
              <a:t>представления детей  о России, о культуре и творчестве русского народа;</a:t>
            </a:r>
          </a:p>
          <a:p>
            <a:r>
              <a:rPr lang="ru-RU" b="1" dirty="0">
                <a:solidFill>
                  <a:schemeClr val="tx1"/>
                </a:solidFill>
              </a:rPr>
              <a:t>изучить традиционные промыслы и ремесла </a:t>
            </a:r>
            <a:r>
              <a:rPr lang="ru-RU" b="1" dirty="0" smtClean="0">
                <a:solidFill>
                  <a:schemeClr val="tx1"/>
                </a:solidFill>
              </a:rPr>
              <a:t>России .</a:t>
            </a:r>
            <a:endParaRPr lang="ru-RU" b="1" dirty="0"/>
          </a:p>
          <a:p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072" y="188640"/>
            <a:ext cx="6748241" cy="37958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47760" y="3997752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smtClean="0">
                <a:solidFill>
                  <a:srgbClr val="FFFFFF"/>
                </a:solidFill>
              </a:rPr>
              <a:t>проекта</a:t>
            </a:r>
            <a:r>
              <a:rPr lang="ru-RU" sz="2400" b="1" u="sng" dirty="0">
                <a:solidFill>
                  <a:srgbClr val="FFFFFF"/>
                </a:solidFill>
              </a:rPr>
              <a:t>: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789040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dirty="0" smtClean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4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 провести </a:t>
            </a:r>
            <a:r>
              <a:rPr lang="ru-RU" dirty="0">
                <a:solidFill>
                  <a:schemeClr val="tx1"/>
                </a:solidFill>
              </a:rPr>
              <a:t>цикл занятий и мероприятий по данной теме;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-организовать </a:t>
            </a:r>
            <a:r>
              <a:rPr lang="ru-RU" dirty="0">
                <a:solidFill>
                  <a:schemeClr val="tx1"/>
                </a:solidFill>
              </a:rPr>
              <a:t>выставку детских рисунков и поделок.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-познакомить </a:t>
            </a:r>
            <a:r>
              <a:rPr lang="ru-RU" dirty="0">
                <a:solidFill>
                  <a:schemeClr val="tx1"/>
                </a:solidFill>
              </a:rPr>
              <a:t>детей с литературными, художественными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произведениями по тематике;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-расширить </a:t>
            </a:r>
            <a:r>
              <a:rPr lang="ru-RU" dirty="0">
                <a:solidFill>
                  <a:schemeClr val="tx1"/>
                </a:solidFill>
              </a:rPr>
              <a:t>знания детей о художественной  и культурной ценности народных промыслов;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-сформировать </a:t>
            </a:r>
            <a:r>
              <a:rPr lang="ru-RU" dirty="0">
                <a:solidFill>
                  <a:schemeClr val="tx1"/>
                </a:solidFill>
              </a:rPr>
              <a:t>у детей чувство  гордости за свою страну, развивать творческое восприятие и воображение;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-расширить </a:t>
            </a:r>
            <a:r>
              <a:rPr lang="ru-RU" dirty="0">
                <a:solidFill>
                  <a:schemeClr val="tx1"/>
                </a:solidFill>
              </a:rPr>
              <a:t>знания и изучить основные приемы и элементы промыслов;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-познакомить </a:t>
            </a:r>
            <a:r>
              <a:rPr lang="ru-RU" dirty="0">
                <a:solidFill>
                  <a:schemeClr val="tx1"/>
                </a:solidFill>
              </a:rPr>
              <a:t>детей с народными промыслами своей страны, прививать любовь к Родине.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9540552" y="-747464"/>
            <a:ext cx="7344816" cy="5674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764704"/>
            <a:ext cx="6408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Вид проекта</a:t>
            </a:r>
            <a:r>
              <a:rPr lang="ru-RU" sz="2800" dirty="0">
                <a:solidFill>
                  <a:srgbClr val="FF0000"/>
                </a:solidFill>
              </a:rPr>
              <a:t>:</a:t>
            </a:r>
            <a:r>
              <a:rPr lang="ru-RU" sz="2800" dirty="0"/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групповой,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информационно-творческий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краткосрочный.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воспитатели, воспитанники группы и их родители.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Продолжительность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январь, февраль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Реализуемые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области: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«Познание», «Коммуникация», «Чтение художественной литературы», «Социализация</a:t>
            </a:r>
            <a:r>
              <a:rPr lang="ru-RU" sz="2000" dirty="0"/>
              <a:t>», «Художественное творчество».</a:t>
            </a:r>
          </a:p>
        </p:txBody>
      </p:sp>
    </p:spTree>
    <p:extLst>
      <p:ext uri="{BB962C8B-B14F-4D97-AF65-F5344CB8AC3E}">
        <p14:creationId xmlns:p14="http://schemas.microsoft.com/office/powerpoint/2010/main" val="35838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780928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 </a:t>
            </a:r>
            <a:endParaRPr lang="ru-RU" b="1" dirty="0" smtClean="0">
              <a:solidFill>
                <a:srgbClr val="333333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-        дети должны уметь различать изделия народных промыслов по росписи, изображать элементы, характерные для каждого вида росписи</a:t>
            </a:r>
            <a:r>
              <a:rPr lang="ru-RU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-        у них должны быть сформированы представления о народных промыслах, как части культуры русского народа, его значении в жизни русских людей; </a:t>
            </a:r>
            <a:endParaRPr lang="ru-RU" dirty="0" smtClean="0">
              <a:solidFill>
                <a:srgbClr val="333333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     </a:t>
            </a:r>
            <a:r>
              <a:rPr lang="ru-RU" dirty="0" smtClean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-</a:t>
            </a:r>
            <a:r>
              <a:rPr lang="ru-RU" dirty="0">
                <a:solidFill>
                  <a:srgbClr val="333333"/>
                </a:solidFill>
                <a:latin typeface="Calibri"/>
                <a:ea typeface="Calibri"/>
                <a:cs typeface="Times New Roman"/>
              </a:rPr>
              <a:t>  гордость за свой народ, свою культуру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Ожидаемый результат: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Этапы проекта.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07750" y="2462123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росписи; -        у них должны быть сформированы представления 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71538" y="4258724"/>
          <a:ext cx="7408862" cy="283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08862"/>
              </a:tblGrid>
              <a:tr h="283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            </a:t>
                      </a:r>
                      <a:r>
                        <a:rPr lang="ru-RU" sz="1400" u="sng" dirty="0">
                          <a:effectLst/>
                        </a:rPr>
                        <a:t>Подготовительный этап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12465"/>
              </p:ext>
            </p:extLst>
          </p:nvPr>
        </p:nvGraphicFramePr>
        <p:xfrm>
          <a:off x="971600" y="1346409"/>
          <a:ext cx="7128792" cy="5394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8792"/>
              </a:tblGrid>
              <a:tr h="489654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Подготовительный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этап: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постановка цели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задач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определение актуальности и значимости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проекта;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--подбор методической литературы для реализации проекта;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подбор наглядно-дидактического материала;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--художественной литературы, репродукций картин;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--организация мини- выставки народных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промыслов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 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345069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chemeClr val="tx1"/>
                </a:solidFill>
              </a:rPr>
              <a:t>– ознакомление детей с  художественной литературой, чтение сказок</a:t>
            </a:r>
          </a:p>
          <a:p>
            <a:r>
              <a:rPr lang="ru-RU" sz="5600" dirty="0">
                <a:solidFill>
                  <a:schemeClr val="tx1"/>
                </a:solidFill>
              </a:rPr>
              <a:t>Бажова П.П; «Каменный цветок </a:t>
            </a:r>
            <a:r>
              <a:rPr lang="ru-RU" sz="5600" dirty="0" smtClean="0">
                <a:solidFill>
                  <a:schemeClr val="tx1"/>
                </a:solidFill>
              </a:rPr>
              <a:t>», просмотр мультфильма «</a:t>
            </a:r>
            <a:r>
              <a:rPr lang="ru-RU" sz="5600" dirty="0" err="1" smtClean="0">
                <a:solidFill>
                  <a:schemeClr val="tx1"/>
                </a:solidFill>
              </a:rPr>
              <a:t>Молохитовая</a:t>
            </a:r>
            <a:r>
              <a:rPr lang="ru-RU" sz="5600" dirty="0" smtClean="0">
                <a:solidFill>
                  <a:schemeClr val="tx1"/>
                </a:solidFill>
              </a:rPr>
              <a:t> шкатулка»</a:t>
            </a:r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– проведение бесед на тему: «История дымковской игрушки </a:t>
            </a:r>
            <a:r>
              <a:rPr lang="ru-RU" sz="5600" dirty="0" smtClean="0">
                <a:solidFill>
                  <a:schemeClr val="tx1"/>
                </a:solidFill>
              </a:rPr>
              <a:t>» ,  «Кто первым сделал матрешку?»</a:t>
            </a:r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− </a:t>
            </a:r>
            <a:r>
              <a:rPr lang="ru-RU" sz="5600" dirty="0" smtClean="0">
                <a:solidFill>
                  <a:schemeClr val="tx1"/>
                </a:solidFill>
              </a:rPr>
              <a:t>рассматривание наглядных пособий на тему «Хохлома», «Городецкая роспись», »Дымковская игрушка», « Матрешка»;</a:t>
            </a:r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− работа с </a:t>
            </a:r>
            <a:r>
              <a:rPr lang="ru-RU" sz="5600" dirty="0" smtClean="0">
                <a:solidFill>
                  <a:schemeClr val="tx1"/>
                </a:solidFill>
              </a:rPr>
              <a:t>родителями   консультации</a:t>
            </a:r>
            <a:r>
              <a:rPr lang="ru-RU" sz="5600" dirty="0">
                <a:solidFill>
                  <a:schemeClr val="tx1"/>
                </a:solidFill>
              </a:rPr>
              <a:t> </a:t>
            </a:r>
            <a:r>
              <a:rPr lang="ru-RU" sz="5600" dirty="0" smtClean="0">
                <a:solidFill>
                  <a:schemeClr val="tx1"/>
                </a:solidFill>
              </a:rPr>
              <a:t> «Формирование ребенка ,как личности в процессе ознакомления с народным творчеством», «Творим вместе чудеса»;</a:t>
            </a:r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− проведение </a:t>
            </a:r>
            <a:r>
              <a:rPr lang="ru-RU" sz="5600" dirty="0" err="1" smtClean="0">
                <a:solidFill>
                  <a:schemeClr val="tx1"/>
                </a:solidFill>
              </a:rPr>
              <a:t>нод</a:t>
            </a:r>
            <a:r>
              <a:rPr lang="ru-RU" sz="5600" dirty="0" smtClean="0">
                <a:solidFill>
                  <a:schemeClr val="tx1"/>
                </a:solidFill>
              </a:rPr>
              <a:t> область познание «Народные промыслы на  Руси», «Народная игрушка»  использовался показ презентации;</a:t>
            </a:r>
            <a:endParaRPr lang="ru-RU" sz="5600" dirty="0">
              <a:solidFill>
                <a:schemeClr val="tx1"/>
              </a:solidFill>
            </a:endParaRPr>
          </a:p>
          <a:p>
            <a:r>
              <a:rPr lang="ru-RU" sz="5600" dirty="0">
                <a:solidFill>
                  <a:schemeClr val="tx1"/>
                </a:solidFill>
              </a:rPr>
              <a:t>− рисование с детьми на тему: </a:t>
            </a:r>
            <a:r>
              <a:rPr lang="ru-RU" sz="5600" dirty="0" smtClean="0">
                <a:solidFill>
                  <a:schemeClr val="tx1"/>
                </a:solidFill>
              </a:rPr>
              <a:t>«Дымковская  игрушка», «Хохлома», «Городецкая роспись», «Знакомимся с Матрешкой»;</a:t>
            </a:r>
            <a:endParaRPr lang="ru-RU" sz="5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5600" dirty="0">
                <a:solidFill>
                  <a:schemeClr val="tx1"/>
                </a:solidFill>
              </a:rPr>
              <a:t> </a:t>
            </a:r>
            <a:r>
              <a:rPr lang="ru-RU" sz="5600" dirty="0" smtClean="0">
                <a:solidFill>
                  <a:schemeClr val="tx1"/>
                </a:solidFill>
              </a:rPr>
              <a:t>      -- принимали участие родители в изготовление посуды из соленого теста с детьми;    </a:t>
            </a:r>
            <a:endParaRPr lang="ru-RU" sz="56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5600" dirty="0" smtClean="0">
                <a:solidFill>
                  <a:schemeClr val="tx1"/>
                </a:solidFill>
              </a:rPr>
              <a:t>--  </a:t>
            </a:r>
            <a:r>
              <a:rPr lang="ru-RU" sz="5600" dirty="0">
                <a:solidFill>
                  <a:schemeClr val="tx1"/>
                </a:solidFill>
              </a:rPr>
              <a:t>и</a:t>
            </a:r>
            <a:r>
              <a:rPr lang="ru-RU" sz="5600" dirty="0" smtClean="0">
                <a:solidFill>
                  <a:schemeClr val="tx1"/>
                </a:solidFill>
              </a:rPr>
              <a:t>спользовались  дидактические ,настольные игры :»Собери картинку», «Угадай по описанию», «Что лишнее?» и т д.</a:t>
            </a:r>
          </a:p>
          <a:p>
            <a:pPr>
              <a:buFontTx/>
              <a:buChar char="-"/>
            </a:pPr>
            <a:r>
              <a:rPr lang="ru-RU" sz="5600" dirty="0" smtClean="0">
                <a:solidFill>
                  <a:schemeClr val="tx1"/>
                </a:solidFill>
              </a:rPr>
              <a:t>--проведение народного праздника «</a:t>
            </a:r>
            <a:r>
              <a:rPr lang="ru-RU" sz="5600" dirty="0" err="1" smtClean="0">
                <a:solidFill>
                  <a:schemeClr val="tx1"/>
                </a:solidFill>
              </a:rPr>
              <a:t>Масленница</a:t>
            </a:r>
            <a:r>
              <a:rPr lang="ru-RU" sz="5600" dirty="0" smtClean="0">
                <a:solidFill>
                  <a:schemeClr val="tx1"/>
                </a:solidFill>
              </a:rPr>
              <a:t>»</a:t>
            </a:r>
            <a:endParaRPr lang="ru-RU" sz="5600" dirty="0">
              <a:solidFill>
                <a:schemeClr val="tx1"/>
              </a:solidFill>
            </a:endParaRPr>
          </a:p>
          <a:p>
            <a:endParaRPr lang="ru-RU" sz="5600" dirty="0">
              <a:solidFill>
                <a:schemeClr val="tx1"/>
              </a:solidFill>
            </a:endParaRPr>
          </a:p>
          <a:p>
            <a:r>
              <a:rPr lang="ru-RU" dirty="0"/>
              <a:t>− создание и показ  презентаций.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Основной этап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Выставка работ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Презентация проекта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Заключительный этап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410</TotalTime>
  <Words>182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Candara</vt:lpstr>
      <vt:lpstr>Symbol</vt:lpstr>
      <vt:lpstr>Times New Roman</vt:lpstr>
      <vt:lpstr>Волна</vt:lpstr>
      <vt:lpstr>Презентация PowerPoint</vt:lpstr>
      <vt:lpstr>.</vt:lpstr>
      <vt:lpstr>.</vt:lpstr>
      <vt:lpstr>Задачи:</vt:lpstr>
      <vt:lpstr>Презентация PowerPoint</vt:lpstr>
      <vt:lpstr>Ожидаемый результат:</vt:lpstr>
      <vt:lpstr>Этапы проекта</vt:lpstr>
      <vt:lpstr>Основной этап</vt:lpstr>
      <vt:lpstr>Заключительный этап</vt:lpstr>
      <vt:lpstr>Результаты реализации проекта:</vt:lpstr>
      <vt:lpstr>Дымковская игрушка</vt:lpstr>
      <vt:lpstr>Городецкая роспись</vt:lpstr>
      <vt:lpstr>Хохломская роспись</vt:lpstr>
      <vt:lpstr>Жостовская роспись</vt:lpstr>
      <vt:lpstr>Работа с родителями!</vt:lpstr>
      <vt:lpstr>Презентация PowerPoint</vt:lpstr>
      <vt:lpstr>Выставка работ!</vt:lpstr>
      <vt:lpstr>Народная матрешка!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Роман</cp:lastModifiedBy>
  <cp:revision>41</cp:revision>
  <dcterms:created xsi:type="dcterms:W3CDTF">2018-01-04T12:07:36Z</dcterms:created>
  <dcterms:modified xsi:type="dcterms:W3CDTF">2024-03-17T10:30:22Z</dcterms:modified>
</cp:coreProperties>
</file>