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1856-7728-4A7B-8CF2-7D1D5E7FC0E6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FC27-E2A2-40DD-B9E5-7ED2F212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9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FC27-E2A2-40DD-B9E5-7ED2F212470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4743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145" lvl="0" algn="ctr"/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60649"/>
            <a:ext cx="6141491" cy="8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5792" y="134076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Экологический проект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Тема: «Зимующие птицы нашего поселка»</a:t>
            </a:r>
            <a:endParaRPr lang="ru-RU" sz="3200" dirty="0"/>
          </a:p>
        </p:txBody>
      </p:sp>
      <p:pic>
        <p:nvPicPr>
          <p:cNvPr id="9" name="Picture 2" descr="http://khabtime.info/img/117661.jpg?14475850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4667"/>
          <a:stretch>
            <a:fillRect/>
          </a:stretch>
        </p:blipFill>
        <p:spPr bwMode="auto">
          <a:xfrm>
            <a:off x="498692" y="2835760"/>
            <a:ext cx="2952328" cy="22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59386" y="2687123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Руководитель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проекта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                                                                   учитель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коррекционного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класса ВСП 1-5 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Козлова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Екатерина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Сергеевна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Участники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проекта: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                                                                            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ученики коррекционного класса ВСП 1-5,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учитель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родители</a:t>
            </a:r>
            <a:endParaRPr lang="en-US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r>
              <a:rPr lang="en-US" b="1" i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Защитник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проекта: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Юст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Софья Александровна</a:t>
            </a:r>
            <a:r>
              <a:rPr lang="ru-RU" b="1" dirty="0">
                <a:solidFill>
                  <a:srgbClr val="7030A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/>
            </a:r>
            <a:br>
              <a:rPr lang="ru-RU" b="1" dirty="0">
                <a:solidFill>
                  <a:srgbClr val="7030A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42" y="5117240"/>
            <a:ext cx="2489094" cy="156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71800" y="5733257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МБОУ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ЖДЛ п. Новый Ургал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                   2024г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9289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Все свои наблюдения мы занесли в таблицу.</a:t>
            </a:r>
            <a:endParaRPr lang="ru-RU" sz="3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23105"/>
              </p:ext>
            </p:extLst>
          </p:nvPr>
        </p:nvGraphicFramePr>
        <p:xfrm>
          <a:off x="467544" y="1196752"/>
          <a:ext cx="8424936" cy="5112571"/>
        </p:xfrm>
        <a:graphic>
          <a:graphicData uri="http://schemas.openxmlformats.org/drawingml/2006/table">
            <a:tbl>
              <a:tblPr firstRow="1" firstCol="1" bandRow="1"/>
              <a:tblGrid>
                <a:gridCol w="829098"/>
                <a:gridCol w="1578619"/>
                <a:gridCol w="1261225"/>
                <a:gridCol w="4755994"/>
              </a:tblGrid>
              <a:tr h="1007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Дата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Температура воздуха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Количество птиц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Какие птицы прилетают.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</a:t>
                      </a: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.01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воробья, 3 синицы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31.01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-15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 воробья, 4 синицы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01.02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-21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голубь, 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 воробья, 4 синицы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02.02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-21</a:t>
                      </a:r>
                      <a:endParaRPr lang="ru-RU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 воробьев, 2 голубя, 2 синицы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03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.02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-20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ворона, 2 голубя, 2 синицы, 2 воробья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04.02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-24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ворона, 1 голубь, 2 синицы, 2 воробья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05.02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-25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голубь, 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 воробья, 4 синицы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06.02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-24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ворона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4 воробья, 4 синицы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http://fs00.infourok.ru/images/doc/223/18566/1/img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07" y="814424"/>
            <a:ext cx="2448272" cy="247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21975"/>
              </p:ext>
            </p:extLst>
          </p:nvPr>
        </p:nvGraphicFramePr>
        <p:xfrm>
          <a:off x="251519" y="188640"/>
          <a:ext cx="8712968" cy="6480721"/>
        </p:xfrm>
        <a:graphic>
          <a:graphicData uri="http://schemas.openxmlformats.org/drawingml/2006/table">
            <a:tbl>
              <a:tblPr firstRow="1" firstCol="1" bandRow="1"/>
              <a:tblGrid>
                <a:gridCol w="2177561"/>
                <a:gridCol w="2178469"/>
                <a:gridCol w="2178469"/>
                <a:gridCol w="2178469"/>
              </a:tblGrid>
              <a:tr h="1597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Птица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Кормушка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Корм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Способ употребления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Воробьи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устойчивая, крепкая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любой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Клюют у кормушки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Синицы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маленькая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семечки любые, сало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Берёт по зёрнышку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Снегири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кормушки отдалённые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семечки, просо,</a:t>
                      </a:r>
                      <a:b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овсяная</a:t>
                      </a:r>
                      <a:b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</a:b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крупа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Берёт по зёрнышку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Ворона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площадки на земле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остатки пищи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Ест жадно, никого не боится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08012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57606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Заключительный этап:</a:t>
            </a:r>
            <a:endParaRPr lang="ru-RU" sz="3200" b="1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175" y="658495"/>
            <a:ext cx="9043670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Проведя наблюдения за птицами, можно сделать следующие выводы: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          </a:t>
            </a: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В нашем посёлке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зимуют только приспособленные к выживанию </a:t>
            </a: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в суровых погодных условиях птицы (воробьи, голуби, синицы, сороки, вороны, снегири, свиристели)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          Сытой птице мороз не страшен</a:t>
            </a: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. Главное правило: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не забывать подсыпать корм в кормушки.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Таким </a:t>
            </a: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образом, 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наша гипотеза</a:t>
            </a: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 подтверждается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/>
                <a:cs typeface="Calibri" panose="020F0502020204030204" pitchFamily="34" charset="0"/>
              </a:rPr>
              <a:t>, если изменить условия проживания птиц зимой, то не все перелётные птицы будут улетать в тёплые края.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/>
          <a:srcRect/>
          <a:stretch/>
        </p:blipFill>
        <p:spPr>
          <a:xfrm>
            <a:off x="7037363" y="5817359"/>
            <a:ext cx="2003551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/>
        </p:blipFill>
        <p:spPr>
          <a:xfrm>
            <a:off x="1619672" y="4595594"/>
            <a:ext cx="1800200" cy="967105"/>
          </a:xfrm>
          <a:prstGeom prst="rect">
            <a:avLst/>
          </a:prstGeom>
        </p:spPr>
      </p:pic>
      <p:pic>
        <p:nvPicPr>
          <p:cNvPr id="6" name="Picture 6"/>
          <p:cNvPicPr/>
          <p:nvPr/>
        </p:nvPicPr>
        <p:blipFill>
          <a:blip r:embed="rId4"/>
          <a:srcRect/>
          <a:stretch/>
        </p:blipFill>
        <p:spPr>
          <a:xfrm>
            <a:off x="1601005" y="5614317"/>
            <a:ext cx="1842770" cy="1143000"/>
          </a:xfrm>
          <a:prstGeom prst="rect">
            <a:avLst/>
          </a:prstGeom>
        </p:spPr>
      </p:pic>
      <p:pic>
        <p:nvPicPr>
          <p:cNvPr id="7" name="Picture 8"/>
          <p:cNvPicPr/>
          <p:nvPr/>
        </p:nvPicPr>
        <p:blipFill>
          <a:blip r:embed="rId5"/>
          <a:srcRect/>
          <a:stretch/>
        </p:blipFill>
        <p:spPr>
          <a:xfrm>
            <a:off x="3419872" y="4567936"/>
            <a:ext cx="1889760" cy="1183005"/>
          </a:xfrm>
          <a:prstGeom prst="rect">
            <a:avLst/>
          </a:prstGeom>
        </p:spPr>
      </p:pic>
      <p:pic>
        <p:nvPicPr>
          <p:cNvPr id="8" name="Picture 10"/>
          <p:cNvPicPr/>
          <p:nvPr/>
        </p:nvPicPr>
        <p:blipFill>
          <a:blip r:embed="rId6"/>
          <a:srcRect/>
          <a:stretch/>
        </p:blipFill>
        <p:spPr>
          <a:xfrm>
            <a:off x="3514993" y="5641975"/>
            <a:ext cx="1699518" cy="1163002"/>
          </a:xfrm>
          <a:prstGeom prst="rect">
            <a:avLst/>
          </a:prstGeom>
        </p:spPr>
      </p:pic>
      <p:pic>
        <p:nvPicPr>
          <p:cNvPr id="9" name="Picture 14"/>
          <p:cNvPicPr/>
          <p:nvPr/>
        </p:nvPicPr>
        <p:blipFill rotWithShape="1">
          <a:blip r:embed="rId7"/>
          <a:srcRect t="28510"/>
          <a:stretch/>
        </p:blipFill>
        <p:spPr>
          <a:xfrm>
            <a:off x="5296828" y="4595594"/>
            <a:ext cx="1740535" cy="1046381"/>
          </a:xfrm>
          <a:prstGeom prst="rect">
            <a:avLst/>
          </a:prstGeom>
        </p:spPr>
      </p:pic>
      <p:pic>
        <p:nvPicPr>
          <p:cNvPr id="10" name="Picture 18"/>
          <p:cNvPicPr/>
          <p:nvPr/>
        </p:nvPicPr>
        <p:blipFill>
          <a:blip r:embed="rId8"/>
          <a:srcRect/>
          <a:stretch/>
        </p:blipFill>
        <p:spPr>
          <a:xfrm>
            <a:off x="5214512" y="5641975"/>
            <a:ext cx="2117060" cy="1216025"/>
          </a:xfrm>
          <a:prstGeom prst="rect">
            <a:avLst/>
          </a:prstGeom>
        </p:spPr>
      </p:pic>
      <p:pic>
        <p:nvPicPr>
          <p:cNvPr id="11" name="Picture 20"/>
          <p:cNvPicPr/>
          <p:nvPr/>
        </p:nvPicPr>
        <p:blipFill>
          <a:blip r:embed="rId9"/>
          <a:srcRect/>
          <a:stretch/>
        </p:blipFill>
        <p:spPr>
          <a:xfrm>
            <a:off x="7037363" y="4552188"/>
            <a:ext cx="1943100" cy="1264920"/>
          </a:xfrm>
          <a:prstGeom prst="rect">
            <a:avLst/>
          </a:prstGeom>
        </p:spPr>
      </p:pic>
      <p:pic>
        <p:nvPicPr>
          <p:cNvPr id="12" name="Picture 16"/>
          <p:cNvPicPr/>
          <p:nvPr/>
        </p:nvPicPr>
        <p:blipFill>
          <a:blip r:embed="rId10"/>
          <a:srcRect/>
          <a:stretch/>
        </p:blipFill>
        <p:spPr>
          <a:xfrm>
            <a:off x="85482" y="5079146"/>
            <a:ext cx="1539875" cy="144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Администратор\Pictures\2024-02-06 февраль2024г\февраль2024г 105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6493"/>
            <a:ext cx="2736304" cy="178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384376" cy="16489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87825" y="1916832"/>
            <a:ext cx="2988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white"/>
                </a:solidFill>
              </a:rPr>
              <a:t>Альбом «Зимующие птицы»</a:t>
            </a:r>
          </a:p>
        </p:txBody>
      </p:sp>
      <p:pic>
        <p:nvPicPr>
          <p:cNvPr id="6" name="Рисунок 5" descr="C:\Users\Администратор\Pictures\2024-02-06 февраль2024г\февраль2024г 104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39" y="723523"/>
            <a:ext cx="27458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истратор\Pictures\2024-02-06 февраль2024г\февраль2024г 736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64905"/>
            <a:ext cx="273630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истратор\Pictures\2024-02-06 февраль2024г\февраль2024г 1006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485647"/>
            <a:ext cx="1872207" cy="20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дминистратор\Pictures\2024-02-06 февраль2024г\февраль2024г 1068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485648"/>
            <a:ext cx="1800199" cy="20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истратор\Pictures\2024-02-06 февраль2024г\февраль2024г 737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5"/>
            <a:ext cx="2430271" cy="133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Администратор\Pictures\2024-02-06 февраль2024г\февраль2024г 7818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29762"/>
          <a:stretch>
            <a:fillRect/>
          </a:stretch>
        </p:blipFill>
        <p:spPr bwMode="auto">
          <a:xfrm>
            <a:off x="6516216" y="3656013"/>
            <a:ext cx="2477939" cy="128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дминистратор\Pictures\2024-02-06 февраль2024г\февраль2024г 8152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4"/>
          <a:stretch>
            <a:fillRect/>
          </a:stretch>
        </p:blipFill>
        <p:spPr bwMode="auto">
          <a:xfrm>
            <a:off x="6640257" y="4941169"/>
            <a:ext cx="241226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истратор\Pictures\2024-02-06 февраль2024г\февраль2024г 526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0" y="4529137"/>
            <a:ext cx="1656184" cy="208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дминистратор\Pictures\2024-02-06 февраль2024г\февраль2024г 7966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14" y="4529137"/>
            <a:ext cx="1661477" cy="208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Администратор\Pictures\2024-02-06 февраль2024г\февраль2024г 7384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91" y="4529137"/>
            <a:ext cx="1625665" cy="208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1372741" cy="193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573409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Заключительный этап:</a:t>
            </a:r>
            <a:endParaRPr lang="ru-RU" sz="2800" b="1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918"/>
            <a:ext cx="864096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Приняли участие в творческих мастерских:</a:t>
            </a:r>
            <a:endParaRPr lang="ru-RU" sz="28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215" y="1412875"/>
            <a:ext cx="4820920" cy="1157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3" name="Изображение 2" descr="WhatsApp Image 2024-02-21 at 12.08.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725" y="1196975"/>
            <a:ext cx="4052570" cy="3093720"/>
          </a:xfrm>
          <a:prstGeom prst="rect">
            <a:avLst/>
          </a:prstGeom>
        </p:spPr>
      </p:pic>
      <p:pic>
        <p:nvPicPr>
          <p:cNvPr id="6" name="Изображение 5" descr="WhatsApp Image 2024-02-21 at 12.08.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60" y="4437380"/>
            <a:ext cx="3035935" cy="22771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215" y="1412874"/>
            <a:ext cx="44648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	</a:t>
            </a:r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Альбом «Зимующие птицы»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2)	Плакат «Покормите птиц зимой»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3)	Конкурс рисунков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4)	Викторина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5)	Мероприятие «Птицы наши друзья!»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6)	Акция «Покорми птиц»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7)	Сделали кормушки для птиц»</a:t>
            </a:r>
          </a:p>
          <a:p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8)	Сделали интерактивную игру «Птицы»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Список </a:t>
            </a:r>
            <a:r>
              <a:rPr lang="ru-RU" sz="3200" b="1" dirty="0" smtClean="0">
                <a:solidFill>
                  <a:srgbClr val="7030A0"/>
                </a:solidFill>
              </a:rPr>
              <a:t>литературы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1. Бианки </a:t>
            </a:r>
            <a:r>
              <a:rPr lang="ru-RU" sz="2800" dirty="0">
                <a:solidFill>
                  <a:srgbClr val="7030A0"/>
                </a:solidFill>
              </a:rPr>
              <a:t>В. Наши птицы. Рассказы.- М.: Малыш, 1983.</a:t>
            </a:r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2. Строков </a:t>
            </a:r>
            <a:r>
              <a:rPr lang="ru-RU" sz="2800" dirty="0">
                <a:solidFill>
                  <a:srgbClr val="7030A0"/>
                </a:solidFill>
              </a:rPr>
              <a:t>В. Пернатые друзья лесов: Пособие для уч-ся. – М.: Просвещение, 1975.</a:t>
            </a:r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3. Сладков </a:t>
            </a:r>
            <a:r>
              <a:rPr lang="ru-RU" sz="2800" dirty="0">
                <a:solidFill>
                  <a:srgbClr val="7030A0"/>
                </a:solidFill>
              </a:rPr>
              <a:t>Н. Птицы: Орнитология в картинках. М.: Дет. лит., 1984.</a:t>
            </a:r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4. Тематический </a:t>
            </a:r>
            <a:r>
              <a:rPr lang="ru-RU" sz="2800" dirty="0">
                <a:solidFill>
                  <a:srgbClr val="7030A0"/>
                </a:solidFill>
              </a:rPr>
              <a:t>словарь в картинках «Перелётные и зимующие птицы России»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16632"/>
            <a:ext cx="5040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Актуальность:</a:t>
            </a:r>
            <a:r>
              <a:rPr lang="ru-RU" sz="200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</a:t>
            </a:r>
            <a:endParaRPr lang="ru-RU" sz="2000" dirty="0" smtClean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750"/>
              </a:spcAft>
            </a:pPr>
            <a:r>
              <a:rPr lang="en-US" sz="2000" b="1" dirty="0" smtClean="0">
                <a:solidFill>
                  <a:srgbClr val="222222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Большое </a:t>
            </a: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количество птиц гибнет зимой. Человек может помочь им пережить стужу и тем самым сохранить их численность.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750"/>
              </a:spcAft>
            </a:pPr>
            <a:r>
              <a:rPr lang="ru-RU" sz="20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        Значимая для детей проблема: </a:t>
            </a:r>
            <a:endParaRPr lang="ru-RU" sz="2000" b="1" dirty="0" smtClean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75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Как </a:t>
            </a: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же выживают в зимнее время наши друзья – птицы, чем мы можем помочь им в это трудное время?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        Гипотеза проекта: </a:t>
            </a:r>
            <a:endParaRPr lang="ru-RU" sz="2000" b="1" dirty="0" smtClean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750"/>
              </a:spcAft>
            </a:pPr>
            <a:r>
              <a:rPr lang="en-US" sz="2000" b="1" dirty="0" smtClean="0">
                <a:solidFill>
                  <a:srgbClr val="222222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Если </a:t>
            </a: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постоянно подкармливать птиц, то до весны выживут многие и станут приносить больше пользы, чаще будут радовать нас своей красотой и пением. В зимний период каждый из нас может помочь птицам решить их проблемы</a:t>
            </a:r>
            <a:r>
              <a:rPr lang="ru-RU" sz="20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.</a:t>
            </a:r>
            <a:r>
              <a:rPr lang="ru-RU" sz="2000" dirty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Если изменить условия проживания птиц зимой, то не все перелетные птицы будут улетать в теплые края.</a:t>
            </a:r>
          </a:p>
          <a:p>
            <a:pPr algn="just">
              <a:spcAft>
                <a:spcPts val="750"/>
              </a:spcAft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lazovzap.dvo.ru/pictures/picap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" y="3429000"/>
            <a:ext cx="3670300" cy="30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700808"/>
            <a:ext cx="4464496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изучение</a:t>
            </a:r>
            <a:r>
              <a:rPr lang="ru-RU" sz="28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Calibri" panose="020F0502020204030204"/>
                <a:cs typeface="Times New Roman" panose="02020603050405020304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Calibri" panose="020F0502020204030204"/>
                <a:cs typeface="Times New Roman" panose="02020603050405020304"/>
              </a:rPr>
              <a:t>и обогащение знаний о зимующих птицах, и создание условий для зимовки птиц в нашей местности</a:t>
            </a: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.</a:t>
            </a:r>
            <a:endParaRPr lang="ru-RU" sz="2800" b="1" dirty="0">
              <a:solidFill>
                <a:srgbClr val="7030A0"/>
              </a:solidFill>
              <a:effectLst/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36703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12" descr="https://im0-tub-ru.yandex.net/i?id=a0c708f91335c72625b5d9f72c7b8104&amp;n=33&amp;h=215&amp;w=15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9"/>
            <a:ext cx="150495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stat17.privet.ru/lr/092dbb8f2f43df384832df8a25bc5b3e"/>
          <p:cNvPicPr>
            <a:picLocks noChangeAspect="1" noChangeArrowheads="1"/>
          </p:cNvPicPr>
          <p:nvPr/>
        </p:nvPicPr>
        <p:blipFill>
          <a:blip r:embed="rId4" cstate="print"/>
          <a:srcRect r="72"/>
          <a:stretch>
            <a:fillRect/>
          </a:stretch>
        </p:blipFill>
        <p:spPr bwMode="auto">
          <a:xfrm>
            <a:off x="179512" y="3501009"/>
            <a:ext cx="367030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"/>
            <a:ext cx="658822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Задачи:</a:t>
            </a:r>
            <a:endParaRPr lang="ru-RU" sz="3200" dirty="0"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Изучить дополнительную литературу и определить зимующих птиц;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Провести наблюдения за поведением, питанием зимующих птиц, сделать анализ и обобщить </a:t>
            </a:r>
            <a:r>
              <a:rPr lang="ru-RU" sz="2000" b="1" dirty="0" smtClean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результат с помощью таблицы.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Изготовить и развесить кормушки для птиц, разработать памятку и листовку.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Calibri" panose="020F0502020204030204"/>
                <a:cs typeface="Times New Roman" panose="02020603050405020304"/>
              </a:rPr>
              <a:t>Пополнить развивающую среду класса материалами и оборудованием по теме проекта. 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Воспитывать желание помогать птицам в трудное для них время.</a:t>
            </a:r>
            <a:endParaRPr lang="ru-RU" sz="2000" dirty="0">
              <a:solidFill>
                <a:srgbClr val="7030A0"/>
              </a:solidFill>
              <a:effectLst/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3" name="Рисунок 2" descr="https://im3-tub-ru.yandex.net/i?id=df49a7b4093858e2925debe17a25aebb&amp;n=33&amp;h=215&amp;w=28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4" y="337176"/>
            <a:ext cx="23762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turizm.lib.ru/img/c/chuksin_n/local_t/lo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4" y="3573016"/>
            <a:ext cx="2372032" cy="28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88640"/>
            <a:ext cx="60841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План проекта:</a:t>
            </a:r>
            <a:endParaRPr lang="ru-RU" sz="3200" dirty="0"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Изучили дополнительную литературу и определили зимующих птиц;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Провели наблюдения за поведением, питанием зимующих птиц, сделали анализ и выводы занесли в таблицу.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Изготовили  и развесили кормушки для птиц, разработали памятку и листовку.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Calibri" panose="020F0502020204030204"/>
                <a:cs typeface="Times New Roman" panose="02020603050405020304"/>
              </a:rPr>
              <a:t>Пополнили развивающую среду класса материалами и оборудованием по теме проекта. </a:t>
            </a:r>
            <a:endParaRPr lang="ru-RU" sz="2000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Воспитывали желание помогать птицам в трудное для них время.</a:t>
            </a:r>
            <a:endParaRPr lang="ru-RU" sz="2000" dirty="0">
              <a:solidFill>
                <a:srgbClr val="7030A0"/>
              </a:solidFill>
              <a:effectLst/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664296" cy="333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/>
          <p:nvPr/>
        </p:nvPicPr>
        <p:blipFill>
          <a:blip r:embed="rId3"/>
          <a:srcRect/>
          <a:stretch/>
        </p:blipFill>
        <p:spPr>
          <a:xfrm>
            <a:off x="130913" y="3823496"/>
            <a:ext cx="2712896" cy="283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55081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              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           </a:t>
            </a:r>
            <a:r>
              <a:rPr lang="ru-RU" sz="28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Методы </a:t>
            </a:r>
            <a:r>
              <a:rPr lang="ru-RU" sz="28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и приёмы</a:t>
            </a:r>
            <a:r>
              <a:rPr lang="ru-RU" sz="280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: 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наблюдения;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сбор информации;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работа с литературой;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экскурсии;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обработка собранной информации;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 творческая работа.</a:t>
            </a:r>
            <a:endParaRPr lang="ru-RU" sz="28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847"/>
            <a:ext cx="3240360" cy="395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dront.ru/sopr/sin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736304" cy="237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60649"/>
            <a:ext cx="5541963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7992888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  <a:ea typeface="Times New Roman" panose="02020603050405020304"/>
                <a:cs typeface="Times New Roman" panose="02020603050405020304"/>
              </a:rPr>
              <a:t>На этом этапе нами проводилась информационная работа. Мы собирали и изучали материалы о птицах нашего района. Использовали такие источники: интернет, ресурсы классной и школьной библиотеки.</a:t>
            </a:r>
            <a:endParaRPr lang="ru-RU" sz="2400" b="1" dirty="0">
              <a:solidFill>
                <a:srgbClr val="7030A0"/>
              </a:solidFill>
              <a:latin typeface="Calibri Light" panose="020F0302020204030204" pitchFamily="34" charset="0"/>
              <a:ea typeface="Calibri" panose="020F0502020204030204"/>
              <a:cs typeface="Times New Roman" panose="02020603050405020304"/>
            </a:endParaRPr>
          </a:p>
          <a:p>
            <a:pPr marL="457200" algn="ctr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</a:t>
            </a:r>
            <a:endParaRPr lang="ru-RU" sz="2400" b="1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4" name="Рисунок 3" descr="C:\Users\Администратор\Pictures\2024-02-06 февраль2024г\февраль2024г 764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r="-1459" b="45000"/>
          <a:stretch>
            <a:fillRect/>
          </a:stretch>
        </p:blipFill>
        <p:spPr bwMode="auto">
          <a:xfrm>
            <a:off x="0" y="4293096"/>
            <a:ext cx="291581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Pictures\2024-02-06 февраль2024г\февраль2024г 76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" r="-1352" b="54130"/>
          <a:stretch>
            <a:fillRect/>
          </a:stretch>
        </p:blipFill>
        <p:spPr bwMode="auto">
          <a:xfrm>
            <a:off x="6084168" y="4293096"/>
            <a:ext cx="302433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Pictures\2024-02-06 февраль2024г\февраль2024г 79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0" r="16686" b="18722"/>
          <a:stretch>
            <a:fillRect/>
          </a:stretch>
        </p:blipFill>
        <p:spPr bwMode="auto">
          <a:xfrm>
            <a:off x="2915816" y="3573016"/>
            <a:ext cx="3024336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Основной этап. </a:t>
            </a:r>
          </a:p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Проходила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практическая деятельность. Что мы делали?</a:t>
            </a:r>
            <a:endParaRPr lang="ru-RU" sz="2400" b="1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37"/>
            <a:ext cx="88924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Познакомились с правилами </a:t>
            </a:r>
            <a:r>
              <a:rPr lang="ru-RU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создания </a:t>
            </a: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кормушек.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Мастерили кормушки для птиц.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Осуществляли подкормку птиц.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Вели наблюдение за птицами</a:t>
            </a:r>
            <a:r>
              <a:rPr lang="ru-RU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которые прилетали к кормушкам.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Составили: « Листовку – обращение»,  памятку «Как подкармливать птиц», </a:t>
            </a:r>
            <a:endParaRPr lang="ru-RU" b="1" dirty="0" smtClean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плакат</a:t>
            </a: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: «Покормите птиц зимой»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6) Провели </a:t>
            </a: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уроки и мероприятия по теме</a:t>
            </a:r>
            <a:r>
              <a:rPr lang="ru-RU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: </a:t>
            </a:r>
            <a:r>
              <a:rPr lang="ru-RU" b="1" dirty="0">
                <a:solidFill>
                  <a:srgbClr val="7030A0"/>
                </a:solidFill>
                <a:latin typeface="Calibri Light" panose="020F0302020204030204" pitchFamily="34" charset="0"/>
              </a:rPr>
              <a:t>«Птицы»</a:t>
            </a:r>
          </a:p>
        </p:txBody>
      </p:sp>
      <p:pic>
        <p:nvPicPr>
          <p:cNvPr id="4" name="Рисунок 3" descr="C:\Users\Администратор\Pictures\2024-02-06 февраль2024г\февраль2024г 8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5"/>
            <a:ext cx="259228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 descr="WhatsApp Image 2024-02-21 at 12.08.00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02" y="4213448"/>
            <a:ext cx="3324225" cy="2493645"/>
          </a:xfrm>
          <a:prstGeom prst="rect">
            <a:avLst/>
          </a:prstGeom>
        </p:spPr>
      </p:pic>
      <p:pic>
        <p:nvPicPr>
          <p:cNvPr id="7" name="Picture 2" descr="http://www.anons33.ru/img/art/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823" y="4221399"/>
            <a:ext cx="4032448" cy="263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s44.radikal.ru/i104/1308/a0/b7ea935929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6912" y="3356992"/>
            <a:ext cx="1630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67687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Наблюдение за птицами</a:t>
            </a:r>
            <a:endParaRPr lang="ru-RU" sz="3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315" y="658495"/>
            <a:ext cx="60153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Мы </a:t>
            </a:r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развесили кормушки около школы </a:t>
            </a:r>
            <a:r>
              <a:rPr lang="ru-RU" sz="24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и </a:t>
            </a:r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дома. Сначала прилетали сороки, а потом - синицы, воробьи, свиристели и даже – снегири. Мы составили </a:t>
            </a:r>
            <a:r>
              <a:rPr lang="ru-RU" sz="24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листовку-обращение, </a:t>
            </a:r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памятку  «Как подкармливать птиц</a:t>
            </a:r>
            <a:r>
              <a:rPr lang="ru-RU" sz="24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»,</a:t>
            </a:r>
            <a:r>
              <a:rPr lang="ru-RU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 и раздали ребятам начальных классов. Решив поставленные задачи, мы сделали вывод: зимующие птицы - постоянные гости кормушек.</a:t>
            </a:r>
          </a:p>
        </p:txBody>
      </p:sp>
      <p:pic>
        <p:nvPicPr>
          <p:cNvPr id="4" name="Рисунок 3" descr="C:\Users\Администратор\Pictures\2024-02-06 февраль2024г\февраль2024г 81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3095"/>
            <a:ext cx="2914015" cy="237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Pictures\2024-02-06 февраль2024г\февраль2024г 81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20" y="4437380"/>
            <a:ext cx="2689225" cy="237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Pictures\2024-02-06 февраль2024г\февраль2024г 81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75" y="4442956"/>
            <a:ext cx="266429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WhatsApp Image 2024-02-21 at 12.08.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570" y="658495"/>
            <a:ext cx="2573020" cy="343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712</Words>
  <Application>Microsoft Office PowerPoint</Application>
  <PresentationFormat>Экран (4:3)</PresentationFormat>
  <Paragraphs>148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BEST</cp:lastModifiedBy>
  <cp:revision>29</cp:revision>
  <dcterms:created xsi:type="dcterms:W3CDTF">2024-02-19T11:13:00Z</dcterms:created>
  <dcterms:modified xsi:type="dcterms:W3CDTF">2024-03-10T09:09:12Z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9009C420942D40338E4A1AC2198734C2</vt:lpwstr>
  </property>
  <property fmtid="{D5CDD505-2E9C-101B-9397-08002B2CF9AE}" pid="3" name="KSOProductBuildVer">
    <vt:lpwstr>1049-11.2.0.11306</vt:lpwstr>
  </property>
</Properties>
</file>