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7" r:id="rId10"/>
    <p:sldId id="268" r:id="rId11"/>
    <p:sldId id="269" r:id="rId12"/>
    <p:sldId id="270" r:id="rId13"/>
    <p:sldId id="271" r:id="rId14"/>
    <p:sldId id="276" r:id="rId15"/>
    <p:sldId id="272" r:id="rId16"/>
    <p:sldId id="266" r:id="rId17"/>
    <p:sldId id="265" r:id="rId18"/>
    <p:sldId id="279" r:id="rId19"/>
    <p:sldId id="274" r:id="rId20"/>
    <p:sldId id="275" r:id="rId21"/>
    <p:sldId id="278" r:id="rId22"/>
    <p:sldId id="280" r:id="rId23"/>
    <p:sldId id="281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24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356239-D2F9-476F-891C-0E2E6F27D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16594D-A7CD-41D4-ABF3-12ECB02772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1397DA-44FA-493C-9AD2-3C87193A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DD8F-ECAB-4804-856A-84C1527EAFD6}" type="datetimeFigureOut">
              <a:rPr lang="ru-RU" smtClean="0"/>
              <a:t>пт 16.02.24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7CE2C6-7132-41AE-84E7-3060D976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0A9789-87D5-485D-A995-D011D19D2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2BEB-BF45-4C51-A99A-2B87F07AD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32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E048AA-3BC9-4133-A123-B432B85B5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D0FA0B0-0BEE-44B2-A7E4-09D16C68B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5790B7-83D7-4237-9776-93EC9973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DD8F-ECAB-4804-856A-84C1527EAFD6}" type="datetimeFigureOut">
              <a:rPr lang="ru-RU" smtClean="0"/>
              <a:t>пт 16.02.24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EB9680-DC99-4179-9326-670A8E908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2D23AD-CC61-452E-BAE7-25908E189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2BEB-BF45-4C51-A99A-2B87F07AD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74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6F997C6-A4FF-479B-82AD-9A8C72542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078AA1-C89A-46DE-956D-17E55D352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563387-DB02-44DA-8384-0ACFBCE55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DD8F-ECAB-4804-856A-84C1527EAFD6}" type="datetimeFigureOut">
              <a:rPr lang="ru-RU" smtClean="0"/>
              <a:t>пт 16.02.24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2C66A2-D846-480D-A803-12E9B73E2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A116DC-BCD1-4A35-89E1-D969E7E94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2BEB-BF45-4C51-A99A-2B87F07AD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41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4DBBF-786D-451A-A1AA-1C2431C36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836D2E-9BA5-4AD6-939F-0A2EF2C160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56ECE7-6C2E-48CA-8E09-CF7EABBD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DD8F-ECAB-4804-856A-84C1527EAFD6}" type="datetimeFigureOut">
              <a:rPr lang="ru-RU" smtClean="0"/>
              <a:t>пт 16.02.24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F4E6B-962F-42C8-9F70-D3789285B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0D9C8D-B3B8-4505-AE61-36E4B7A1F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2BEB-BF45-4C51-A99A-2B87F07AD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34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1761C-29A1-4516-A673-35608D134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0C4263-D911-48CF-94B5-B9B43FA47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74E782-39A7-4ABC-A9DE-4EBE8B949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DD8F-ECAB-4804-856A-84C1527EAFD6}" type="datetimeFigureOut">
              <a:rPr lang="ru-RU" smtClean="0"/>
              <a:t>пт 16.02.24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4F71C8-E736-46F7-B9C1-093E16BD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34092D-E61D-4F26-BF54-D52C60FF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2BEB-BF45-4C51-A99A-2B87F07AD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34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FAF6C-E8C6-46BC-ADC4-009ABF64A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2579E9-C87C-4D77-99ED-F6F4A2EAF9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AF4FC0F-CF62-4A9E-B422-24F8B90A1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D350E7-D124-4D5E-85EB-5459F7834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DD8F-ECAB-4804-856A-84C1527EAFD6}" type="datetimeFigureOut">
              <a:rPr lang="ru-RU" smtClean="0"/>
              <a:t>пт 16.02.24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DF7CA0-24B9-4AC1-AEEC-715BFE97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161E530-48DA-4104-B5E8-CD861FB7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2BEB-BF45-4C51-A99A-2B87F07AD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683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3703FE-775B-40F4-8A6F-89037BA62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21DD63-5B27-4BAD-97DC-4AA7D0BAA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9AF4A5-B623-4FF7-90BD-4536F98C9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70B6D0A-D378-4329-BCFC-E8AEA17A37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ED8D28-09B3-4BDB-B631-174CF433B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707C65-E22B-4D32-956D-A5AE886D9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DD8F-ECAB-4804-856A-84C1527EAFD6}" type="datetimeFigureOut">
              <a:rPr lang="ru-RU" smtClean="0"/>
              <a:t>пт 16.02.24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877DA25-BF13-4997-8922-EE38D067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4077DF2-FDB7-4712-BBD9-8F984AB39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2BEB-BF45-4C51-A99A-2B87F07AD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6447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19AB6-1BD1-450D-B5EC-00DFED2D6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91861C-BEE9-48ED-A21A-416212186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DD8F-ECAB-4804-856A-84C1527EAFD6}" type="datetimeFigureOut">
              <a:rPr lang="ru-RU" smtClean="0"/>
              <a:t>пт 16.02.24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6548F1-29C9-4A02-BF3D-11163A8BE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C775B23-74D0-4DC0-A78B-840960D2E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2BEB-BF45-4C51-A99A-2B87F07AD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891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2C336C-3E60-4B95-AD7F-87B4AA28B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DD8F-ECAB-4804-856A-84C1527EAFD6}" type="datetimeFigureOut">
              <a:rPr lang="ru-RU" smtClean="0"/>
              <a:t>пт 16.02.24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9862EF8-43BD-4C36-8F7A-D24E5FBDA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56584E-4CC8-4ACC-ABD6-78632EAB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2BEB-BF45-4C51-A99A-2B87F07AD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940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727800-CC4D-44E3-9CCD-1C0BFBD96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A246D8F-FD53-402F-91C2-02AE07D9A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AA7C38-7E5C-453A-8911-8A83CD19F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593787-48E9-44A9-8D68-2F126DF15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DD8F-ECAB-4804-856A-84C1527EAFD6}" type="datetimeFigureOut">
              <a:rPr lang="ru-RU" smtClean="0"/>
              <a:t>пт 16.02.24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275C7D0-8AE3-48FC-BE20-A6250EEFD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89068-10C4-40A4-A0DB-7050F2A45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2BEB-BF45-4C51-A99A-2B87F07AD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024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BB6D2-FF78-4478-82F1-C4058F80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DDEE2F1-5CD2-4CAB-B635-6ABA89C7C2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457C13-33C2-48C6-B0CB-B2F6C890E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9BAAE2-4FA9-4723-8AC0-C5E3012A3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2DD8F-ECAB-4804-856A-84C1527EAFD6}" type="datetimeFigureOut">
              <a:rPr lang="ru-RU" smtClean="0"/>
              <a:t>пт 16.02.24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76E3B6-9571-4B39-9D05-D51C74BF4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A83962-FF37-4667-BF7D-D411E55F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62BEB-BF45-4C51-A99A-2B87F07AD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65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7277B-0CDB-4E62-9C21-D2F99BA7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57A021-D92B-4A77-BE7F-DE7A4104C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D747B7-1962-478B-825F-6956730A6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2DD8F-ECAB-4804-856A-84C1527EAFD6}" type="datetimeFigureOut">
              <a:rPr lang="ru-RU" smtClean="0"/>
              <a:t>пт 16.02.24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7778DD-FDE7-4428-90D4-59A1B9279A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109D5-AF76-4A44-9F72-DDAEC6070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62BEB-BF45-4C51-A99A-2B87F07AD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86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fif"/><Relationship Id="rId4" Type="http://schemas.openxmlformats.org/officeDocument/2006/relationships/image" Target="../media/image9.jf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fif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fif"/><Relationship Id="rId5" Type="http://schemas.openxmlformats.org/officeDocument/2006/relationships/image" Target="../media/image22.jfif"/><Relationship Id="rId4" Type="http://schemas.openxmlformats.org/officeDocument/2006/relationships/image" Target="../media/image21.jf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fif"/><Relationship Id="rId4" Type="http://schemas.openxmlformats.org/officeDocument/2006/relationships/image" Target="../media/image25.jf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f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fif"/><Relationship Id="rId4" Type="http://schemas.openxmlformats.org/officeDocument/2006/relationships/image" Target="../media/image28.jf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36244A-3864-40DD-8130-A89098CB9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56" r="2455" b="909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E84521BD-0092-4478-9853-DD79E0B465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1950"/>
            <a:ext cx="9144000" cy="6022521"/>
          </a:xfrm>
        </p:spPr>
        <p:txBody>
          <a:bodyPr>
            <a:normAutofit/>
          </a:bodyPr>
          <a:lstStyle/>
          <a:p>
            <a:r>
              <a:rPr lang="ru-RU" dirty="0"/>
              <a:t>Муниципальное бюджетное дошкольное образовательное учреждение «ЦРР – детский сад №5»</a:t>
            </a:r>
          </a:p>
          <a:p>
            <a:endParaRPr lang="ru-RU" dirty="0"/>
          </a:p>
          <a:p>
            <a:endParaRPr lang="ru-RU" sz="2000" dirty="0"/>
          </a:p>
          <a:p>
            <a:endParaRPr lang="ru-RU" dirty="0"/>
          </a:p>
          <a:p>
            <a:endParaRPr lang="ru-RU" sz="1800" dirty="0"/>
          </a:p>
          <a:p>
            <a:endParaRPr lang="ru-RU" sz="1000" dirty="0"/>
          </a:p>
          <a:p>
            <a:endParaRPr lang="ru-RU" dirty="0"/>
          </a:p>
          <a:p>
            <a:endParaRPr lang="ru-RU" sz="2000" dirty="0"/>
          </a:p>
          <a:p>
            <a:r>
              <a:rPr lang="ru-RU" dirty="0"/>
              <a:t>Выполнила:</a:t>
            </a:r>
          </a:p>
          <a:p>
            <a:r>
              <a:rPr lang="ru-RU" dirty="0"/>
              <a:t> Сергиенко Наталья Владимировна</a:t>
            </a:r>
          </a:p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8C468-4EB3-45DC-B43D-793E7C996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0125" y="1171575"/>
            <a:ext cx="8867776" cy="2371725"/>
          </a:xfrm>
        </p:spPr>
        <p:txBody>
          <a:bodyPr>
            <a:normAutofit/>
          </a:bodyPr>
          <a:lstStyle/>
          <a:p>
            <a:r>
              <a:rPr lang="ru-RU" sz="4800" dirty="0"/>
              <a:t>Проект по ПДД: «В стране правил дорожного движения»</a:t>
            </a:r>
          </a:p>
        </p:txBody>
      </p:sp>
    </p:spTree>
    <p:extLst>
      <p:ext uri="{BB962C8B-B14F-4D97-AF65-F5344CB8AC3E}">
        <p14:creationId xmlns:p14="http://schemas.microsoft.com/office/powerpoint/2010/main" val="3694833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62AC4-7846-4CB3-8CD0-F28CC637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ru-RU" dirty="0"/>
              <a:t>3 этап (работа над проектом):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5CA1B9-FE5F-4EE9-A947-CFC13D8A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3632"/>
            <a:ext cx="10515600" cy="4463715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/>
              <a:t>Организовать работу по решению задач проекта через:</a:t>
            </a:r>
          </a:p>
          <a:p>
            <a:pPr marL="0" indent="0" algn="just">
              <a:buNone/>
            </a:pPr>
            <a:r>
              <a:rPr lang="ru-RU" dirty="0"/>
              <a:t>1. Образовательную деятельность:</a:t>
            </a:r>
          </a:p>
          <a:p>
            <a:pPr marL="0" indent="0" algn="just">
              <a:buNone/>
            </a:pPr>
            <a:r>
              <a:rPr lang="ru-RU" dirty="0"/>
              <a:t>- «Знаки дорожные помни всегда»;</a:t>
            </a:r>
          </a:p>
          <a:p>
            <a:pPr marL="0" indent="0" algn="just">
              <a:buNone/>
            </a:pPr>
            <a:r>
              <a:rPr lang="ru-RU" dirty="0"/>
              <a:t>- «Осторожно, дорога!»;</a:t>
            </a:r>
          </a:p>
          <a:p>
            <a:pPr marL="0" indent="0" algn="just">
              <a:buNone/>
            </a:pPr>
            <a:r>
              <a:rPr lang="ru-RU" dirty="0"/>
              <a:t>2. Художественное творчество:</a:t>
            </a:r>
          </a:p>
          <a:p>
            <a:pPr marL="0" indent="0" algn="just">
              <a:buNone/>
            </a:pPr>
            <a:r>
              <a:rPr lang="ru-RU" dirty="0"/>
              <a:t>- рисование: «Светофор», «Автобус»;</a:t>
            </a:r>
          </a:p>
          <a:p>
            <a:pPr marL="0" indent="0" algn="just">
              <a:buNone/>
            </a:pPr>
            <a:r>
              <a:rPr lang="ru-RU" dirty="0"/>
              <a:t>- лепка: «Грузовая машина»;</a:t>
            </a:r>
          </a:p>
          <a:p>
            <a:pPr marL="0" indent="0" algn="just">
              <a:buNone/>
            </a:pPr>
            <a:r>
              <a:rPr lang="ru-RU" dirty="0"/>
              <a:t>- аппликация: «Автобус».</a:t>
            </a:r>
          </a:p>
          <a:p>
            <a:pPr marL="0" indent="0" algn="just">
              <a:buNone/>
            </a:pPr>
            <a:r>
              <a:rPr lang="ru-RU" dirty="0"/>
              <a:t>3. Ситуационно-имитационное моделирование.</a:t>
            </a:r>
          </a:p>
          <a:p>
            <a:pPr marL="0" indent="0" algn="just">
              <a:buNone/>
            </a:pPr>
            <a:r>
              <a:rPr lang="ru-RU" dirty="0"/>
              <a:t>4. Чтение художественной литературы: Михалков С. «Дядя Степа </a:t>
            </a:r>
            <a:r>
              <a:rPr lang="ru-RU" dirty="0" err="1"/>
              <a:t>милицио-нер</a:t>
            </a:r>
            <a:r>
              <a:rPr lang="ru-RU" dirty="0"/>
              <a:t>», Михалков С. «Скверная история», Михалков С. «Бездельник светофор», Носов Н. «Автомобиль», Прокофьев С. «Мой приятель – светофор».</a:t>
            </a:r>
          </a:p>
        </p:txBody>
      </p:sp>
    </p:spTree>
    <p:extLst>
      <p:ext uri="{BB962C8B-B14F-4D97-AF65-F5344CB8AC3E}">
        <p14:creationId xmlns:p14="http://schemas.microsoft.com/office/powerpoint/2010/main" val="14911234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A5CA1B9-FE5F-4EE9-A947-CFC13D8A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737" y="782052"/>
            <a:ext cx="10868526" cy="52938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/>
              <a:t>5. Рассматривание иллюстраций, картинок.</a:t>
            </a:r>
          </a:p>
          <a:p>
            <a:pPr marL="0" indent="0">
              <a:buNone/>
            </a:pPr>
            <a:r>
              <a:rPr lang="ru-RU" sz="2400" dirty="0"/>
              <a:t>6. Сюжетно-ролевые игры: «Путешествие по городу», «Водители».</a:t>
            </a:r>
          </a:p>
          <a:p>
            <a:pPr marL="0" indent="0">
              <a:buNone/>
            </a:pPr>
            <a:r>
              <a:rPr lang="ru-RU" sz="2400" dirty="0"/>
              <a:t>7. Подвижные игры: «Цветные автомобили», «Воробушки и автомобиль».</a:t>
            </a:r>
          </a:p>
          <a:p>
            <a:pPr marL="0" indent="0">
              <a:buNone/>
            </a:pPr>
            <a:r>
              <a:rPr lang="ru-RU" sz="2400" dirty="0"/>
              <a:t>8. Дидактические игры: «Найди свой цвет», «Угадай знак».</a:t>
            </a:r>
          </a:p>
          <a:p>
            <a:pPr marL="0" indent="0">
              <a:buNone/>
            </a:pPr>
            <a:r>
              <a:rPr lang="ru-RU" sz="2400" dirty="0"/>
              <a:t>9. Строительная игра: «Построй улицу».</a:t>
            </a:r>
          </a:p>
          <a:p>
            <a:pPr marL="0" indent="0">
              <a:buNone/>
            </a:pPr>
            <a:r>
              <a:rPr lang="ru-RU" sz="2400" dirty="0"/>
              <a:t>10. Отгадывание загадок.</a:t>
            </a:r>
          </a:p>
          <a:p>
            <a:pPr marL="0" indent="0">
              <a:buNone/>
            </a:pPr>
            <a:r>
              <a:rPr lang="ru-RU" sz="2400" dirty="0"/>
              <a:t>11. Разбор ситуаций: «Как правильно перейти через дорогу?», «Какие знаки помогают пешеходу в пути?».</a:t>
            </a:r>
          </a:p>
          <a:p>
            <a:pPr marL="0" indent="0">
              <a:buNone/>
            </a:pPr>
            <a:r>
              <a:rPr lang="ru-RU" sz="2400" dirty="0"/>
              <a:t>12. Проведение с родителями:</a:t>
            </a:r>
          </a:p>
          <a:p>
            <a:pPr marL="0" indent="0">
              <a:buNone/>
            </a:pPr>
            <a:r>
              <a:rPr lang="ru-RU" sz="2400" dirty="0"/>
              <a:t>- консультации: «Как научить ребенка соблюдать правила дорожного движения».</a:t>
            </a:r>
          </a:p>
          <a:p>
            <a:pPr marL="0" indent="0">
              <a:buNone/>
            </a:pPr>
            <a:r>
              <a:rPr lang="ru-RU" sz="2400" dirty="0"/>
              <a:t>- размещение информации в родительском уголке: «Памятка по правилам дорожного движения», «Это нужно знать».</a:t>
            </a:r>
          </a:p>
        </p:txBody>
      </p:sp>
    </p:spTree>
    <p:extLst>
      <p:ext uri="{BB962C8B-B14F-4D97-AF65-F5344CB8AC3E}">
        <p14:creationId xmlns:p14="http://schemas.microsoft.com/office/powerpoint/2010/main" val="1428551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62AC4-7846-4CB3-8CD0-F28CC637D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 этап (презентация):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5CA1B9-FE5F-4EE9-A947-CFC13D8A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5813"/>
            <a:ext cx="10515600" cy="4121150"/>
          </a:xfrm>
        </p:spPr>
        <p:txBody>
          <a:bodyPr/>
          <a:lstStyle/>
          <a:p>
            <a:pPr marL="0" indent="0" algn="just">
              <a:buNone/>
            </a:pPr>
            <a:r>
              <a:rPr lang="ru-RU" sz="2600" dirty="0"/>
              <a:t>Представить </a:t>
            </a:r>
            <a:r>
              <a:rPr lang="ru-RU" sz="2600" b="1" dirty="0"/>
              <a:t>продукт проекта</a:t>
            </a:r>
            <a:r>
              <a:rPr lang="ru-RU" sz="2600" dirty="0"/>
              <a:t> – творческая выставка поделок, аппликаций и рисунков.</a:t>
            </a:r>
          </a:p>
          <a:p>
            <a:pPr marL="0" indent="0" algn="just">
              <a:buNone/>
            </a:pPr>
            <a:r>
              <a:rPr lang="ru-RU" sz="2600" b="1" dirty="0"/>
              <a:t>Полученные результаты:</a:t>
            </a:r>
            <a:endParaRPr lang="ru-RU" sz="2600" dirty="0"/>
          </a:p>
          <a:p>
            <a:pPr marL="0" indent="0" algn="just">
              <a:buNone/>
            </a:pPr>
            <a:r>
              <a:rPr lang="ru-RU" sz="2600" dirty="0"/>
              <a:t>Разработанный краткосрочный план работы с детьми средней группы в рамках ознакомления ребенка с правилами дорожного движения успешно выполнен, поставленные цели достигнуты.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2904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B99E7631-3C54-42D7-9707-1109E3C9D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72" y="902970"/>
            <a:ext cx="3619992" cy="4708934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59D851-D8F0-4CEF-BF22-B7EE93ECC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615" y="902970"/>
            <a:ext cx="3532747" cy="47089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0911A5-C888-4465-A5D1-639E10C3AD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85" b="10584"/>
          <a:stretch/>
        </p:blipFill>
        <p:spPr>
          <a:xfrm>
            <a:off x="348637" y="902970"/>
            <a:ext cx="3355284" cy="470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34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765D3-FFB3-46B6-A5B5-44161C1A2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2776" y="594483"/>
            <a:ext cx="4253035" cy="56690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9A4A6D-120E-4FE7-ABC1-F2B7482A8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481" y="594482"/>
            <a:ext cx="4241743" cy="566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757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52DA37-1B76-49C7-93A6-7A322E737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28544" y="279072"/>
            <a:ext cx="4179883" cy="289290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401B09-B342-4BC5-A3B7-4F1B697A82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73" y="214909"/>
            <a:ext cx="5094283" cy="295707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DC80FC-0CD7-4AE7-BBBB-5B83C1834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265" y="3451053"/>
            <a:ext cx="6139816" cy="303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98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89023027-5FB2-4636-93AF-EAAF14F924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874" y="1079499"/>
            <a:ext cx="3524251" cy="4699001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8EAB62-91B7-4563-96CB-BA6E2C4AE4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59" y="1079498"/>
            <a:ext cx="3524251" cy="46990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055CA8A-E58B-48BC-B572-23B92B5088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590" y="1079497"/>
            <a:ext cx="3524251" cy="469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61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FD1A53-8611-4E1C-8FB1-833B8B20A4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666" y="1060881"/>
            <a:ext cx="3552178" cy="473623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5F7230D-6F38-45FF-8303-3A6871DBC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8941" y="1060881"/>
            <a:ext cx="3948971" cy="473623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DF6BCD6-9504-4EBD-B518-5F1ECF1924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48"/>
          <a:stretch/>
        </p:blipFill>
        <p:spPr>
          <a:xfrm>
            <a:off x="689156" y="1060881"/>
            <a:ext cx="2747031" cy="473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317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AA1F80-6181-48E7-963F-D777D8A71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164" y="1253331"/>
            <a:ext cx="3261990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46B855-380E-40BF-A8A8-9627F1DFD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319" y="1253331"/>
            <a:ext cx="3264680" cy="4351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4D208E-C778-432C-AA79-3B5188FBA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0165" y="1253331"/>
            <a:ext cx="394467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42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8484A99-B54F-4EE7-8317-1589CFBAAD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" b="928"/>
          <a:stretch/>
        </p:blipFill>
        <p:spPr>
          <a:xfrm>
            <a:off x="4063849" y="395621"/>
            <a:ext cx="3058002" cy="61849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7D2737F-7FF4-4F59-9AF2-E1D63E7E93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" y="395621"/>
            <a:ext cx="2971651" cy="61849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5A6EA3-2887-495C-B5D7-2BEA679734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44" y="398746"/>
            <a:ext cx="4045955" cy="317354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23B967-FD8C-4BFE-98F5-53494D0EC7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4" t="7366" r="17665" b="7366"/>
          <a:stretch/>
        </p:blipFill>
        <p:spPr>
          <a:xfrm>
            <a:off x="7599945" y="3971038"/>
            <a:ext cx="4045955" cy="2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39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A5CA1B9-FE5F-4EE9-A947-CFC13D8A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4610" y="1070811"/>
            <a:ext cx="10202779" cy="5214437"/>
          </a:xfrm>
        </p:spPr>
        <p:txBody>
          <a:bodyPr/>
          <a:lstStyle/>
          <a:p>
            <a:pPr marL="0" indent="0" algn="just">
              <a:buNone/>
            </a:pPr>
            <a:r>
              <a:rPr lang="ru-RU" sz="2600" b="1" dirty="0"/>
              <a:t>Вид проекта</a:t>
            </a:r>
            <a:r>
              <a:rPr lang="ru-RU" sz="2600" dirty="0"/>
              <a:t>: познавательно – игровой.</a:t>
            </a:r>
          </a:p>
          <a:p>
            <a:pPr marL="0" indent="0" algn="just">
              <a:buNone/>
            </a:pPr>
            <a:r>
              <a:rPr lang="ru-RU" sz="2600" b="1" dirty="0"/>
              <a:t>Продолжительность проекта:</a:t>
            </a:r>
            <a:r>
              <a:rPr lang="ru-RU" sz="2600" dirty="0"/>
              <a:t> краткосрочный.</a:t>
            </a:r>
          </a:p>
          <a:p>
            <a:pPr marL="0" indent="0" algn="just">
              <a:buNone/>
            </a:pPr>
            <a:r>
              <a:rPr lang="ru-RU" sz="2600" b="1" dirty="0"/>
              <a:t>База для реализации проекта:</a:t>
            </a:r>
            <a:r>
              <a:rPr lang="ru-RU" sz="2600" dirty="0"/>
              <a:t> средняя группа.</a:t>
            </a:r>
          </a:p>
          <a:p>
            <a:pPr marL="0" indent="0" algn="just">
              <a:buNone/>
            </a:pPr>
            <a:r>
              <a:rPr lang="ru-RU" sz="2600" b="1" dirty="0"/>
              <a:t>Участники проекта:</a:t>
            </a:r>
            <a:r>
              <a:rPr lang="ru-RU" sz="2600" dirty="0"/>
              <a:t> дети, родители и воспитатели средней группы.</a:t>
            </a:r>
          </a:p>
          <a:p>
            <a:pPr marL="0" indent="0" algn="just">
              <a:buNone/>
            </a:pPr>
            <a:r>
              <a:rPr lang="ru-RU" sz="2600" b="1" dirty="0"/>
              <a:t>Срок реализации проекта:</a:t>
            </a:r>
            <a:r>
              <a:rPr lang="ru-RU" sz="2600" dirty="0"/>
              <a:t> 30.10.23-10.11.23.</a:t>
            </a:r>
          </a:p>
          <a:p>
            <a:pPr marL="0" indent="0" algn="just">
              <a:buNone/>
            </a:pPr>
            <a:r>
              <a:rPr lang="ru-RU" sz="2600" b="1" dirty="0"/>
              <a:t>Возраст детей:</a:t>
            </a:r>
            <a:r>
              <a:rPr lang="ru-RU" sz="2600" dirty="0"/>
              <a:t> средняя группа 4-5 лет.</a:t>
            </a:r>
          </a:p>
          <a:p>
            <a:pPr marL="0" indent="0" algn="just">
              <a:buNone/>
            </a:pPr>
            <a:r>
              <a:rPr lang="ru-RU" b="1" dirty="0"/>
              <a:t>Предмет изучения: </a:t>
            </a:r>
            <a:r>
              <a:rPr lang="ru-RU" dirty="0"/>
              <a:t>формирование основ культуры безопасности по ПДД в воспитательно-образовательной деятельности у детей среднего дошкольного возраста.</a:t>
            </a:r>
            <a:endParaRPr lang="ru-RU" sz="26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793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7271463A-5A04-4A5F-94A0-C486ED4688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15" y="1123950"/>
            <a:ext cx="3457575" cy="461010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F752DB-AD5A-4194-8A68-00DA3F316B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2" y="1123950"/>
            <a:ext cx="3468380" cy="46101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294853E-FDF9-4B85-A18E-C4033C4528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03" y="1123950"/>
            <a:ext cx="3457575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19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A7F77198-9353-49B8-81E6-8DDD2BF6B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t="35792" r="15321" b="12996"/>
          <a:stretch/>
        </p:blipFill>
        <p:spPr>
          <a:xfrm>
            <a:off x="1281062" y="747430"/>
            <a:ext cx="5179962" cy="2477373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52D102-C8D4-4567-AF1C-1BE0DB7068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19201" r="8109" b="21743"/>
          <a:stretch/>
        </p:blipFill>
        <p:spPr>
          <a:xfrm>
            <a:off x="1281063" y="3474409"/>
            <a:ext cx="5179962" cy="26352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F494E2C-7528-4E45-A02C-F9982BE27D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689" y="747430"/>
            <a:ext cx="4045249" cy="5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58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62AC4-7846-4CB3-8CD0-F28CC637D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5CA1B9-FE5F-4EE9-A947-CFC13D8A4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290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36244A-3864-40DD-8130-A89098CB9E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56" r="2455" b="9091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8C468-4EB3-45DC-B43D-793E7C9960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9201" y="2965449"/>
            <a:ext cx="6692898" cy="927100"/>
          </a:xfrm>
        </p:spPr>
        <p:txBody>
          <a:bodyPr>
            <a:normAutofit/>
          </a:bodyPr>
          <a:lstStyle/>
          <a:p>
            <a:r>
              <a:rPr lang="ru-RU" sz="4800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14784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A5CA1B9-FE5F-4EE9-A947-CFC13D8A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389" y="667752"/>
            <a:ext cx="10371221" cy="55224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sz="3400" dirty="0"/>
          </a:p>
          <a:p>
            <a:pPr marL="0" indent="0" algn="just">
              <a:buNone/>
            </a:pPr>
            <a:r>
              <a:rPr lang="ru-RU" sz="3100" b="1" dirty="0"/>
              <a:t>Ожидаемые результаты:</a:t>
            </a:r>
            <a:endParaRPr lang="ru-RU" sz="3100" dirty="0"/>
          </a:p>
          <a:p>
            <a:pPr marL="0" indent="0" algn="just">
              <a:buNone/>
            </a:pPr>
            <a:r>
              <a:rPr lang="ru-RU" sz="3100" dirty="0"/>
              <a:t>1. Усвоение детьми простейших правил дорожного движения, элементарных практических навыков безопасного поведения на городских улицах в качестве пешеходов.</a:t>
            </a:r>
          </a:p>
          <a:p>
            <a:pPr marL="0" indent="0" algn="just">
              <a:buNone/>
            </a:pPr>
            <a:r>
              <a:rPr lang="ru-RU" sz="3100" dirty="0"/>
              <a:t>2. Развитие у детей осторожности, внимательности, самостоятельности и осмотрительности на дороге.</a:t>
            </a:r>
          </a:p>
          <a:p>
            <a:pPr marL="0" indent="0" algn="just">
              <a:buNone/>
            </a:pPr>
            <a:r>
              <a:rPr lang="ru-RU" sz="3100" dirty="0"/>
              <a:t>3. Развитие способностей практически применять полученные знания в дорожно-транспортной среде.</a:t>
            </a:r>
          </a:p>
          <a:p>
            <a:pPr marL="0" indent="0" algn="just">
              <a:buNone/>
            </a:pPr>
            <a:r>
              <a:rPr lang="ru-RU" sz="3100" dirty="0"/>
              <a:t>4. Обогащение словарного запаса детей новыми словами: автодорога, проезжая часть, тротуар, пешеходная дорожка, пешеход, пассажир, пешеходный переход, перекресток, светофор, дорожные знаки.</a:t>
            </a:r>
          </a:p>
          <a:p>
            <a:pPr marL="0" indent="0" algn="just">
              <a:buNone/>
            </a:pPr>
            <a:r>
              <a:rPr lang="ru-RU" sz="3100" dirty="0"/>
              <a:t>5. Закрепление и обобщение у детей представлений о различных видах транспорта, о движении транспорта.</a:t>
            </a:r>
          </a:p>
          <a:p>
            <a:pPr marL="0" indent="0" algn="just">
              <a:buNone/>
            </a:pPr>
            <a:r>
              <a:rPr lang="ru-RU" sz="3100" dirty="0"/>
              <a:t>6. Повышение уровня ответственности за безопасность жизни.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1484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A5CA1B9-FE5F-4EE9-A947-CFC13D8A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8621"/>
            <a:ext cx="10515600" cy="517834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dirty="0"/>
              <a:t>Гипотеза:</a:t>
            </a:r>
            <a:r>
              <a:rPr lang="ru-RU" sz="2600" dirty="0"/>
              <a:t> Если дети с ранних лет поймут и усвоят правила дорожного движения, они смогут избежать опасных ситуаций и сохранить свою жизнь.</a:t>
            </a:r>
          </a:p>
          <a:p>
            <a:pPr marL="0" indent="0" algn="just">
              <a:buNone/>
            </a:pPr>
            <a:r>
              <a:rPr lang="ru-RU" sz="2600" b="1" dirty="0"/>
              <a:t>Актуальность темы:</a:t>
            </a:r>
            <a:r>
              <a:rPr lang="ru-RU" sz="2600" dirty="0"/>
              <a:t> поток автомобилей на дорогах нашей страны возрастает с каждым годом. Дети, которые не знают правил дорожной безопасности или нарушают их, не осознают последствий своего поведения. Поэтому с первых дней пребывания ребенка в детском саду мы, воспитатели, должны научить его правильно оценивать дорожные ситуации. Полученные в ходе занятий и бесед знания, мы закрепляем в процессе продуктивной деятельности, реализуем в играх, на прогулках, по дороге в детский сад.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8132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A5CA1B9-FE5F-4EE9-A947-CFC13D8A4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600" b="1" dirty="0"/>
              <a:t>Цель:</a:t>
            </a:r>
            <a:r>
              <a:rPr lang="ru-RU" sz="2600" dirty="0"/>
              <a:t> Формирование у детей дошкольного возраста основ безопасного поведения на дороге, на улице и в транспорте. Закрепить представления детей о том, что правила, предписанные пешеходам, пассажирам и водителям необходимо четко знать и соблюдать. Привлекать к данной работе родителей, активизировать среди них работу по пропаганде безопасного поведения на дорогах.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30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A5CA1B9-FE5F-4EE9-A947-CFC13D8A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4294" y="553452"/>
            <a:ext cx="10688053" cy="585937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700" b="1" dirty="0"/>
              <a:t>Задачи: </a:t>
            </a:r>
            <a:endParaRPr lang="ru-RU" sz="2700" dirty="0"/>
          </a:p>
          <a:p>
            <a:pPr marL="0" indent="0" algn="just">
              <a:buNone/>
            </a:pPr>
            <a:r>
              <a:rPr lang="ru-RU" sz="2700" i="1" dirty="0"/>
              <a:t>Образовательные:</a:t>
            </a:r>
            <a:endParaRPr lang="ru-RU" sz="2700" dirty="0"/>
          </a:p>
          <a:p>
            <a:pPr marL="0" indent="0" algn="just">
              <a:buNone/>
            </a:pPr>
            <a:r>
              <a:rPr lang="ru-RU" sz="2700" dirty="0"/>
              <a:t>1. Формировать представление о правилах безопасного дорожного движения в качестве пеше-хода и пассажира транспортного средства.</a:t>
            </a:r>
          </a:p>
          <a:p>
            <a:pPr marL="0" indent="0" algn="just">
              <a:buNone/>
            </a:pPr>
            <a:r>
              <a:rPr lang="ru-RU" sz="2700" dirty="0"/>
              <a:t>2. Создавать условия для сознательного изучения детьми правил дорожного движения;</a:t>
            </a:r>
          </a:p>
          <a:p>
            <a:pPr marL="0" indent="0" algn="just">
              <a:buNone/>
            </a:pPr>
            <a:r>
              <a:rPr lang="ru-RU" sz="2700" dirty="0"/>
              <a:t>3. Познакомить детей со значением дорожных знаков, способствовать умению детей понимать схематическое изображение для правильной ориентации на улицах и дорогах;</a:t>
            </a:r>
          </a:p>
          <a:p>
            <a:pPr marL="0" indent="0" algn="just">
              <a:buNone/>
            </a:pPr>
            <a:r>
              <a:rPr lang="ru-RU" sz="2700" dirty="0"/>
              <a:t>4. Продолжать знакомить детей с видами транспорта;</a:t>
            </a:r>
          </a:p>
          <a:p>
            <a:pPr marL="0" indent="0" algn="just">
              <a:buNone/>
            </a:pPr>
            <a:r>
              <a:rPr lang="ru-RU" sz="2700" dirty="0"/>
              <a:t>5. Закрепить знания о работе светофора.</a:t>
            </a:r>
          </a:p>
          <a:p>
            <a:pPr marL="0" indent="0" algn="just">
              <a:buNone/>
            </a:pPr>
            <a:r>
              <a:rPr lang="ru-RU" sz="2700" i="1" dirty="0"/>
              <a:t>Развивающие:</a:t>
            </a:r>
            <a:endParaRPr lang="ru-RU" sz="2700" dirty="0"/>
          </a:p>
          <a:p>
            <a:pPr marL="0" indent="0" algn="just">
              <a:buNone/>
            </a:pPr>
            <a:r>
              <a:rPr lang="ru-RU" sz="2700" dirty="0"/>
              <a:t>1. Развивать осторожность, внимательность, самостоятельность, ответственность и осмотри-тельность на дороге;</a:t>
            </a:r>
          </a:p>
          <a:p>
            <a:pPr marL="0" indent="0" algn="just">
              <a:buNone/>
            </a:pPr>
            <a:r>
              <a:rPr lang="ru-RU" sz="2700" dirty="0"/>
              <a:t>2. Развивать способность практически применять полученные знания в дорожно-транспорт-ной среде;</a:t>
            </a:r>
          </a:p>
          <a:p>
            <a:pPr marL="0" indent="0" algn="just">
              <a:buNone/>
            </a:pPr>
            <a:r>
              <a:rPr lang="ru-RU" sz="2700" dirty="0"/>
              <a:t>3. Стимулировать познавательную активность, способствовать развитию коммуникативных навыков;</a:t>
            </a:r>
          </a:p>
          <a:p>
            <a:pPr marL="0" indent="0" algn="just">
              <a:buNone/>
            </a:pPr>
            <a:r>
              <a:rPr lang="ru-RU" sz="2700" dirty="0"/>
              <a:t>4. Обогащать словарный запас детей.</a:t>
            </a:r>
          </a:p>
          <a:p>
            <a:pPr marL="0" indent="0" algn="just">
              <a:buNone/>
            </a:pPr>
            <a:r>
              <a:rPr lang="ru-RU" sz="2700" i="1" dirty="0"/>
              <a:t>Воспитательные:</a:t>
            </a:r>
            <a:endParaRPr lang="ru-RU" sz="2700" dirty="0"/>
          </a:p>
          <a:p>
            <a:pPr marL="0" indent="0" algn="just">
              <a:buNone/>
            </a:pPr>
            <a:r>
              <a:rPr lang="ru-RU" sz="2700" dirty="0"/>
              <a:t>Воспитывать навыки личной безопасности и чувство самосохранения.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141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DA5CA1B9-FE5F-4EE9-A947-CFC13D8A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9095"/>
            <a:ext cx="10515600" cy="499786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600" b="1" dirty="0"/>
              <a:t>Методы исследования:</a:t>
            </a:r>
            <a:endParaRPr lang="ru-RU" sz="2600" dirty="0"/>
          </a:p>
          <a:p>
            <a:pPr marL="0" indent="0" algn="just">
              <a:buNone/>
            </a:pPr>
            <a:r>
              <a:rPr lang="ru-RU" sz="2600" dirty="0"/>
              <a:t>1. Образовательная деятельность:.</a:t>
            </a:r>
          </a:p>
          <a:p>
            <a:pPr marL="0" indent="0" algn="just">
              <a:buNone/>
            </a:pPr>
            <a:r>
              <a:rPr lang="ru-RU" sz="2600" dirty="0"/>
              <a:t>2. Художественное творчество.</a:t>
            </a:r>
          </a:p>
          <a:p>
            <a:pPr marL="0" indent="0" algn="just">
              <a:buNone/>
            </a:pPr>
            <a:r>
              <a:rPr lang="ru-RU" sz="2600" dirty="0"/>
              <a:t>3. Чтение художественной литературы.</a:t>
            </a:r>
          </a:p>
          <a:p>
            <a:pPr marL="0" indent="0" algn="just">
              <a:buNone/>
            </a:pPr>
            <a:r>
              <a:rPr lang="ru-RU" sz="2600" dirty="0"/>
              <a:t>4. Игровая деятельность: дидактические, сюжетно-ролевые, подвижные игры.</a:t>
            </a:r>
          </a:p>
          <a:p>
            <a:pPr marL="0" indent="0" algn="just">
              <a:buNone/>
            </a:pPr>
            <a:r>
              <a:rPr lang="ru-RU" sz="2600" dirty="0"/>
              <a:t>5. Разбор ситуаций, применение полученных теоретических знаний на практике.</a:t>
            </a:r>
          </a:p>
          <a:p>
            <a:pPr marL="0" indent="0" algn="just">
              <a:buNone/>
            </a:pPr>
            <a:r>
              <a:rPr lang="ru-RU" sz="2600" dirty="0"/>
              <a:t>6. Работа с родителями.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37846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62AC4-7846-4CB3-8CD0-F28CC637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/>
          </a:bodyPr>
          <a:lstStyle/>
          <a:p>
            <a:r>
              <a:rPr lang="ru-RU" dirty="0"/>
              <a:t>Этапы проекта:</a:t>
            </a:r>
            <a:br>
              <a:rPr lang="ru-RU" dirty="0"/>
            </a:br>
            <a:r>
              <a:rPr lang="ru-RU" dirty="0"/>
              <a:t>1 этап (постановка проблемы):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5CA1B9-FE5F-4EE9-A947-CFC13D8A4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8979"/>
            <a:ext cx="10515600" cy="35179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2600" dirty="0"/>
              <a:t>1. Постановить проблему перед детьми «Для чего необходимо знать правила дорожного движения?»</a:t>
            </a:r>
          </a:p>
          <a:p>
            <a:pPr marL="0" indent="0" algn="just">
              <a:buNone/>
            </a:pPr>
            <a:r>
              <a:rPr lang="ru-RU" sz="2600" dirty="0"/>
              <a:t>2. Создание </a:t>
            </a:r>
            <a:r>
              <a:rPr lang="ru-RU" sz="2600" b="1" dirty="0"/>
              <a:t>продукта проекта:</a:t>
            </a:r>
            <a:r>
              <a:rPr lang="ru-RU" sz="2600" dirty="0"/>
              <a:t> творческая выставка поделок, аппликаций и рисунков.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499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9D3A21-1623-4C46-9ED7-ABF57E4917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" t="40227" b="21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B62AC4-7846-4CB3-8CD0-F28CC637D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ru-RU" dirty="0"/>
              <a:t>2 этап (обсуждение проблемы, принятие задач):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5CA1B9-FE5F-4EE9-A947-CFC13D8A4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1. Довести до детей важность данной проблемы: «Незнание правил дорожного движения может привести к беде!»</a:t>
            </a:r>
          </a:p>
          <a:p>
            <a:pPr marL="0" indent="0" algn="just">
              <a:buNone/>
            </a:pPr>
            <a:r>
              <a:rPr lang="ru-RU" dirty="0"/>
              <a:t>2. Подобрать художественную литературу.</a:t>
            </a:r>
          </a:p>
          <a:p>
            <a:pPr marL="0" indent="0" algn="just">
              <a:buNone/>
            </a:pPr>
            <a:r>
              <a:rPr lang="ru-RU" dirty="0"/>
              <a:t>3. Подготовить наглядный иллюстрированный материал по теме проекта.</a:t>
            </a:r>
          </a:p>
          <a:p>
            <a:pPr marL="0" indent="0" algn="just">
              <a:buNone/>
            </a:pPr>
            <a:r>
              <a:rPr lang="ru-RU" dirty="0"/>
              <a:t>4. Провести с детьми беседы по теме: «Внимание, дорожные знаки!», «Как вести себя на улице и в транспорте?», «Какие правила дорожного движения вы знаете?», «Кто управляет дорогой?»</a:t>
            </a:r>
          </a:p>
          <a:p>
            <a:pPr marL="0" indent="0" algn="just">
              <a:buNone/>
            </a:pPr>
            <a:r>
              <a:rPr lang="ru-RU" dirty="0"/>
              <a:t>5. Пополнить предметно-развивающую среду.</a:t>
            </a:r>
          </a:p>
          <a:p>
            <a:pPr marL="0" indent="0" algn="just">
              <a:buNone/>
            </a:pPr>
            <a:r>
              <a:rPr lang="ru-RU" dirty="0"/>
              <a:t>6. Провести с родителями беседы, акцию «Пристегни ребенка в машине».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21990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952</Words>
  <Application>Microsoft Office PowerPoint</Application>
  <PresentationFormat>Широкоэкранный</PresentationFormat>
  <Paragraphs>86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Проект по ПДД: «В стране правил дорожного движения»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проекта: 1 этап (постановка проблемы):</vt:lpstr>
      <vt:lpstr>2 этап (обсуждение проблемы, принятие задач):</vt:lpstr>
      <vt:lpstr>3 этап (работа над проектом):</vt:lpstr>
      <vt:lpstr>Презентация PowerPoint</vt:lpstr>
      <vt:lpstr>4 этап (презентация):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2023-11-12T04:55:15Z</dcterms:created>
  <dcterms:modified xsi:type="dcterms:W3CDTF">2024-02-16T03:22:37Z</dcterms:modified>
</cp:coreProperties>
</file>