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4" autoAdjust="0"/>
    <p:restoredTop sz="86397" autoAdjust="0"/>
  </p:normalViewPr>
  <p:slideViewPr>
    <p:cSldViewPr>
      <p:cViewPr varScale="1">
        <p:scale>
          <a:sx n="48" d="100"/>
          <a:sy n="48" d="100"/>
        </p:scale>
        <p:origin x="73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41DBA5-A700-4BCF-A32A-22F8711C4D2E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FF7D58-C2A0-4D29-8294-289696E47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214546" y="2571744"/>
            <a:ext cx="61722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Методическая разработка:  «Применение интерактивных форм обучения на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уроках физики»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000636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Подготовил :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учитель физики МБОУ СОШ № 18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Г. Славянска-на-Кубани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Харченко Г.Я.</a:t>
            </a:r>
          </a:p>
        </p:txBody>
      </p:sp>
      <p:sp>
        <p:nvSpPr>
          <p:cNvPr id="4" name="Лента лицом вниз 3"/>
          <p:cNvSpPr/>
          <p:nvPr/>
        </p:nvSpPr>
        <p:spPr>
          <a:xfrm>
            <a:off x="2357422" y="714356"/>
            <a:ext cx="4714908" cy="82696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Методическое</a:t>
            </a:r>
          </a:p>
          <a:p>
            <a:pPr algn="ctr"/>
            <a:r>
              <a:rPr lang="ru-RU" dirty="0"/>
              <a:t>совещание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Обсуждение в группах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(40% усвоения)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Позволяет участникам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поделиться своими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мыслями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      впечатлениями 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                ощущениями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в рамках определенной темы.</a:t>
            </a:r>
          </a:p>
        </p:txBody>
      </p:sp>
      <p:pic>
        <p:nvPicPr>
          <p:cNvPr id="4" name="Picture 2" descr="F:\Фотографии с телефона\20141125_162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714876" y="1214422"/>
            <a:ext cx="3532212" cy="1986868"/>
          </a:xfrm>
          <a:prstGeom prst="rect">
            <a:avLst/>
          </a:prstGeom>
          <a:noFill/>
        </p:spPr>
      </p:pic>
      <p:pic>
        <p:nvPicPr>
          <p:cNvPr id="5" name="Picture 3" descr="F:\Фотографии с телефона\20141125_16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29132"/>
            <a:ext cx="4500594" cy="221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Дискуссии ценны тем, что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позволяют участникам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Думать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Высказывать собственные взгляды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Выслушивать мнения других</a:t>
            </a:r>
          </a:p>
        </p:txBody>
      </p:sp>
      <p:pic>
        <p:nvPicPr>
          <p:cNvPr id="5" name="Picture 2" descr="F:\Фотографии с телефона\20141125_162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00438"/>
            <a:ext cx="5167349" cy="2906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Обучение-практика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(50% усвоения)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Это практические занятия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Самостоятельные исследования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  Выполняя упражнения, решая разнообразные задачи, обучающиеся не только усваивают информацию, но и отрабатывают определенные навыки и умения.   </a:t>
            </a:r>
          </a:p>
        </p:txBody>
      </p:sp>
      <p:pic>
        <p:nvPicPr>
          <p:cNvPr id="4" name="Picture 4" descr="F:\Фотографии с телефона\20141125_163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33363" y="981753"/>
            <a:ext cx="3508399" cy="197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Обучение других (60% усвоения)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принцип усвоения знаний наиболее 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эффективен, так как позволяет пропустить их через собственное восприятие и понимание, а следовательно, запомнить.</a:t>
            </a:r>
          </a:p>
        </p:txBody>
      </p:sp>
      <p:pic>
        <p:nvPicPr>
          <p:cNvPr id="4" name="Picture 2" descr="F:\Фотографии с телефона\20141125_165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8773" y="3984641"/>
            <a:ext cx="3040108" cy="1928826"/>
          </a:xfrm>
          <a:prstGeom prst="rect">
            <a:avLst/>
          </a:prstGeom>
          <a:noFill/>
        </p:spPr>
      </p:pic>
      <p:pic>
        <p:nvPicPr>
          <p:cNvPr id="5" name="Picture 3" descr="F:\Фотографии с телефона\20141202_162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9291">
            <a:off x="4575969" y="3853659"/>
            <a:ext cx="292102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Современное образование выдвигает перед преподавателем новые требования: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7496204" cy="454515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Использование в учебном процессе </a:t>
            </a: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активных и интерактивных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форм и методов проведения занятий.</a:t>
            </a:r>
          </a:p>
        </p:txBody>
      </p:sp>
      <p:pic>
        <p:nvPicPr>
          <p:cNvPr id="4" name="Picture 5" descr="F:\Фотографии с телефона\20141202_16335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3143272" cy="3454860"/>
          </a:xfrm>
          <a:prstGeom prst="rect">
            <a:avLst/>
          </a:prstGeom>
          <a:noFill/>
        </p:spPr>
      </p:pic>
      <p:pic>
        <p:nvPicPr>
          <p:cNvPr id="5" name="Picture 2" descr="F:\Фотографии с телефона\20141125_165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22947">
            <a:off x="5012889" y="3822189"/>
            <a:ext cx="3306110" cy="185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6996138" cy="9890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Интерактивный метод - самая  современная форма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Он ориентирован на более широкое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взаимодействие обучающихся не только с преподавателем,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           но и друг с другом, 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на доминирование активности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учеников в процессе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10386" cy="113191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Интерактивный метод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7224" y="3357562"/>
            <a:ext cx="227172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Преподаватель</a:t>
            </a:r>
          </a:p>
        </p:txBody>
      </p:sp>
      <p:sp>
        <p:nvSpPr>
          <p:cNvPr id="5" name="Овал 4"/>
          <p:cNvSpPr/>
          <p:nvPr/>
        </p:nvSpPr>
        <p:spPr>
          <a:xfrm>
            <a:off x="4714876" y="2428868"/>
            <a:ext cx="241459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Ученик</a:t>
            </a:r>
          </a:p>
        </p:txBody>
      </p:sp>
      <p:sp>
        <p:nvSpPr>
          <p:cNvPr id="6" name="Овал 5"/>
          <p:cNvSpPr/>
          <p:nvPr/>
        </p:nvSpPr>
        <p:spPr>
          <a:xfrm>
            <a:off x="4786314" y="3286124"/>
            <a:ext cx="241459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Ученик</a:t>
            </a:r>
          </a:p>
        </p:txBody>
      </p:sp>
      <p:sp>
        <p:nvSpPr>
          <p:cNvPr id="7" name="Овал 6"/>
          <p:cNvSpPr/>
          <p:nvPr/>
        </p:nvSpPr>
        <p:spPr>
          <a:xfrm>
            <a:off x="4786314" y="4214818"/>
            <a:ext cx="24860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Ученик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357554" y="4000504"/>
            <a:ext cx="1214446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57554" y="2857496"/>
            <a:ext cx="1214446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57554" y="3643314"/>
            <a:ext cx="1357322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357818" y="314324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6180149" y="317817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215074" y="40719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5285586" y="4071942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графии с телефона\20141202_162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789546" y="8715412"/>
            <a:ext cx="31089600" cy="17487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Разнообразные методы обучения, которые относятся к интерактивным: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Дискуссия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Эвристическая беседа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Мозговой штурм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Ролевые, деловые игры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Тренинги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Кейс – метод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Метод проектов</a:t>
            </a:r>
          </a:p>
        </p:txBody>
      </p:sp>
      <p:pic>
        <p:nvPicPr>
          <p:cNvPr id="6" name="Picture 2" descr="F:\Фотографии с телефона\20141125_163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82952" y="2360792"/>
            <a:ext cx="3949209" cy="251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6996138" cy="9175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Нестандартные занятия, как современные формы обучения,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>
                <a:solidFill>
                  <a:schemeClr val="accent1"/>
                </a:solidFill>
              </a:rPr>
              <a:t>являются одним из важнейших средств, формирующих высокий интерес учащихся к обучению.</a:t>
            </a:r>
          </a:p>
          <a:p>
            <a:pPr>
              <a:buNone/>
            </a:pPr>
            <a:r>
              <a:rPr lang="ru-RU" dirty="0"/>
              <a:t>        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Они способствуют:</a:t>
            </a:r>
          </a:p>
          <a:p>
            <a:r>
              <a:rPr lang="ru-RU" dirty="0">
                <a:solidFill>
                  <a:srgbClr val="0070C0"/>
                </a:solidFill>
              </a:rPr>
              <a:t>Снятию напряжения</a:t>
            </a:r>
          </a:p>
          <a:p>
            <a:r>
              <a:rPr lang="ru-RU" dirty="0">
                <a:solidFill>
                  <a:srgbClr val="0070C0"/>
                </a:solidFill>
              </a:rPr>
              <a:t>Помогают в выработке навыков учебной деятельности</a:t>
            </a:r>
          </a:p>
          <a:p>
            <a:r>
              <a:rPr lang="ru-RU" dirty="0">
                <a:solidFill>
                  <a:srgbClr val="0070C0"/>
                </a:solidFill>
              </a:rPr>
              <a:t>Воздействуют на эмоциональном уровне усвоения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  </a:t>
            </a:r>
            <a:r>
              <a:rPr lang="ru-RU" dirty="0">
                <a:solidFill>
                  <a:schemeClr val="accent1"/>
                </a:solidFill>
              </a:rPr>
              <a:t>Благодаря этому у учащихся формируются</a:t>
            </a:r>
          </a:p>
          <a:p>
            <a:pPr>
              <a:buNone/>
            </a:pPr>
            <a:r>
              <a:rPr lang="ru-RU" dirty="0">
                <a:solidFill>
                  <a:schemeClr val="accent1"/>
                </a:solidFill>
              </a:rPr>
              <a:t>   знания более прочные и глубокие.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/>
                </a:solidFill>
              </a:rPr>
              <a:t>Иновационные</a:t>
            </a:r>
            <a:r>
              <a:rPr lang="ru-RU" b="1" dirty="0">
                <a:solidFill>
                  <a:schemeClr val="accent1"/>
                </a:solidFill>
              </a:rPr>
              <a:t> формы обучения могут быть представлены следующими типами нестандартных занятий: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 Учебное занятие в форме игры и соревнования: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Деловые, ролевые игры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КВН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Викторина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Дуэль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Турнир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Конкурс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Эстафета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Брейн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- ринг</a:t>
            </a:r>
          </a:p>
        </p:txBody>
      </p:sp>
      <p:pic>
        <p:nvPicPr>
          <p:cNvPr id="4" name="Picture 3" descr="F:\Фотографии с телефона\20141021_11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69047" y="3048219"/>
            <a:ext cx="4008453" cy="24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Необходимость использования активных методов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обусловлена тем, что ФГОС 3-его поколения предписывают в средних общеобразовательных учреждениях до </a:t>
            </a:r>
            <a:r>
              <a:rPr lang="ru-RU" b="1" u="dbl" dirty="0">
                <a:solidFill>
                  <a:schemeClr val="accent2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  <a:latin typeface="Arial Black" pitchFamily="34" charset="0"/>
              </a:rPr>
              <a:t>30%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аудиторного времени отводить активным формам и методам обучения для формирования самостоятельного творчески мыслящего, способного к инновациям ученика.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2. Различные виды занятий: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753352" cy="501662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Занятие – исследование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Занятие - интервью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Занятие – комментарий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Занятие – анализ первоисточников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Занятие - проект</a:t>
            </a:r>
          </a:p>
        </p:txBody>
      </p:sp>
      <p:pic>
        <p:nvPicPr>
          <p:cNvPr id="4" name="Picture 2" descr="F:\Фотографии с телефона\20141125_164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15405">
            <a:off x="5318018" y="4041248"/>
            <a:ext cx="2898161" cy="1630215"/>
          </a:xfrm>
          <a:prstGeom prst="rect">
            <a:avLst/>
          </a:prstGeom>
          <a:noFill/>
        </p:spPr>
      </p:pic>
      <p:pic>
        <p:nvPicPr>
          <p:cNvPr id="7" name="Picture 4" descr="F:\Фотографии с телефона\20141021_11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4214825" cy="2370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 Занятие, носящее характер публичных форм общения: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2800" b="1" dirty="0">
                <a:solidFill>
                  <a:schemeClr val="accent1"/>
                </a:solidFill>
              </a:rPr>
              <a:t>1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Дискуссия</a:t>
            </a:r>
          </a:p>
          <a:p>
            <a:pPr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b="1" dirty="0">
                <a:solidFill>
                  <a:schemeClr val="accent1"/>
                </a:solidFill>
              </a:rPr>
              <a:t>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Телепередача</a:t>
            </a:r>
          </a:p>
          <a:p>
            <a:pPr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b="1" dirty="0">
                <a:solidFill>
                  <a:schemeClr val="accent1"/>
                </a:solidFill>
              </a:rPr>
              <a:t>3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Пресс – конференция</a:t>
            </a:r>
          </a:p>
          <a:p>
            <a:pPr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b="1" dirty="0">
                <a:solidFill>
                  <a:schemeClr val="accent1"/>
                </a:solidFill>
              </a:rPr>
              <a:t>4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Круглый стол</a:t>
            </a:r>
          </a:p>
        </p:txBody>
      </p:sp>
      <p:pic>
        <p:nvPicPr>
          <p:cNvPr id="3074" name="Picture 2" descr="F:\Фотографии с телефона\20141125_162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60654" y="7143776"/>
            <a:ext cx="31089600" cy="17487900"/>
          </a:xfrm>
          <a:prstGeom prst="rect">
            <a:avLst/>
          </a:prstGeom>
          <a:noFill/>
        </p:spPr>
      </p:pic>
      <p:pic>
        <p:nvPicPr>
          <p:cNvPr id="5" name="Picture 2" descr="F:\Фотографии с телефона\20141202_163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76265" y="2510421"/>
            <a:ext cx="3638550" cy="218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 Занятие, имитирующее деятельность учреждений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Редакционный совет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Суд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Ученый совет</a:t>
            </a:r>
          </a:p>
        </p:txBody>
      </p:sp>
      <p:pic>
        <p:nvPicPr>
          <p:cNvPr id="4" name="Picture 2" descr="F:\Фотографии с телефона\20141125_16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733" y="3286125"/>
            <a:ext cx="5667022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Педагог в своей работе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        должен творчески объединять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                как традиции,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                              так и новаторство.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chemeClr val="accent1"/>
                </a:solidFill>
              </a:rPr>
              <a:t>                </a:t>
            </a: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СПАСИБО ЗА ВНИМАНИЕ!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1500166" y="4000504"/>
            <a:ext cx="5286412" cy="898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г. Славянск-на-Кубани</a:t>
            </a:r>
          </a:p>
          <a:p>
            <a:pPr algn="ctr"/>
            <a:r>
              <a:rPr lang="ru-RU" dirty="0"/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Под формами следует понимать способы организации обучения.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0070C0"/>
                </a:solidFill>
              </a:rPr>
              <a:t>Существуют различные формы обучения.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 Наиболее известные это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лекции</a:t>
            </a:r>
          </a:p>
          <a:p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практические занятия</a:t>
            </a:r>
          </a:p>
          <a:p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ролевые игры</a:t>
            </a:r>
          </a:p>
          <a:p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групповые дискуссии</a:t>
            </a:r>
          </a:p>
          <a:p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тренинги и т.д.</a:t>
            </a:r>
          </a:p>
          <a:p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 Рассмотрим некоторые из них.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ЛЕКЦИЯ (5% усвоения)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Наиболее быстрый метод предоставления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необходимой информации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многочисленному количеству слушателей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Недостатком этого метода является то, что лекция ставит участника в </a:t>
            </a:r>
            <a:r>
              <a:rPr lang="ru-RU" b="1" u="dbl" dirty="0">
                <a:solidFill>
                  <a:schemeClr val="accent2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пассивную позицию слушателя,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это приводит: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к быстрой утомляемости,</a:t>
            </a:r>
          </a:p>
          <a:p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 снижению внимания,</a:t>
            </a:r>
          </a:p>
          <a:p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отвлечению от темы изложения.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Чтение учебной литературы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(10% усвоения)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7467600" cy="487375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 настоящее время утрачен интерес к нему, особенно среди молодежи.</a:t>
            </a:r>
          </a:p>
          <a:p>
            <a:r>
              <a:rPr lang="ru-RU" dirty="0">
                <a:solidFill>
                  <a:srgbClr val="0070C0"/>
                </a:solidFill>
              </a:rPr>
              <a:t>Но даже если книга прочитана, мы не можем утверждать, что читателю удалось достичь глубокого усвоения информации.</a:t>
            </a:r>
          </a:p>
        </p:txBody>
      </p:sp>
      <p:pic>
        <p:nvPicPr>
          <p:cNvPr id="4" name="Picture 2" descr="F:\Фотографии с телефона\20141125_164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3714752"/>
            <a:ext cx="3556024" cy="2000264"/>
          </a:xfrm>
          <a:prstGeom prst="rect">
            <a:avLst/>
          </a:prstGeom>
          <a:noFill/>
        </p:spPr>
      </p:pic>
      <p:pic>
        <p:nvPicPr>
          <p:cNvPr id="5" name="Picture 2" descr="F:\Фотографии с телефона\20141125_164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6002">
            <a:off x="612994" y="4098939"/>
            <a:ext cx="3675502" cy="206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1"/>
                </a:solidFill>
              </a:rPr>
              <a:t>Аудио-визуальные</a:t>
            </a:r>
            <a:r>
              <a:rPr lang="ru-RU" b="1" dirty="0">
                <a:solidFill>
                  <a:schemeClr val="accent1"/>
                </a:solidFill>
              </a:rPr>
              <a:t> средства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(20% усвоения)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Слайды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Учебные фильмы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Буклеты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Плакаты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Диаграммы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Таблицы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Модели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Макеты</a:t>
            </a:r>
          </a:p>
        </p:txBody>
      </p:sp>
      <p:pic>
        <p:nvPicPr>
          <p:cNvPr id="4" name="Picture 2" descr="F:\Фотографии с телефона\20141202_16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643050"/>
            <a:ext cx="4152981" cy="2478928"/>
          </a:xfrm>
          <a:prstGeom prst="rect">
            <a:avLst/>
          </a:prstGeom>
          <a:noFill/>
        </p:spPr>
      </p:pic>
      <p:pic>
        <p:nvPicPr>
          <p:cNvPr id="5" name="Picture 6" descr="F:\Фотографии с телефона\20141202_164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72008"/>
            <a:ext cx="2540179" cy="1911941"/>
          </a:xfrm>
          <a:prstGeom prst="rect">
            <a:avLst/>
          </a:prstGeom>
          <a:noFill/>
        </p:spPr>
      </p:pic>
      <p:pic>
        <p:nvPicPr>
          <p:cNvPr id="4098" name="Picture 2" descr="F:\Фотографии с телефона\20141202_164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363822" y="6858000"/>
            <a:ext cx="24222076" cy="17487900"/>
          </a:xfrm>
          <a:prstGeom prst="rect">
            <a:avLst/>
          </a:prstGeom>
          <a:noFill/>
        </p:spPr>
      </p:pic>
      <p:pic>
        <p:nvPicPr>
          <p:cNvPr id="7" name="Picture 7" descr="F:\Фотографии с телефона\20141202_164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643446"/>
            <a:ext cx="2525063" cy="182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Это помогает обучающемуся</a:t>
            </a:r>
          </a:p>
          <a:p>
            <a:r>
              <a:rPr lang="ru-RU" dirty="0">
                <a:solidFill>
                  <a:srgbClr val="0070C0"/>
                </a:solidFill>
              </a:rPr>
              <a:t>ЗАПОМИНАТЬ, УСВАИВАТЬ </a:t>
            </a:r>
            <a:r>
              <a:rPr lang="ru-RU" dirty="0"/>
              <a:t>информацию</a:t>
            </a:r>
          </a:p>
          <a:p>
            <a:pPr>
              <a:buNone/>
            </a:pPr>
            <a:r>
              <a:rPr lang="ru-RU" dirty="0"/>
              <a:t>   через все каналы восприятия:</a:t>
            </a:r>
          </a:p>
          <a:p>
            <a:pPr>
              <a:buNone/>
            </a:pP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          ЗРЕНИЕ</a:t>
            </a:r>
          </a:p>
          <a:p>
            <a:pPr>
              <a:buNone/>
            </a:pP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                        СЛУХ </a:t>
            </a:r>
          </a:p>
          <a:p>
            <a:pPr>
              <a:buNone/>
            </a:pP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                                   ОСЯЗАНИЕ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4" name="Picture 4" descr="F:\Фотографии с телефона\20141125_163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19932" y="3324076"/>
            <a:ext cx="2786083" cy="1567172"/>
          </a:xfrm>
          <a:prstGeom prst="rect">
            <a:avLst/>
          </a:prstGeom>
          <a:noFill/>
        </p:spPr>
      </p:pic>
      <p:pic>
        <p:nvPicPr>
          <p:cNvPr id="5" name="Picture 5" descr="F:\Фотографии с телефона\20141125_163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871" y="4242793"/>
            <a:ext cx="3067041" cy="1725211"/>
          </a:xfrm>
          <a:prstGeom prst="rect">
            <a:avLst/>
          </a:prstGeom>
          <a:noFill/>
        </p:spPr>
      </p:pic>
      <p:pic>
        <p:nvPicPr>
          <p:cNvPr id="6" name="Picture 3" descr="F:\Фотографии с телефона\20141125_16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4884"/>
            <a:ext cx="2629686" cy="1479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F:\Фотографии с телефона\20141125_16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4884"/>
            <a:ext cx="2629686" cy="1479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Исполнение роли (30% усвоения)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Это ролевые игры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Проигрывание ситуаций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Их исследование</a:t>
            </a:r>
          </a:p>
        </p:txBody>
      </p:sp>
      <p:pic>
        <p:nvPicPr>
          <p:cNvPr id="2050" name="Picture 2" descr="F:\Фотографии с телефона\20141021_110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15006" y="53078410"/>
            <a:ext cx="31089600" cy="17487900"/>
          </a:xfrm>
          <a:prstGeom prst="rect">
            <a:avLst/>
          </a:prstGeom>
          <a:noFill/>
        </p:spPr>
      </p:pic>
      <p:pic>
        <p:nvPicPr>
          <p:cNvPr id="7" name="Picture 2" descr="F:\Фотографии с телефона\20141021_110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3064" y="3829847"/>
            <a:ext cx="3175021" cy="178595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9453" y="3429000"/>
            <a:ext cx="4835348" cy="27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Приобретенный таким способом опыт, а именно: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Определение своего места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Поиск проблемного решения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Нахождение новых путей для сотрудничества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Умение доверять и доверяться</a:t>
            </a:r>
          </a:p>
          <a:p>
            <a:pPr>
              <a:buNone/>
            </a:pP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   </a:t>
            </a:r>
            <a:r>
              <a:rPr lang="ru-RU" sz="3600" dirty="0">
                <a:solidFill>
                  <a:schemeClr val="accent1"/>
                </a:solidFill>
                <a:latin typeface="Arial Black" pitchFamily="34" charset="0"/>
              </a:rPr>
              <a:t>Помогает усвоить полученную информацию в действии.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759</TotalTime>
  <Words>657</Words>
  <Application>Microsoft Office PowerPoint</Application>
  <PresentationFormat>Экран (4:3)</PresentationFormat>
  <Paragraphs>154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 Black</vt:lpstr>
      <vt:lpstr>Cambria</vt:lpstr>
      <vt:lpstr>Verdana</vt:lpstr>
      <vt:lpstr>Wingdings</vt:lpstr>
      <vt:lpstr>Wingdings 2</vt:lpstr>
      <vt:lpstr>Эркер</vt:lpstr>
      <vt:lpstr>Методическая разработка:  «Применение интерактивных форм обучения на уроках физики»</vt:lpstr>
      <vt:lpstr>Необходимость использования активных методов обучения</vt:lpstr>
      <vt:lpstr>Под формами следует понимать способы организации обучения.</vt:lpstr>
      <vt:lpstr>ЛЕКЦИЯ (5% усвоения)</vt:lpstr>
      <vt:lpstr>Чтение учебной литературы  (10% усвоения)</vt:lpstr>
      <vt:lpstr>Аудио-визуальные средства  (20% усвоения)</vt:lpstr>
      <vt:lpstr>Презентация PowerPoint</vt:lpstr>
      <vt:lpstr>Исполнение роли (30% усвоения)</vt:lpstr>
      <vt:lpstr>Приобретенный таким способом опыт, а именно:</vt:lpstr>
      <vt:lpstr>Обсуждение в группах  (40% усвоения)</vt:lpstr>
      <vt:lpstr>Дискуссии ценны тем, что  позволяют участникам</vt:lpstr>
      <vt:lpstr>Обучение-практика  (50% усвоения)</vt:lpstr>
      <vt:lpstr>Обучение других (60% усвоения)</vt:lpstr>
      <vt:lpstr>Современное образование выдвигает перед преподавателем новые требования:</vt:lpstr>
      <vt:lpstr>Интерактивный метод - самая  современная форма </vt:lpstr>
      <vt:lpstr>Интерактивный метод</vt:lpstr>
      <vt:lpstr>Разнообразные методы обучения, которые относятся к интерактивным:</vt:lpstr>
      <vt:lpstr>Нестандартные занятия, как современные формы обучения, </vt:lpstr>
      <vt:lpstr>Иновационные формы обучения могут быть представлены следующими типами нестандартных занятий:</vt:lpstr>
      <vt:lpstr> 2. Различные виды занятий: </vt:lpstr>
      <vt:lpstr>3. Занятие, носящее характер публичных форм общения:</vt:lpstr>
      <vt:lpstr>4. Занятие, имитирующее деятельность учреждений</vt:lpstr>
      <vt:lpstr>Вывод: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интерактивных форм обучения</dc:title>
  <dc:creator>Надя</dc:creator>
  <cp:lastModifiedBy>Галина Харченко</cp:lastModifiedBy>
  <cp:revision>110</cp:revision>
  <dcterms:created xsi:type="dcterms:W3CDTF">2014-11-24T13:56:10Z</dcterms:created>
  <dcterms:modified xsi:type="dcterms:W3CDTF">2024-02-25T10:56:35Z</dcterms:modified>
</cp:coreProperties>
</file>