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708" r:id="rId3"/>
    <p:sldMasterId id="2147483720" r:id="rId4"/>
    <p:sldMasterId id="2147483732" r:id="rId5"/>
  </p:sldMasterIdLst>
  <p:notesMasterIdLst>
    <p:notesMasterId r:id="rId35"/>
  </p:notesMasterIdLst>
  <p:sldIdLst>
    <p:sldId id="256" r:id="rId6"/>
    <p:sldId id="309" r:id="rId7"/>
    <p:sldId id="306" r:id="rId8"/>
    <p:sldId id="272" r:id="rId9"/>
    <p:sldId id="271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9" r:id="rId19"/>
    <p:sldId id="266" r:id="rId20"/>
    <p:sldId id="267" r:id="rId21"/>
    <p:sldId id="270" r:id="rId22"/>
    <p:sldId id="273" r:id="rId23"/>
    <p:sldId id="275" r:id="rId24"/>
    <p:sldId id="311" r:id="rId25"/>
    <p:sldId id="280" r:id="rId26"/>
    <p:sldId id="281" r:id="rId27"/>
    <p:sldId id="312" r:id="rId28"/>
    <p:sldId id="303" r:id="rId29"/>
    <p:sldId id="304" r:id="rId30"/>
    <p:sldId id="305" r:id="rId31"/>
    <p:sldId id="310" r:id="rId32"/>
    <p:sldId id="313" r:id="rId33"/>
    <p:sldId id="31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9A946-86DE-4ECD-9F4B-1B0512166E5E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62BAF-FB8D-496B-8EA5-96B26FFB7D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2BAF-FB8D-496B-8EA5-96B26FFB7D1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A69-EF97-42C6-85CC-59E3CBDDF6C2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33BA-B2CC-4120-BF55-FDC05567296E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69C-BE56-4AA7-8CD9-A1544FAAEBDB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A69-EF97-42C6-85CC-59E3CBDDF6C2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2551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E480-9252-4109-95A9-CC00F52984DE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10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0C02-9CF1-4087-A1F0-CB7D28F74B84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87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480A-A7CC-4A2F-89EE-0D02FFBAB4C6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1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C39F-0306-4D6B-BE36-37AE2A217FD4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85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8064-0D7A-40E6-9110-E645AB33F7E0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73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ED03-73DC-4472-A629-DAF01CFF9AA9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93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4DC9-4FE8-4542-9E40-2931B47274A6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E480-9252-4109-95A9-CC00F52984DE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10-5EC8-4E38-B3C0-68275675F259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20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33BA-B2CC-4120-BF55-FDC05567296E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29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69C-BE56-4AA7-8CD9-A1544FAAEBDB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01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A69-EF97-42C6-85CC-59E3CBDDF6C2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7746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E480-9252-4109-95A9-CC00F52984DE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4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0C02-9CF1-4087-A1F0-CB7D28F74B84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17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480A-A7CC-4A2F-89EE-0D02FFBAB4C6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48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C39F-0306-4D6B-BE36-37AE2A217FD4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48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8064-0D7A-40E6-9110-E645AB33F7E0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61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ED03-73DC-4472-A629-DAF01CFF9AA9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0C02-9CF1-4087-A1F0-CB7D28F74B84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4DC9-4FE8-4542-9E40-2931B47274A6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2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10-5EC8-4E38-B3C0-68275675F259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42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33BA-B2CC-4120-BF55-FDC05567296E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8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69C-BE56-4AA7-8CD9-A1544FAAEBDB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18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A69-EF97-42C6-85CC-59E3CBDDF6C2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1962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E480-9252-4109-95A9-CC00F52984DE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86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0C02-9CF1-4087-A1F0-CB7D28F74B84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480A-A7CC-4A2F-89EE-0D02FFBAB4C6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62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C39F-0306-4D6B-BE36-37AE2A217FD4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22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8064-0D7A-40E6-9110-E645AB33F7E0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5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480A-A7CC-4A2F-89EE-0D02FFBAB4C6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ED03-73DC-4472-A629-DAF01CFF9AA9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49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4DC9-4FE8-4542-9E40-2931B47274A6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16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10-5EC8-4E38-B3C0-68275675F259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56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33BA-B2CC-4120-BF55-FDC05567296E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56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69C-BE56-4AA7-8CD9-A1544FAAEBDB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2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4DA69-EF97-42C6-85CC-59E3CBDDF6C2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8069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EE480-9252-4109-95A9-CC00F52984DE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94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0C02-9CF1-4087-A1F0-CB7D28F74B84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480A-A7CC-4A2F-89EE-0D02FFBAB4C6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33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C39F-0306-4D6B-BE36-37AE2A217FD4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3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C39F-0306-4D6B-BE36-37AE2A217FD4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8064-0D7A-40E6-9110-E645AB33F7E0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95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ED03-73DC-4472-A629-DAF01CFF9AA9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92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4DC9-4FE8-4542-9E40-2931B47274A6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48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10-5EC8-4E38-B3C0-68275675F259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00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33BA-B2CC-4120-BF55-FDC05567296E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79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269C-BE56-4AA7-8CD9-A1544FAAEBDB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7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8064-0D7A-40E6-9110-E645AB33F7E0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ED03-73DC-4472-A629-DAF01CFF9AA9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4DC9-4FE8-4542-9E40-2931B47274A6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110-5EC8-4E38-B3C0-68275675F259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7D7FA9-FE13-4E6B-B9A5-95C1B7AA0062}" type="datetime1">
              <a:rPr lang="ru-RU" smtClean="0"/>
              <a:pPr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7D7FA9-FE13-4E6B-B9A5-95C1B7AA0062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84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7D7FA9-FE13-4E6B-B9A5-95C1B7AA0062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89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7D7FA9-FE13-4E6B-B9A5-95C1B7AA0062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13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7D7FA9-FE13-4E6B-B9A5-95C1B7AA0062}" type="datetime1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35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60000">
              <a:schemeClr val="accent5">
                <a:lumMod val="5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88805"/>
            <a:ext cx="8173416" cy="18481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Урок по </a:t>
            </a:r>
            <a:r>
              <a:rPr lang="ru-RU" sz="44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ОБЖ </a:t>
            </a: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 </a:t>
            </a:r>
            <a:r>
              <a:rPr lang="ru-RU" sz="44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тему</a:t>
            </a:r>
            <a:r>
              <a:rPr lang="en-US" sz="44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ru-RU" sz="44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ru-RU" sz="44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ru-RU" sz="44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Пожары</a:t>
            </a:r>
            <a:r>
              <a:rPr 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>и их последствия</a:t>
            </a:r>
            <a:r>
              <a:rPr lang="ru-RU" sz="44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284984"/>
            <a:ext cx="5614640" cy="2160240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  <a:buClrTx/>
              <a:buSzTx/>
            </a:pPr>
            <a:endParaRPr lang="ru-RU" sz="2400" dirty="0" smtClean="0">
              <a:latin typeface="Calibri" panose="020F0502020204030204" pitchFamily="34" charset="0"/>
            </a:endParaRPr>
          </a:p>
          <a:p>
            <a:pPr marL="228600" lvl="0" indent="-228600">
              <a:spcBef>
                <a:spcPts val="1000"/>
              </a:spcBef>
              <a:buClrTx/>
              <a:buSzTx/>
            </a:pPr>
            <a:r>
              <a:rPr lang="ru-RU" sz="2400" dirty="0" smtClean="0">
                <a:latin typeface="Calibri" panose="020F0502020204030204" pitchFamily="34" charset="0"/>
              </a:rPr>
              <a:t>Учитель ОБЖ:</a:t>
            </a:r>
            <a:endParaRPr lang="ru-RU" sz="2400" dirty="0">
              <a:latin typeface="Calibri" panose="020F0502020204030204" pitchFamily="34" charset="0"/>
            </a:endParaRPr>
          </a:p>
          <a:p>
            <a:pPr marL="228600" lvl="0" indent="-228600" algn="r">
              <a:spcBef>
                <a:spcPts val="1000"/>
              </a:spcBef>
              <a:buClrTx/>
              <a:buSzTx/>
            </a:pPr>
            <a:r>
              <a:rPr lang="ru-RU" sz="2400" dirty="0" err="1" smtClean="0">
                <a:latin typeface="Calibri" panose="020F0502020204030204" pitchFamily="34" charset="0"/>
              </a:rPr>
              <a:t>Топунова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 err="1" smtClean="0">
                <a:latin typeface="Calibri" panose="020F0502020204030204" pitchFamily="34" charset="0"/>
              </a:rPr>
              <a:t>ЕленаВасильевна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</a:endParaRPr>
          </a:p>
          <a:p>
            <a:pPr algn="l"/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МОУ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Коленовская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средняя общеобразовательная школа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5949280"/>
            <a:ext cx="303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>
                <a:latin typeface="Calibri" panose="020F0502020204030204" pitchFamily="34" charset="0"/>
              </a:rPr>
              <a:t>д. </a:t>
            </a:r>
            <a:r>
              <a:rPr lang="ru-RU" sz="2400" dirty="0" err="1">
                <a:latin typeface="Calibri" panose="020F0502020204030204" pitchFamily="34" charset="0"/>
              </a:rPr>
              <a:t>Коленово</a:t>
            </a:r>
            <a:r>
              <a:rPr lang="ru-RU" sz="2400" dirty="0">
                <a:latin typeface="Calibri" panose="020F0502020204030204" pitchFamily="34" charset="0"/>
              </a:rPr>
              <a:t>, </a:t>
            </a:r>
            <a:r>
              <a:rPr lang="ru-RU" sz="2400" dirty="0" smtClean="0">
                <a:latin typeface="Calibri" panose="020F0502020204030204" pitchFamily="34" charset="0"/>
              </a:rPr>
              <a:t>2022 </a:t>
            </a:r>
            <a:r>
              <a:rPr lang="ru-RU" sz="2400" dirty="0">
                <a:latin typeface="Calibri" panose="020F0502020204030204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0000">
              <a:srgbClr val="00206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9512" y="4549676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 smtClean="0"/>
              <a:t>         </a:t>
            </a:r>
            <a:r>
              <a:rPr lang="ru-RU" sz="2400" b="1" i="1" dirty="0" smtClean="0">
                <a:latin typeface="+mj-lt"/>
              </a:rPr>
              <a:t>Температура среды.</a:t>
            </a:r>
            <a:r>
              <a:rPr lang="ru-RU" sz="2400" dirty="0" smtClean="0">
                <a:latin typeface="+mj-lt"/>
              </a:rPr>
              <a:t> </a:t>
            </a:r>
          </a:p>
          <a:p>
            <a:r>
              <a:rPr lang="ru-RU" sz="2400" dirty="0" smtClean="0">
                <a:latin typeface="+mj-lt"/>
              </a:rPr>
              <a:t>      Наибольшую опасность для людей представляет вдыхание нагретого воздуха, приводящее к ожогу верхних дыхательных путей, удушью и смерти. Так, при температуре выше 100 ° С человек теряет сознание и гибнет через несколько минут. Опасны также ожоги кожи.</a:t>
            </a:r>
            <a:endParaRPr lang="ru-RU" sz="2400" dirty="0">
              <a:latin typeface="+mj-lt"/>
            </a:endParaRPr>
          </a:p>
        </p:txBody>
      </p:sp>
      <p:pic>
        <p:nvPicPr>
          <p:cNvPr id="36866" name="Picture 2" descr="C:\Users\Николай\Downloads\images77657657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264696" cy="4168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0000">
              <a:srgbClr val="00206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9512" y="3460358"/>
            <a:ext cx="87849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+mj-lt"/>
              </a:rPr>
              <a:t>      При пожарах в современных зданиях на человека могут воздействовать </a:t>
            </a:r>
            <a:r>
              <a:rPr lang="ru-RU" sz="2400" u="sng" dirty="0" smtClean="0">
                <a:latin typeface="+mj-lt"/>
              </a:rPr>
              <a:t>токсичные продукты горения</a:t>
            </a:r>
            <a:r>
              <a:rPr lang="ru-RU" sz="2400" dirty="0" smtClean="0">
                <a:latin typeface="+mj-lt"/>
              </a:rPr>
              <a:t>. Наиболее опасен из них оксид углерода. Он в 200-300 раз быстрее, чем кислород, вступает в реакцию с гемоглобином крови, что приводит к кислородному голоданию. Человек </a:t>
            </a:r>
            <a:r>
              <a:rPr lang="ru-RU" sz="2400" dirty="0" err="1" smtClean="0">
                <a:latin typeface="+mj-lt"/>
              </a:rPr>
              <a:t>стано-вится</a:t>
            </a:r>
            <a:r>
              <a:rPr lang="ru-RU" sz="2400" dirty="0" smtClean="0">
                <a:latin typeface="+mj-lt"/>
              </a:rPr>
              <a:t> равнодушным и безучастным к опасности, у него наблюдается оцепенение, головокружение, депрессия, нарушается координация движении. Происходит остановка дыхания и смерть.</a:t>
            </a:r>
            <a:endParaRPr lang="ru-RU" sz="2400" dirty="0">
              <a:latin typeface="+mj-lt"/>
            </a:endParaRPr>
          </a:p>
        </p:txBody>
      </p:sp>
      <p:pic>
        <p:nvPicPr>
          <p:cNvPr id="37890" name="Picture 2" descr="C:\Users\Николай\Downloads\poja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968552" cy="3307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0000">
              <a:srgbClr val="00206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9512" y="4408030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i="1" dirty="0" smtClean="0">
                <a:latin typeface="+mj-lt"/>
              </a:rPr>
              <a:t>       Пониженная концентрация кислорода.</a:t>
            </a:r>
            <a:r>
              <a:rPr lang="ru-RU" sz="2400" dirty="0" smtClean="0">
                <a:latin typeface="+mj-lt"/>
              </a:rPr>
              <a:t> В условиях пожара концентрация кислорода в воздухе уменьшается. Между тем понижение ее даже на 3 % вызывает ухудшение двигательных функций организма. Опасной считается концентрация менее 14 %; при ней нарушаются мозговая деятельность и координация движений.</a:t>
            </a:r>
            <a:endParaRPr lang="ru-RU" sz="2400" dirty="0">
              <a:latin typeface="+mj-lt"/>
            </a:endParaRPr>
          </a:p>
        </p:txBody>
      </p:sp>
      <p:pic>
        <p:nvPicPr>
          <p:cNvPr id="38915" name="Picture 3" descr="C:\Users\Николай\Downloads\image29596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336704" cy="424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0000">
              <a:srgbClr val="00206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55576" y="3275692"/>
            <a:ext cx="8208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/>
              <a:t>  </a:t>
            </a:r>
          </a:p>
          <a:p>
            <a:r>
              <a:rPr lang="ru-RU" sz="2400" b="1" i="1" dirty="0" smtClean="0"/>
              <a:t>     Потеря видимости вследствие задымления.</a:t>
            </a:r>
            <a:r>
              <a:rPr lang="ru-RU" sz="2400" dirty="0" smtClean="0"/>
              <a:t> </a:t>
            </a:r>
          </a:p>
          <a:p>
            <a:r>
              <a:rPr lang="ru-RU" sz="2400" dirty="0" smtClean="0">
                <a:latin typeface="+mj-lt"/>
              </a:rPr>
              <a:t>     Успех эвакуации людей при пожаре может быть обеспечен лишь при их беспрепятственном движении. Эвакуируемые обязательно должны четко видеть эвакуационные выходы или указатели выходов. При потере видимости движение людей становится хаотичным. В результате этого процесс эвакуации затрудняется, а затем может стать неуправляемым.</a:t>
            </a:r>
          </a:p>
          <a:p>
            <a:endParaRPr lang="ru-RU" sz="2400" dirty="0"/>
          </a:p>
        </p:txBody>
      </p:sp>
      <p:pic>
        <p:nvPicPr>
          <p:cNvPr id="39938" name="Picture 2" descr="C:\Users\Николай\Downloads\18_fire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3744416" cy="2995533"/>
          </a:xfrm>
          <a:prstGeom prst="rect">
            <a:avLst/>
          </a:prstGeom>
          <a:noFill/>
        </p:spPr>
      </p:pic>
      <p:pic>
        <p:nvPicPr>
          <p:cNvPr id="39939" name="Picture 3" descr="C:\Users\Николай\Downloads\94055250_2435251_1195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48680"/>
            <a:ext cx="474606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451119"/>
            <a:ext cx="83529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ПРИЧИНЫ ПОЖАРОВ</a:t>
            </a:r>
          </a:p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u="sng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жилых и общественных зданиях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пожар в основном возникает из-за: </a:t>
            </a:r>
          </a:p>
          <a:p>
            <a:pPr marL="0" marR="0" lvl="0" indent="203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неисправности электросети и электроприборов;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утечки газа;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возгорания электроприборов, оставленных под 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напряжением без присмотра;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неосторожного обращения и шалости детей с огнем;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использования неисправных или самодельных 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отопительных приборов;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оставленных открытыми дверей топок (печей,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каминов);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выброса горящей золы вблизи строений;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беспечности и небрежности в обращении с огнем.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0000">
              <a:srgbClr val="00206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47664" y="1886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Причины пожаров в быту</a:t>
            </a:r>
            <a:endParaRPr lang="ru-RU" sz="2400" b="1" dirty="0">
              <a:latin typeface="+mj-lt"/>
            </a:endParaRPr>
          </a:p>
        </p:txBody>
      </p:sp>
      <p:pic>
        <p:nvPicPr>
          <p:cNvPr id="1027" name="Picture 3" descr="C:\Users\Николай\Downloads\p12_p54_prpojproiz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58" y="764704"/>
            <a:ext cx="8856230" cy="6002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0000">
              <a:srgbClr val="00206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Николай\Downloads\pl1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637747" cy="5762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266455"/>
            <a:ext cx="871296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ПРИЧИНЫ ПОЖАРОВ НА</a:t>
            </a:r>
            <a:r>
              <a:rPr kumimoji="0" lang="ru-RU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ПРОИЗВОДСТВЕ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u="sng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+mj-lt"/>
              </a:rPr>
              <a:t>   Причинами </a:t>
            </a:r>
            <a:r>
              <a:rPr lang="ru-RU" sz="2400" dirty="0" smtClean="0">
                <a:latin typeface="+mj-lt"/>
              </a:rPr>
              <a:t>пожаров </a:t>
            </a:r>
            <a:r>
              <a:rPr lang="ru-RU" sz="2400" u="sng" dirty="0" smtClean="0">
                <a:latin typeface="+mj-lt"/>
              </a:rPr>
              <a:t>на предприятиях</a:t>
            </a:r>
            <a:r>
              <a:rPr lang="ru-RU" sz="2400" dirty="0" smtClean="0">
                <a:latin typeface="+mj-lt"/>
              </a:rPr>
              <a:t> чаще всего бывают: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 нарушения, допущенные при проектировании и  </a:t>
            </a:r>
          </a:p>
          <a:p>
            <a:r>
              <a:rPr lang="ru-RU" sz="2400" dirty="0" smtClean="0">
                <a:latin typeface="+mj-lt"/>
              </a:rPr>
              <a:t>  строительстве зданий и сооружений;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 несоблюдение элементарных мер пожарной безопасности</a:t>
            </a:r>
          </a:p>
          <a:p>
            <a:r>
              <a:rPr lang="ru-RU" sz="2400" dirty="0" smtClean="0">
                <a:latin typeface="+mj-lt"/>
              </a:rPr>
              <a:t>  производственным персоналом и неосторожное </a:t>
            </a:r>
          </a:p>
          <a:p>
            <a:r>
              <a:rPr lang="ru-RU" sz="2400" dirty="0" smtClean="0">
                <a:latin typeface="+mj-lt"/>
              </a:rPr>
              <a:t>  обращение с огнем;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 нарушение правил пожарной безопасности </a:t>
            </a:r>
            <a:r>
              <a:rPr lang="ru-RU" sz="2400" dirty="0" err="1" smtClean="0">
                <a:latin typeface="+mj-lt"/>
              </a:rPr>
              <a:t>технологиче</a:t>
            </a:r>
            <a:r>
              <a:rPr lang="ru-RU" sz="2400" dirty="0" smtClean="0">
                <a:latin typeface="+mj-lt"/>
              </a:rPr>
              <a:t>- </a:t>
            </a:r>
          </a:p>
          <a:p>
            <a:r>
              <a:rPr lang="ru-RU" sz="2400" dirty="0" smtClean="0">
                <a:latin typeface="+mj-lt"/>
              </a:rPr>
              <a:t>  </a:t>
            </a:r>
            <a:r>
              <a:rPr lang="ru-RU" sz="2400" dirty="0" err="1" smtClean="0">
                <a:latin typeface="+mj-lt"/>
              </a:rPr>
              <a:t>ского</a:t>
            </a:r>
            <a:r>
              <a:rPr lang="ru-RU" sz="2400" dirty="0" smtClean="0">
                <a:latin typeface="+mj-lt"/>
              </a:rPr>
              <a:t> характера в процессе работы промышленного  </a:t>
            </a:r>
          </a:p>
          <a:p>
            <a:r>
              <a:rPr lang="ru-RU" sz="2400" dirty="0" smtClean="0">
                <a:latin typeface="+mj-lt"/>
              </a:rPr>
              <a:t>  предприятия (например, при проведении сварочных  </a:t>
            </a:r>
          </a:p>
          <a:p>
            <a:r>
              <a:rPr lang="ru-RU" sz="2400" dirty="0" smtClean="0">
                <a:latin typeface="+mj-lt"/>
              </a:rPr>
              <a:t>  работ), а также при эксплуатации электрооборудования и  </a:t>
            </a:r>
          </a:p>
          <a:p>
            <a:r>
              <a:rPr lang="ru-RU" sz="2400" dirty="0" smtClean="0">
                <a:latin typeface="+mj-lt"/>
              </a:rPr>
              <a:t>  электроустановок;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задействование</a:t>
            </a:r>
            <a:r>
              <a:rPr lang="ru-RU" sz="2400" dirty="0" smtClean="0">
                <a:latin typeface="+mj-lt"/>
              </a:rPr>
              <a:t> в производственном процессе  </a:t>
            </a:r>
          </a:p>
          <a:p>
            <a:r>
              <a:rPr lang="ru-RU" sz="2400" dirty="0" smtClean="0">
                <a:latin typeface="+mj-lt"/>
              </a:rPr>
              <a:t>  неисправного оборудования.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2" name="Picture 2" descr="C:\Users\Николай\Downloads\Новый рисунок (14)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57" y="2514600"/>
            <a:ext cx="8822994" cy="33626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Причины пожаров на производстве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29723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Распространению пожара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промышленных предприятиях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способствуют:</a:t>
            </a:r>
          </a:p>
          <a:p>
            <a:pPr marL="0" marR="0" lvl="0" indent="203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скопление значительного количества горючих веществ и материалов на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производственных и складских площадях;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наличие путей, создающих возможность распространения пламени и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продуктов горения на смежные установки и соседние помещения;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внезапное появление в процессе пожара факторов, ускоряющих его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развитие;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запоздалое обнаружение возникшего пожара и сообщение о нем в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пожарную часть;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отсутствие или неисправность стационарных и первичных средств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тушения пожара;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неправильные действия людей при тушении пожара.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Распространение пожара в зданиях чаще всего происходит из-за 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поступления свежего воздуха, дающего дополнительный приток 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кислорода, по вентиляционным каналам, через окна и двери.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Вот почему не рекомендуется разбивать стекла в окнах горящего </a:t>
            </a:r>
          </a:p>
          <a:p>
            <a:pPr marL="0" marR="0" lvl="0" indent="203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помещения и оставлять открытыми двери.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60000">
              <a:schemeClr val="accent4">
                <a:lumMod val="7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500" y="404664"/>
            <a:ext cx="8173353" cy="5120994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4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Цель урока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:</a:t>
            </a:r>
            <a:r>
              <a:rPr lang="ru-RU" sz="400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Times New Roman"/>
              </a:rPr>
              <a:t> </a:t>
            </a:r>
            <a:r>
              <a:rPr lang="ru-RU" sz="40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Times New Roman"/>
              </a:rPr>
              <a:t/>
            </a:r>
            <a:br>
              <a:rPr lang="ru-RU" sz="400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Times New Roman"/>
              </a:rPr>
            </a:br>
            <a:r>
              <a:rPr lang="ru-RU" sz="27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Узнать, что представляет собой </a:t>
            </a:r>
            <a:r>
              <a:rPr lang="ru-RU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пожар, причины возникновения, краткую характеристику и возможные последствия пожаров.</a:t>
            </a:r>
            <a:r>
              <a:rPr lang="ru-RU" sz="27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ru-RU" sz="27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ru-RU" sz="4000" cap="none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Задачи </a:t>
            </a:r>
            <a:r>
              <a:rPr lang="ru-RU" sz="4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урока</a:t>
            </a:r>
            <a:r>
              <a:rPr lang="en-US" sz="4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:</a:t>
            </a:r>
            <a:r>
              <a:rPr lang="ru-RU" sz="40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ru-RU" sz="40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ru-RU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1.</a:t>
            </a:r>
            <a:r>
              <a:rPr lang="ru-RU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Выяснить, </a:t>
            </a:r>
            <a:r>
              <a:rPr lang="ru-RU" sz="27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что такое </a:t>
            </a:r>
            <a:r>
              <a:rPr lang="ru-RU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пожар? </a:t>
            </a:r>
            <a:r>
              <a:rPr lang="ru-RU" sz="27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/>
            </a:r>
            <a:br>
              <a:rPr lang="ru-RU" sz="27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</a:br>
            <a:r>
              <a:rPr lang="ru-RU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2.Причины и возможные последствия пожаров. </a:t>
            </a:r>
            <a:br>
              <a:rPr lang="ru-RU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</a:br>
            <a:r>
              <a:rPr lang="ru-RU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3.Правила безопасного поведения.</a:t>
            </a:r>
            <a:r>
              <a:rPr lang="ru-RU" sz="27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ru-RU" sz="2700" b="0" cap="none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</a:rPr>
              <a:t> 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062912" cy="1368152"/>
          </a:xfrm>
        </p:spPr>
        <p:txBody>
          <a:bodyPr>
            <a:normAutofit/>
          </a:bodyPr>
          <a:lstStyle/>
          <a:p>
            <a:pPr algn="l"/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35551" y="5288433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.</a:t>
            </a:r>
            <a:endParaRPr lang="ru-RU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pc="-1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Действия при пожаре:</a:t>
            </a:r>
            <a:endParaRPr lang="ru-RU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3036442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03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prstClr val="white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24744"/>
            <a:ext cx="82952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onsolas"/>
              </a:rPr>
              <a:t>Предпринять попытку самостоятельного тушения пожара имеющимися средствами;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onsolas"/>
              </a:rPr>
              <a:t>Сообщить о случившемся в МЧС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(101, 01, 112)</a:t>
            </a:r>
            <a:r>
              <a:rPr lang="ru-RU" sz="2400" dirty="0">
                <a:latin typeface="Consolas"/>
                <a:cs typeface="Arial" panose="020B0604020202020204" pitchFamily="34" charset="0"/>
              </a:rPr>
              <a:t>;</a:t>
            </a:r>
            <a:endParaRPr lang="ru-RU" sz="2400" dirty="0">
              <a:latin typeface="Corbe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Если в общественном здании прозвучал сигнал тревоги, немедленно покинуть здание согласно плану эвакуации;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Если загорелась одежда, не бежать, а попытаться потушить пламя путем катания, валяния по полу,  затушить водой, землей;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Выходить из зоны пожара в наветренную сторону;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Проходя через горящие помещения, накрываться с головой мокрой тканью.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Consolas"/>
                <a:cs typeface="Arial" panose="020B0604020202020204" pitchFamily="34" charset="0"/>
              </a:rPr>
              <a:t>Сохранять самообладание, не поддаваться панике.</a:t>
            </a:r>
          </a:p>
        </p:txBody>
      </p:sp>
    </p:spTree>
    <p:extLst>
      <p:ext uri="{BB962C8B-B14F-4D97-AF65-F5344CB8AC3E}">
        <p14:creationId xmlns:p14="http://schemas.microsoft.com/office/powerpoint/2010/main" val="34121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2" name="Picture 2" descr="C:\Users\Николай\Downloads\Hd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98" y="188641"/>
            <a:ext cx="8489266" cy="6531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6" name="Picture 2" descr="C:\Users\Николай\Downloads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52" y="332656"/>
            <a:ext cx="873843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1616" y="116605"/>
            <a:ext cx="8229600" cy="1143000"/>
          </a:xfrm>
        </p:spPr>
        <p:txBody>
          <a:bodyPr/>
          <a:lstStyle/>
          <a:p>
            <a:r>
              <a:rPr lang="ru-RU" sz="4000" b="0" spc="-100" dirty="0" smtClean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ru-RU" sz="4400" spc="-10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Предотвращение пожаров</a:t>
            </a:r>
            <a:endParaRPr lang="ru-RU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55575" y="1124744"/>
            <a:ext cx="8808913" cy="573325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u="sng" dirty="0">
                <a:solidFill>
                  <a:prstClr val="white"/>
                </a:solidFill>
                <a:latin typeface="Corbel"/>
              </a:rPr>
              <a:t>ПОМНИТЕ: пожар легче предотвратить, чем погасить.</a:t>
            </a:r>
            <a:r>
              <a:rPr lang="ru-RU" sz="2400" dirty="0">
                <a:solidFill>
                  <a:prstClr val="white"/>
                </a:solidFill>
                <a:latin typeface="Corbel"/>
              </a:rPr>
              <a:t> </a:t>
            </a:r>
            <a:endParaRPr lang="ru-RU" sz="2400" dirty="0" smtClean="0">
              <a:solidFill>
                <a:prstClr val="white"/>
              </a:solidFill>
              <a:latin typeface="Corbel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>
                <a:solidFill>
                  <a:prstClr val="white"/>
                </a:solidFill>
                <a:latin typeface="Corbel"/>
              </a:rPr>
              <a:t>Н</a:t>
            </a:r>
            <a:r>
              <a:rPr lang="ru-RU" sz="2400" dirty="0" smtClean="0">
                <a:solidFill>
                  <a:prstClr val="white"/>
                </a:solidFill>
                <a:latin typeface="Corbel"/>
              </a:rPr>
              <a:t>еобходимо </a:t>
            </a:r>
            <a:r>
              <a:rPr lang="ru-RU" sz="2400" dirty="0">
                <a:solidFill>
                  <a:prstClr val="white"/>
                </a:solidFill>
                <a:latin typeface="Corbel"/>
              </a:rPr>
              <a:t>помнить правила пожарной </a:t>
            </a:r>
            <a:r>
              <a:rPr lang="ru-RU" sz="2400" dirty="0" smtClean="0">
                <a:solidFill>
                  <a:prstClr val="white"/>
                </a:solidFill>
                <a:latin typeface="Corbel"/>
              </a:rPr>
              <a:t>безопасности</a:t>
            </a:r>
            <a:r>
              <a:rPr lang="ru-RU" sz="2400" dirty="0">
                <a:solidFill>
                  <a:prstClr val="white"/>
                </a:solidFill>
                <a:latin typeface="Corbel"/>
              </a:rPr>
              <a:t>:</a:t>
            </a:r>
          </a:p>
          <a:p>
            <a:pPr marL="742950" lvl="1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Corbel"/>
              </a:rPr>
              <a:t>Держите исправными выключатели, розетки системы электроснабжения и вилки электроприборов, не допускать попадания в электросеть воды</a:t>
            </a:r>
            <a:r>
              <a:rPr lang="ru-RU" dirty="0" smtClean="0">
                <a:solidFill>
                  <a:prstClr val="white"/>
                </a:solidFill>
                <a:latin typeface="Corbel"/>
              </a:rPr>
              <a:t>.</a:t>
            </a:r>
          </a:p>
          <a:p>
            <a:pPr marL="742950" lvl="1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solidFill>
                  <a:prstClr val="white"/>
                </a:solidFill>
                <a:latin typeface="Corbel"/>
              </a:rPr>
              <a:t> </a:t>
            </a:r>
            <a:r>
              <a:rPr lang="ru-RU" dirty="0">
                <a:solidFill>
                  <a:prstClr val="white"/>
                </a:solidFill>
                <a:latin typeface="Corbel"/>
              </a:rPr>
              <a:t>Не перегружайте электросеть. </a:t>
            </a:r>
            <a:endParaRPr lang="ru-RU" dirty="0" smtClean="0">
              <a:solidFill>
                <a:prstClr val="white"/>
              </a:solidFill>
              <a:latin typeface="Corbel"/>
            </a:endParaRPr>
          </a:p>
          <a:p>
            <a:pPr marL="742950" lvl="1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dirty="0" smtClean="0">
                <a:solidFill>
                  <a:prstClr val="white"/>
                </a:solidFill>
                <a:latin typeface="Corbel"/>
              </a:rPr>
              <a:t>Не </a:t>
            </a:r>
            <a:r>
              <a:rPr lang="ru-RU" dirty="0">
                <a:solidFill>
                  <a:prstClr val="white"/>
                </a:solidFill>
                <a:latin typeface="Corbel"/>
              </a:rPr>
              <a:t>оставляйте без присмотра электронагревательные приборы.</a:t>
            </a:r>
          </a:p>
          <a:p>
            <a:pPr marL="742950" lvl="1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Corbel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Corbel"/>
              </a:rPr>
              <a:t>Уходя </a:t>
            </a:r>
            <a:r>
              <a:rPr lang="ru-RU" dirty="0">
                <a:solidFill>
                  <a:prstClr val="white"/>
                </a:solidFill>
                <a:latin typeface="Corbel"/>
              </a:rPr>
              <a:t>из дома или квартиры, выключайте свет, электроприборы. </a:t>
            </a:r>
          </a:p>
          <a:p>
            <a:pPr marL="742950" lvl="1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Corbel"/>
              </a:rPr>
              <a:t>Не позволяйте детям играть со спичками и другими легковоспламеняющимися </a:t>
            </a:r>
            <a:r>
              <a:rPr lang="ru-RU" dirty="0" smtClean="0">
                <a:solidFill>
                  <a:prstClr val="white"/>
                </a:solidFill>
                <a:latin typeface="Corbel"/>
              </a:rPr>
              <a:t>предметами.</a:t>
            </a:r>
            <a:endParaRPr lang="ru-RU" dirty="0">
              <a:solidFill>
                <a:prstClr val="white"/>
              </a:solidFill>
              <a:latin typeface="Corbel"/>
            </a:endParaRPr>
          </a:p>
          <a:p>
            <a:pPr marL="742950" lvl="1" indent="-28575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dirty="0">
                <a:solidFill>
                  <a:prstClr val="white"/>
                </a:solidFill>
                <a:latin typeface="Corbel"/>
              </a:rPr>
              <a:t>Ознакомьтесь с планом эвакуации учреждения, в котором находитесь.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3036442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03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prstClr val="white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24744"/>
            <a:ext cx="8295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  <a:latin typeface="Consolas"/>
              </a:rPr>
              <a:t> </a:t>
            </a:r>
            <a:endParaRPr lang="ru-RU" sz="2400" dirty="0">
              <a:solidFill>
                <a:prstClr val="white"/>
              </a:solidFill>
              <a:latin typeface="Consola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6">
                <a:lumMod val="5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026" name="Picture 2" descr="C:\Users\Николай\Downloads\31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44590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69160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Углекислотный огнетушитель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представляет собой стальной армированный баллон, в горловину которого ввернут затвор пистолетного типа с сифонной трубкой. Затвор имеет ниппель, к которому присоединяется пластмассовая трубка с раструбом. Двуокись углерода, испаряясь при выходе в раструб, частично превращается в углекислотный снег (твердая фаза), который прекращает доступ кислорода к очагу и одновременно охлаждает очаг загорания.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6">
                <a:lumMod val="5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517232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C:\Users\Николай\Downloads\31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632848" cy="46498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826675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     Работа огнетушителя основана на вытеснении огнетушащего порошкового состава под действием избыточного давления, создаваемого рабочим газом (бывают либо </a:t>
            </a:r>
            <a:r>
              <a:rPr lang="ru-RU" dirty="0" err="1" smtClean="0">
                <a:latin typeface="+mj-lt"/>
              </a:rPr>
              <a:t>закачного</a:t>
            </a:r>
            <a:r>
              <a:rPr lang="ru-RU" dirty="0" smtClean="0">
                <a:latin typeface="+mj-lt"/>
              </a:rPr>
              <a:t> типа, либо используется баллон с вытесняющим газом).</a:t>
            </a:r>
          </a:p>
          <a:p>
            <a:r>
              <a:rPr lang="ru-RU" dirty="0" smtClean="0">
                <a:latin typeface="+mj-lt"/>
              </a:rPr>
              <a:t>      В качестве рабочего газа используется двуокись углерода. Порошковым огнетушителем разрешено тушение электроустановок под напряжением до 1000 в.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6">
                <a:lumMod val="5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517232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C:\Users\Николай\Downloads\ov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4841"/>
            <a:ext cx="7632848" cy="6674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47667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03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Последствия пожаров</a:t>
            </a:r>
          </a:p>
          <a:p>
            <a:pPr indent="203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Arial"/>
                <a:cs typeface="Times New Roman" pitchFamily="18" charset="0"/>
              </a:rPr>
              <a:t>Такие последствия сопровождаются, как правило, гибелью и травмированием людей</a:t>
            </a:r>
            <a:endParaRPr lang="ru-RU" sz="2000" dirty="0" smtClean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pic>
        <p:nvPicPr>
          <p:cNvPr id="6" name="Picture 4" descr="C:\Documents and Settings\Бух\Рабочий стол\Новая папка\последствия пожа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8" y="2636912"/>
            <a:ext cx="3305944" cy="2569468"/>
          </a:xfrm>
          <a:prstGeom prst="rect">
            <a:avLst/>
          </a:prstGeom>
          <a:noFill/>
          <a:effectLst>
            <a:glow rad="101600">
              <a:srgbClr val="A5644E">
                <a:satMod val="175000"/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Бух\Рабочий стол\Новая папка\после пожара в многоэтаж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55" y="2132856"/>
            <a:ext cx="3620616" cy="404351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1616" y="116605"/>
            <a:ext cx="8229600" cy="1143000"/>
          </a:xfrm>
        </p:spPr>
        <p:txBody>
          <a:bodyPr/>
          <a:lstStyle/>
          <a:p>
            <a:r>
              <a:rPr lang="ru-RU" sz="4000" b="0" spc="-100" dirty="0" smtClean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ru-RU" sz="4400" spc="-1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Вывод:</a:t>
            </a:r>
            <a:endParaRPr lang="ru-RU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55575" y="1124744"/>
            <a:ext cx="8808913" cy="573325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u="sng" dirty="0" smtClean="0">
                <a:solidFill>
                  <a:prstClr val="white"/>
                </a:solidFill>
                <a:latin typeface="Corbel"/>
              </a:rPr>
              <a:t> </a:t>
            </a:r>
            <a:endParaRPr lang="ru-RU" dirty="0">
              <a:solidFill>
                <a:prstClr val="white"/>
              </a:solidFill>
              <a:latin typeface="Corbel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3036442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03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prstClr val="white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24744"/>
            <a:ext cx="8295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  <a:latin typeface="Consolas"/>
              </a:rPr>
              <a:t> </a:t>
            </a:r>
            <a:endParaRPr lang="ru-RU" sz="2400" dirty="0">
              <a:solidFill>
                <a:prstClr val="white"/>
              </a:solidFill>
              <a:latin typeface="Consolas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399685" cy="4783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orbel" panose="020B0503020204020204" pitchFamily="34" charset="0"/>
              </a:rPr>
              <a:t>Делаем вывод</a:t>
            </a:r>
            <a:r>
              <a:rPr lang="ru-RU" sz="2800" dirty="0">
                <a:latin typeface="Corbel" panose="020B0503020204020204" pitchFamily="34" charset="0"/>
              </a:rPr>
              <a:t>, что </a:t>
            </a:r>
            <a:r>
              <a:rPr lang="ru-RU" sz="2800" dirty="0" smtClean="0">
                <a:latin typeface="Corbel" panose="020B0503020204020204" pitchFamily="34" charset="0"/>
              </a:rPr>
              <a:t>пожар – это неконтролируемое горение, причиняющее</a:t>
            </a:r>
            <a:r>
              <a:rPr lang="ru-RU" sz="2800" dirty="0">
                <a:solidFill>
                  <a:prstClr val="white"/>
                </a:solidFill>
                <a:latin typeface="Corbel" panose="020B0503020204020204" pitchFamily="34" charset="0"/>
              </a:rPr>
              <a:t> </a:t>
            </a:r>
            <a:r>
              <a:rPr lang="ru-RU" sz="2800" dirty="0" smtClean="0">
                <a:solidFill>
                  <a:prstClr val="white"/>
                </a:solidFill>
                <a:latin typeface="Corbel" panose="020B0503020204020204" pitchFamily="34" charset="0"/>
              </a:rPr>
              <a:t>материальный </a:t>
            </a:r>
            <a:r>
              <a:rPr lang="ru-RU" sz="2800" dirty="0">
                <a:solidFill>
                  <a:prstClr val="white"/>
                </a:solidFill>
                <a:latin typeface="Corbel" panose="020B0503020204020204" pitchFamily="34" charset="0"/>
              </a:rPr>
              <a:t>ущерб, вред жизни и здоровью граждан, </a:t>
            </a:r>
            <a:r>
              <a:rPr lang="ru-RU" sz="2800" dirty="0" smtClean="0">
                <a:solidFill>
                  <a:prstClr val="white"/>
                </a:solidFill>
                <a:latin typeface="Corbel" panose="020B0503020204020204" pitchFamily="34" charset="0"/>
              </a:rPr>
              <a:t>интересам </a:t>
            </a:r>
            <a:r>
              <a:rPr lang="ru-RU" sz="2800" dirty="0">
                <a:solidFill>
                  <a:prstClr val="white"/>
                </a:solidFill>
                <a:latin typeface="Corbel" panose="020B0503020204020204" pitchFamily="34" charset="0"/>
              </a:rPr>
              <a:t>общества и государства</a:t>
            </a:r>
            <a:r>
              <a:rPr lang="ru-RU" sz="2800" dirty="0" smtClean="0">
                <a:latin typeface="Corbel" panose="020B0503020204020204" pitchFamily="34" charset="0"/>
              </a:rPr>
              <a:t> . </a:t>
            </a:r>
            <a:endParaRPr lang="ru-RU" sz="2800" b="1" kern="1800" dirty="0">
              <a:latin typeface="Corbel" panose="020B0503020204020204" pitchFamily="34" charset="0"/>
              <a:ea typeface="Times New Roman"/>
            </a:endParaRPr>
          </a:p>
          <a:p>
            <a:pPr marL="342900" lvl="0" indent="-342900">
              <a:spcBef>
                <a:spcPct val="20000"/>
              </a:spcBef>
              <a:spcAft>
                <a:spcPts val="835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2800" kern="0" dirty="0" smtClean="0">
                <a:latin typeface="Corbel" panose="020B0503020204020204" pitchFamily="34" charset="0"/>
                <a:ea typeface="Times New Roman"/>
              </a:rPr>
              <a:t> Пожары происходят в любой точке земного шара,  определить, где и когда, и какой силы будет пожар практически невозможно.</a:t>
            </a:r>
            <a:endParaRPr lang="ru-RU" sz="2800" dirty="0">
              <a:latin typeface="Corbel" panose="020B0503020204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Corbel" panose="020B0503020204020204" pitchFamily="34" charset="0"/>
                <a:ea typeface="Times New Roman"/>
                <a:cs typeface="Times New Roman"/>
              </a:rPr>
              <a:t> На</a:t>
            </a:r>
            <a:r>
              <a:rPr lang="ru-RU" sz="2800" dirty="0">
                <a:latin typeface="Corbel" panose="020B0503020204020204" pitchFamily="34" charset="0"/>
                <a:ea typeface="Times New Roman"/>
                <a:cs typeface="Times New Roman"/>
              </a:rPr>
              <a:t> территории нашей области </a:t>
            </a:r>
            <a:r>
              <a:rPr lang="ru-RU" sz="2800" dirty="0" smtClean="0">
                <a:latin typeface="Corbel" panose="020B0503020204020204" pitchFamily="34" charset="0"/>
                <a:ea typeface="Times New Roman"/>
                <a:cs typeface="Times New Roman"/>
              </a:rPr>
              <a:t>случаются пожары и </a:t>
            </a:r>
            <a:r>
              <a:rPr lang="ru-RU" sz="2800" dirty="0">
                <a:latin typeface="Corbel" panose="020B0503020204020204" pitchFamily="34" charset="0"/>
                <a:ea typeface="Times New Roman"/>
                <a:cs typeface="Times New Roman"/>
              </a:rPr>
              <a:t>мы должны знать правила и поведение при </a:t>
            </a:r>
            <a:r>
              <a:rPr lang="ru-RU" sz="2800" dirty="0" smtClean="0">
                <a:latin typeface="Corbel" panose="020B0503020204020204" pitchFamily="34" charset="0"/>
                <a:ea typeface="Times New Roman"/>
                <a:cs typeface="Times New Roman"/>
              </a:rPr>
              <a:t> пожарах.</a:t>
            </a:r>
            <a:endParaRPr lang="ru-RU" sz="2800" dirty="0">
              <a:latin typeface="Corbel" panose="020B0503020204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91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4485" y="1893442"/>
            <a:ext cx="8229600" cy="1143000"/>
          </a:xfrm>
        </p:spPr>
        <p:txBody>
          <a:bodyPr/>
          <a:lstStyle/>
          <a:p>
            <a:r>
              <a:rPr lang="ru-RU" sz="4000" b="0" spc="-100" dirty="0" smtClean="0">
                <a:ln>
                  <a:noFill/>
                </a:ln>
                <a:solidFill>
                  <a:srgbClr val="D6ECFF">
                    <a:satMod val="2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/>
              </a:rPr>
              <a:t> </a:t>
            </a:r>
            <a:r>
              <a:rPr lang="ru-RU" sz="5400" spc="-1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Спасибо за внимание!</a:t>
            </a:r>
            <a:endParaRPr lang="ru-RU" sz="5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55575" y="1124744"/>
            <a:ext cx="8808913" cy="573325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u="sng" dirty="0" smtClean="0">
                <a:solidFill>
                  <a:prstClr val="white"/>
                </a:solidFill>
                <a:latin typeface="Corbel"/>
              </a:rPr>
              <a:t> </a:t>
            </a:r>
            <a:endParaRPr lang="ru-RU" dirty="0">
              <a:solidFill>
                <a:prstClr val="white"/>
              </a:solidFill>
              <a:latin typeface="Corbel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3036442"/>
            <a:ext cx="83529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03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prstClr val="white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124744"/>
            <a:ext cx="8295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  <a:latin typeface="Consolas"/>
              </a:rPr>
              <a:t> </a:t>
            </a:r>
            <a:endParaRPr lang="ru-RU" sz="2400" dirty="0">
              <a:solidFill>
                <a:prstClr val="white"/>
              </a:solidFill>
              <a:latin typeface="Consola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60000">
              <a:schemeClr val="accent4">
                <a:lumMod val="7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876" y="404664"/>
            <a:ext cx="8784976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062912" cy="136815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35551" y="5288433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endParaRPr lang="ru-RU" sz="24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083" y="692696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Times New Roman"/>
              </a:rPr>
              <a:t>Актуальность</a:t>
            </a:r>
            <a:r>
              <a:rPr lang="ru-RU" sz="2800" b="1" kern="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ru-RU" sz="2800" kern="0" dirty="0">
                <a:latin typeface="Calibri" panose="020F0502020204030204" pitchFamily="34" charset="0"/>
                <a:ea typeface="Calibri"/>
                <a:cs typeface="Times New Roman"/>
              </a:rPr>
              <a:t>темы, выбранной </a:t>
            </a:r>
            <a:r>
              <a:rPr lang="ru-RU" sz="2800" kern="0" dirty="0" smtClean="0">
                <a:latin typeface="Calibri" panose="020F0502020204030204" pitchFamily="34" charset="0"/>
                <a:ea typeface="Calibri"/>
                <a:cs typeface="Times New Roman"/>
              </a:rPr>
              <a:t>для урока, </a:t>
            </a:r>
            <a:r>
              <a:rPr lang="ru-RU" sz="2800" kern="0" dirty="0">
                <a:latin typeface="Calibri" panose="020F0502020204030204" pitchFamily="34" charset="0"/>
                <a:ea typeface="Calibri"/>
                <a:cs typeface="Times New Roman"/>
              </a:rPr>
              <a:t>предоставляется очевидной в условиях, увеличивающихся с каждым днем </a:t>
            </a:r>
            <a:r>
              <a:rPr lang="ru-RU" sz="2800" kern="0" dirty="0" smtClean="0">
                <a:latin typeface="Calibri" panose="020F0502020204030204" pitchFamily="34" charset="0"/>
                <a:ea typeface="Calibri"/>
                <a:cs typeface="Times New Roman"/>
              </a:rPr>
              <a:t> пожаров. </a:t>
            </a:r>
            <a:r>
              <a:rPr lang="ru-RU" sz="2800" kern="0" dirty="0">
                <a:latin typeface="Calibri" panose="020F0502020204030204" pitchFamily="34" charset="0"/>
                <a:ea typeface="Calibri"/>
                <a:cs typeface="Times New Roman"/>
              </a:rPr>
              <a:t>В настоящее время  </a:t>
            </a:r>
            <a:r>
              <a:rPr lang="ru-RU" sz="2800" kern="0" dirty="0" smtClean="0">
                <a:latin typeface="Calibri" panose="020F0502020204030204" pitchFamily="34" charset="0"/>
                <a:ea typeface="Calibri"/>
                <a:cs typeface="Times New Roman"/>
              </a:rPr>
              <a:t>пожары  </a:t>
            </a:r>
            <a:r>
              <a:rPr lang="ru-RU" sz="2800" kern="0" dirty="0">
                <a:latin typeface="Calibri" panose="020F0502020204030204" pitchFamily="34" charset="0"/>
                <a:ea typeface="Calibri"/>
                <a:cs typeface="Times New Roman"/>
              </a:rPr>
              <a:t>участились, а  это  неразрывно связано с  жизнью и безопасностью человека. З</a:t>
            </a:r>
            <a:r>
              <a:rPr lang="ru-RU" sz="2800" kern="50" dirty="0">
                <a:latin typeface="Calibri" panose="020F0502020204030204" pitchFamily="34" charset="0"/>
                <a:ea typeface="SimSun"/>
                <a:cs typeface="Times New Roman"/>
              </a:rPr>
              <a:t>нание,  каким образом и почему происходят </a:t>
            </a:r>
            <a:r>
              <a:rPr lang="ru-RU" sz="2800" kern="50" dirty="0" smtClean="0">
                <a:latin typeface="Calibri" panose="020F0502020204030204" pitchFamily="34" charset="0"/>
                <a:ea typeface="SimSun"/>
                <a:cs typeface="Times New Roman"/>
              </a:rPr>
              <a:t>пожары, </a:t>
            </a:r>
            <a:r>
              <a:rPr lang="ru-RU" sz="2800" kern="50" dirty="0">
                <a:latin typeface="Calibri" panose="020F0502020204030204" pitchFamily="34" charset="0"/>
                <a:ea typeface="SimSun"/>
                <a:cs typeface="Times New Roman"/>
              </a:rPr>
              <a:t>может дать полную и ясную </a:t>
            </a:r>
            <a:r>
              <a:rPr lang="ru-RU" sz="2800" kern="50" dirty="0" smtClean="0">
                <a:latin typeface="Calibri" panose="020F0502020204030204" pitchFamily="34" charset="0"/>
                <a:ea typeface="SimSun"/>
                <a:cs typeface="Times New Roman"/>
              </a:rPr>
              <a:t>картину,  </a:t>
            </a:r>
            <a:r>
              <a:rPr lang="ru-RU" sz="2800" kern="50" dirty="0">
                <a:latin typeface="Calibri" panose="020F0502020204030204" pitchFamily="34" charset="0"/>
                <a:ea typeface="SimSun"/>
                <a:cs typeface="Times New Roman"/>
              </a:rPr>
              <a:t>и мы сможем спрогнозировать последствия </a:t>
            </a:r>
            <a:r>
              <a:rPr lang="ru-RU" sz="2800" kern="50" dirty="0" smtClean="0">
                <a:latin typeface="Calibri" panose="020F0502020204030204" pitchFamily="34" charset="0"/>
                <a:ea typeface="SimSun"/>
                <a:cs typeface="Times New Roman"/>
              </a:rPr>
              <a:t>пожаров, </a:t>
            </a:r>
            <a:r>
              <a:rPr lang="ru-RU" sz="2800" kern="50" dirty="0">
                <a:latin typeface="Calibri" panose="020F0502020204030204" pitchFamily="34" charset="0"/>
                <a:ea typeface="SimSun"/>
                <a:cs typeface="Times New Roman"/>
              </a:rPr>
              <a:t>и принять необходимые меры безопасности в данной ситуации. </a:t>
            </a:r>
            <a:r>
              <a:rPr lang="ru-RU" sz="2800" kern="0" dirty="0">
                <a:latin typeface="Calibri" panose="020F0502020204030204" pitchFamily="34" charset="0"/>
                <a:ea typeface="Calibri"/>
                <a:cs typeface="Times New Roman"/>
              </a:rPr>
              <a:t>Поэтому данная тема на сегодняшний день является актуальной.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7030A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2700" dirty="0">
                <a:solidFill>
                  <a:schemeClr val="tx1"/>
                </a:solidFill>
              </a:rPr>
              <a:t>Огонь наш друг, но иногда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приходит </a:t>
            </a:r>
            <a:r>
              <a:rPr lang="ru-RU" sz="2700" dirty="0">
                <a:solidFill>
                  <a:schemeClr val="tx1"/>
                </a:solidFill>
              </a:rPr>
              <a:t>с </a:t>
            </a:r>
            <a:r>
              <a:rPr lang="ru-RU" sz="2700" dirty="0" smtClean="0">
                <a:solidFill>
                  <a:schemeClr val="tx1"/>
                </a:solidFill>
              </a:rPr>
              <a:t>ним  </a:t>
            </a:r>
            <a:r>
              <a:rPr lang="ru-RU" sz="2700" dirty="0">
                <a:solidFill>
                  <a:schemeClr val="tx1"/>
                </a:solidFill>
              </a:rPr>
              <a:t>в наш дом </a:t>
            </a:r>
            <a:r>
              <a:rPr lang="ru-RU" sz="2700" dirty="0" smtClean="0">
                <a:solidFill>
                  <a:schemeClr val="tx1"/>
                </a:solidFill>
              </a:rPr>
              <a:t>беда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     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309688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ru-RU"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pic>
        <p:nvPicPr>
          <p:cNvPr id="51205" name="Picture 5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534400" cy="5181600"/>
          </a:xfrm>
          <a:prstGeom prst="rect">
            <a:avLst/>
          </a:prstGeom>
          <a:noFill/>
        </p:spPr>
      </p:pic>
      <p:pic>
        <p:nvPicPr>
          <p:cNvPr id="51206" name="Picture 6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575906" cy="52201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60000">
              <a:schemeClr val="accent4">
                <a:lumMod val="7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476672"/>
            <a:ext cx="8784976" cy="4293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062912" cy="1368152"/>
          </a:xfrm>
        </p:spPr>
        <p:txBody>
          <a:bodyPr>
            <a:normAutofit/>
          </a:bodyPr>
          <a:lstStyle/>
          <a:p>
            <a:pPr algn="l"/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Статистика показывает: каждые 4 – 5 минут в нашей стране вспыхивает пожар. </a:t>
            </a:r>
            <a:endParaRPr lang="ru-RU" sz="2400" dirty="0">
              <a:latin typeface="+mj-lt"/>
            </a:endParaRPr>
          </a:p>
        </p:txBody>
      </p:sp>
      <p:pic>
        <p:nvPicPr>
          <p:cNvPr id="6" name="Picture 4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340830" cy="42484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6056" y="1484784"/>
            <a:ext cx="3635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Они происходят: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 на промышленных  </a:t>
            </a:r>
          </a:p>
          <a:p>
            <a:r>
              <a:rPr lang="ru-RU" sz="2400" dirty="0" smtClean="0">
                <a:latin typeface="+mj-lt"/>
              </a:rPr>
              <a:t>  предприятиях;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 объектах сельского </a:t>
            </a:r>
          </a:p>
          <a:p>
            <a:r>
              <a:rPr lang="ru-RU" sz="2400" dirty="0" smtClean="0">
                <a:latin typeface="+mj-lt"/>
              </a:rPr>
              <a:t>  хозяйства;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 в учебных заведениях; 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 детских дошкольных  </a:t>
            </a:r>
          </a:p>
          <a:p>
            <a:r>
              <a:rPr lang="ru-RU" sz="2400" dirty="0" smtClean="0">
                <a:latin typeface="+mj-lt"/>
              </a:rPr>
              <a:t>   учреждениях 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  в жилых домах;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+mj-lt"/>
              </a:rPr>
              <a:t> при перевозках грузов    </a:t>
            </a:r>
          </a:p>
          <a:p>
            <a:r>
              <a:rPr lang="ru-RU" sz="2400" dirty="0" smtClean="0">
                <a:latin typeface="+mj-lt"/>
              </a:rPr>
              <a:t>   на всех видах </a:t>
            </a:r>
            <a:r>
              <a:rPr lang="ru-RU" sz="2400" dirty="0" err="1" smtClean="0">
                <a:latin typeface="+mj-lt"/>
              </a:rPr>
              <a:t>тран</a:t>
            </a:r>
            <a:r>
              <a:rPr lang="ru-RU" sz="2400" dirty="0" smtClean="0">
                <a:latin typeface="+mj-lt"/>
              </a:rPr>
              <a:t>- </a:t>
            </a:r>
          </a:p>
          <a:p>
            <a:r>
              <a:rPr lang="ru-RU" sz="2400" dirty="0" smtClean="0">
                <a:latin typeface="+mj-lt"/>
              </a:rPr>
              <a:t>   спорта и т.д.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4293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/>
              </a:rPr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062912" cy="1368152"/>
          </a:xfrm>
        </p:spPr>
        <p:txBody>
          <a:bodyPr>
            <a:normAutofit/>
          </a:bodyPr>
          <a:lstStyle/>
          <a:p>
            <a:pPr algn="l"/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37321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Пожаром</a:t>
            </a:r>
            <a:r>
              <a:rPr lang="ru-RU" sz="2400" dirty="0" smtClean="0"/>
              <a:t> называют неконтролируемое горение, причиняющее  </a:t>
            </a:r>
          </a:p>
          <a:p>
            <a:r>
              <a:rPr lang="ru-RU" sz="2400" dirty="0" smtClean="0"/>
              <a:t>               материальный ущерб, вред жизни и здоровью граждан,  </a:t>
            </a:r>
          </a:p>
          <a:p>
            <a:r>
              <a:rPr lang="ru-RU" sz="2400" dirty="0" smtClean="0"/>
              <a:t>               интересам общества и государства</a:t>
            </a:r>
            <a:endParaRPr lang="ru-RU" sz="2400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Николай\Downloads\index77887878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833888" cy="3620750"/>
          </a:xfrm>
          <a:prstGeom prst="rect">
            <a:avLst/>
          </a:prstGeom>
          <a:noFill/>
        </p:spPr>
      </p:pic>
      <p:pic>
        <p:nvPicPr>
          <p:cNvPr id="17414" name="Picture 6" descr="C:\Users\Николай\Downloads\pozhari-v-shaturskom-ray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132856"/>
            <a:ext cx="4459696" cy="2965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3600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>
                <a:solidFill>
                  <a:schemeClr val="tx1"/>
                </a:solidFill>
                <a:effectLst/>
              </a:rPr>
              <a:t>        Сущность горения была открыта в 1756 г. великим  русским ученым М.В. Ломоносовым. </a:t>
            </a:r>
            <a:br>
              <a:rPr lang="ru-RU" sz="2700" b="1" dirty="0" smtClean="0">
                <a:solidFill>
                  <a:schemeClr val="tx1"/>
                </a:solidFill>
                <a:effectLst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</a:rPr>
              <a:t>Своими опытами он доказал, что </a:t>
            </a:r>
            <a:br>
              <a:rPr lang="ru-RU" sz="2700" b="1" dirty="0" smtClean="0">
                <a:solidFill>
                  <a:schemeClr val="tx1"/>
                </a:solidFill>
                <a:effectLst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/>
              </a:rPr>
            </a:br>
            <a:r>
              <a:rPr lang="ru-RU" sz="2200" b="1" i="1" u="sng" dirty="0" smtClean="0">
                <a:solidFill>
                  <a:schemeClr val="tx1"/>
                </a:solidFill>
                <a:effectLst/>
              </a:rPr>
              <a:t>горение </a:t>
            </a:r>
            <a:r>
              <a:rPr lang="ru-RU" sz="2200" b="1" i="1" dirty="0" smtClean="0">
                <a:solidFill>
                  <a:schemeClr val="tx1"/>
                </a:solidFill>
                <a:effectLst/>
              </a:rPr>
              <a:t>- это химическая реакция соединения горючего </a:t>
            </a:r>
            <a:br>
              <a:rPr lang="ru-RU" sz="2200" b="1" i="1" dirty="0" smtClean="0">
                <a:solidFill>
                  <a:schemeClr val="tx1"/>
                </a:solidFill>
                <a:effectLst/>
              </a:rPr>
            </a:br>
            <a:r>
              <a:rPr lang="ru-RU" sz="2200" i="1" dirty="0" smtClean="0">
                <a:solidFill>
                  <a:schemeClr val="tx1"/>
                </a:solidFill>
                <a:effectLst/>
              </a:rPr>
              <a:t>                     </a:t>
            </a:r>
            <a:r>
              <a:rPr lang="ru-RU" sz="2200" b="1" i="1" dirty="0" smtClean="0">
                <a:solidFill>
                  <a:schemeClr val="tx1"/>
                </a:solidFill>
                <a:effectLst/>
              </a:rPr>
              <a:t>вещества с кислородом воздуха.</a:t>
            </a:r>
            <a:r>
              <a:rPr lang="ru-RU" sz="2200" b="1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  <a:effectLst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</a:rPr>
              <a:t>Исходя из этого, для горения необходимо наличие: </a:t>
            </a:r>
            <a:br>
              <a:rPr lang="ru-RU" sz="2200" b="1" dirty="0" smtClean="0">
                <a:solidFill>
                  <a:schemeClr val="tx1"/>
                </a:solidFill>
                <a:effectLst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</a:rPr>
              <a:t>- горючего вещества;</a:t>
            </a:r>
            <a:br>
              <a:rPr lang="ru-RU" sz="2200" b="1" dirty="0" smtClean="0">
                <a:solidFill>
                  <a:schemeClr val="tx1"/>
                </a:solidFill>
                <a:effectLst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</a:rPr>
              <a:t>- окислителя (кислород воздуха и т.п.)</a:t>
            </a:r>
            <a:br>
              <a:rPr lang="ru-RU" sz="2200" b="1" dirty="0" smtClean="0">
                <a:solidFill>
                  <a:schemeClr val="tx1"/>
                </a:solidFill>
                <a:effectLst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</a:rPr>
              <a:t>- источника зажигания (открытый огонь или искры).</a:t>
            </a:r>
            <a:endParaRPr lang="ru-RU" sz="2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062912" cy="1368152"/>
          </a:xfrm>
        </p:spPr>
        <p:txBody>
          <a:bodyPr>
            <a:normAutofit/>
          </a:bodyPr>
          <a:lstStyle/>
          <a:p>
            <a:pPr algn="l"/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437112"/>
            <a:ext cx="1440160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339752" y="4941168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5364088" y="4941168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C:\Users\Николай\Downloads\spi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437112"/>
            <a:ext cx="1512168" cy="1760190"/>
          </a:xfrm>
          <a:prstGeom prst="rect">
            <a:avLst/>
          </a:prstGeom>
          <a:noFill/>
        </p:spPr>
      </p:pic>
      <p:pic>
        <p:nvPicPr>
          <p:cNvPr id="18435" name="Picture 3" descr="C:\Users\Николай\Downloads\article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09120"/>
            <a:ext cx="1462117" cy="16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0000">
              <a:srgbClr val="00206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C:\Users\Николай\Downloads\f3586f499aa3e60086cec2591cfd8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75040"/>
            <a:ext cx="4464496" cy="2969984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512" y="4147046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поражающие факторы пожара: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непосредственное воздействие огня (горение);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высокая температура и теплоизлучение;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газовая среда (пониженное содержание кислорода);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задымление и загазованность помещений и территории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токсичными продуктами горения.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C:\Users\Николай\Downloads\6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92696"/>
            <a:ext cx="3888432" cy="289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0000">
              <a:srgbClr val="00206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640960" cy="3168352"/>
          </a:xfrm>
        </p:spPr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sp>
        <p:nvSpPr>
          <p:cNvPr id="17410" name="AutoShape 2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MSERUUExQWFBUWGRgaGBgYGBwaHBkZFyIaGBscGxoYGyceHBkjGhgaIC8iIycqLC0tFx8xNTAqNSYrLCkBCQoKDgwOGg8PGiwkHyQsLC8sLCksLCwsLCwsLCwsLCwsLCwsLCwsLCwsLCwpLCwsLCwqLCwsLCwsLCwsLCwsLP/AABEIAMIBAwMBIgACEQEDEQH/xAAbAAACAgMBAAAAAAAAAAAAAAAEBQMGAAECB//EAEAQAAIBAgUCBAQFAwIFAwQDAAECEQMhAAQSMUEFURMiYXEGMoGRQqGxwfAUI9FS4RUkYoLxM3KiNFOS0gdDY//EABoBAAIDAQEAAAAAAAAAAAAAAAIDAAEEBQb/xAAwEQACAgEEAQIFAwQCAwAAAAAAAQIRAwQSITFBIlEFEzJhkYHB8HGhsdEUIzNC4f/aAAwDAQACEQMRAD8AcVckjZPKM6An+0QTKnzNSBNuImRtfBHXswwpAKQNRiRf/wBym897/wCDgHqGZilkhIRVFOF3JldYNwJUFeOT6RiDNZdppUxpYsVhpAgmLsC8zaduDGG0cL2Yk+KKrWFNBTZqSzBhgD/qJiBPHcwZEYr9PIqM2Kbt5QjamEg6SB5hBsII3Nh2xcuvM1GtSDjLnzLrUK2gKzapZvmABJIhbAycIOm0VbqOYF6oNKoFKRDFmUAgGIEWjcWF74SjXF+n9CXqBekxdH1UyUQupA3EqHUX0yYBJIIMdsel/CGWR8nSZlUtG97FWYgbyIx5lnejg5IvSYqFs4a9pDDTJ1KFYmZsYJmy4u3wZlnOTou9YnVILKboJMBrSZBEkyR320xLjgXOqstoRkJgak7fiHsT8w97+p2wr+IswVpeIiyYEHfS2wtwbkTv9sHjMVEViwEATGq8De4WLHe3I3wuOfSo5FkJgBX2JP4gBYMs339jY4ji2hW2zxPOZystVkcmnquQLe0bWtF9xM737/oKlaCviCohCU0CeayF2uoUE7E21APeTvdfjXoU1dZpk6ZUhNABBHmYk3Ignfb02A/wv1yhSrZh9NbxPFZknzpokKjEgg6l0lN+WgRqGKUaXJrjJbeBR03JVqlaKivl66NZvC2WFpmQsDSFG4tO5gyPQug/DFTJP/eqiqh+UQJJggSOSJaI97TAtOVqpXCVUIYXIaPQrz7n+HHdVELSRfv7TiCnkvgo/UMrUfMIWOmmoJk6RLuG+Yki0eUAGRpthnkughabFnMmw0sdIG5HkbY23JIAW9sEZbMJVAqso8zOtLUvygXA9SV1N/2xxjuulJiSKSEr5SfDE+WByJNog8iMGxWSVI8f67pPVyDcf1FEHzmwVgCC+/B82434x6j1BvApsarTSqD/ANQNqKHbTqmWWFsWuTIMlgMeY0mU9ZGoKE/rAWmFhRUMmJgKAQfS5tE4sfWMvVy00vFc0A4KghnK5epYlQCAyyYK/wDQsQCQbNyj6UOanWStb+np1GqSCS7hQECkAh4pyFGwYAWIFrkKfhz4oNA50OniVTULMtMMPlRFZhYqLkjft3vB0up/zlUocwyVY0smg2J0DXI32k2bzCwviDKdPosczSqaAFzVTwyAKbDwwinSdJAphTLAAQQu8gYrwNw/V+gz+JV/qMvqp6aaMGOp9Kkr2jeJUnfcbXE+d9W6M+XaRJUvCPEkgG5iY0nid4G2LH17N1mpBKlALTAIoFS+pUmQRDXJkASDIA4M4qi9RKhZ1ag2+qxAImR9AL9vQAU3bHSSSpHdOtqqaSGCmTuY2ki3HMDjtvgrIZyrl2JosdIJim5kCQQTpVv9PJE2nEPTq6vV0uG81gVMsCfRiNW/8iMPavw6RTd9TELGrUphlJGnTqA8wn8xHbA8oPHCf1RLX034kasralUG8iROk7MVk+U99rjElTOA3Htit9IyDOawSpG+wHm07rAN7n5lJVpw+yuT8oJBBjkyZ9TJn74ZCPljM+vmopIwJIJ9sJc91fTqKPThAZnzGdgIBEX5nFgceWLev0H+5xTPiurBQARf5u3H6cbfbBybOTvc3TK/l0FSp/cvqm8hb3vttY74N8KnpFNZENBJEhidyCIgiY5t7gYg/q1XzaQGAMbDfeYsZuOI9toqleHDyDIBuCYIuLn1HJHH0ztsfRvNgqABIZbC8E7g2FwSQebyMQ0KGptC+XadXlJJgjvYWg/5wfTyVOowYupt2gsL3IX15HaDvgMk0qurWCaZBGoMTxEnSJFu/wBr4l3wRA3UaJBIG0lQeSFkAECIMbgicC05Bt/DgvNapMnmZMGdzfuZm04EDDDF0WSScZiVMwoEea3Yx+UYzBcFcnsWVpeJSyA1WdSD5ZKmmhVtSi5AYHf22GOswhFbLCsWDIPNb8ctNnJmfKR3PF4wdkchFaoFkeFVbQYJtXcuLdp/XAvWut+FmBVcxo+YAgTFhvMXP1i18E3RyknLhCb4ioeNV0uxWmCmy+Ys/l1ACdPsWHyRYycIcpmv6fP1DRZTTEr5gD5dWpdrCSFNjzyN2LdcermaZR4plp3IC+VgSTYEwzjck6okTevsHfM12Y+Y6dX4TqdiT7XJtBwi+Deo+C6dQFAZc1Kb/wBxlp60I3IgH1IbVIM8Ac4t/wAMkJkMuWPlZB5Pm8tzCwJPE77nbHl1OvUp0SigEHdPxMTYx3iF79xbUMei/APUg9GnRBqUqiUllXCXUQJErq03G/fFqqEziM89nHQsgIGlQ9MnleVYwVAm0neQYO+KR8S/ELMraNLuQFChQSI0gMrbiDa0m0SLT6D1TpPiqiuuoKd1gCOQy3MGAPLP0xWOqdKy+XoSpqVHABEKxg2Ekn5bhwJ/1KDOkYCSb5BivJWct0qo9Nq1c1Jp1ANNMgswdCxao4kkMDJIMSx2sMLukU81kguYoDxFqqhNLTJdX1OYBEtZbgG40nizD4n+IvFoA+G4anTAeFMArYPP4VJEQ15F+wa/BvTioppWplqc+XUQNLQiyBsG8rCBfyHBIcnStkmR/wD5ONRCKNMHkmGhZLuSZMknsvY/RnkK/UGrsa1SnSQamRCrEkX3LxYEgSJmbWAGH2W+GsrTrCulNEZdZJFrvFyZiwkD0b71TP5x63U6y0qbOqUNOsAr4c6iCjCY1GJYQSEheZJOylUukWb/AIqUV9NIAITLMTTpyo5lS0xAiDHJGFWco5qvVKygpkSz09aMx7AElgsfisSFtE6jD8K9YdaZyeZBGYpBSnM0mgLULABdyQeZB9g3PWKaSz1GpQCfMjeaObjSRJjft3EkgentSPFswlOn1OCsKmZUFQCQAKh8t4tFr9sXX4sYu1KnBRPL4RHzsjRIIAhZN7/hMxucUDOEVOptrMo+YBcrsAzksQYiwnF9TJTXmkrFGVxSKLFNiqzH9xo02Vrc6hc4pmwno/DVXLIa1Mq6nQ3zOsaSZtrEowMwWkREicV6l0SrWeq1Fmc08xWYzUmB5YYAi7FVZSw3MTve8ZQODrqHwx82ptJZeDDsCijmymZHmJxVfhX4rOXpg1kmm9SqdarLFpYRve42hd+YxUkP08VfqYLmepaUpDMUl8qhdLzqBJu0LLa7LI0xxa01zr1RD4a01TwlnRBJ58xawubevlvtj0bqfxBlqtBim5mxT5WXVpnTN5UkXHfm/nXXqjNUohlWwJ8oClxyWBkB4EXnbaZmOmzRkXppP/ZJ0zKB2CrCOWi4GggxAlRcWBB9/fHpnTs6yxSqpDBQVJbXcQTDECWFm2kBh9fIHz6q6PTd1IvB/CxN4gAH7cc4uvw78YeIyIzIpKkFqhYjUflMjkyQQSABHMzTXIzT5VBONj4ZFEqM1NQocyRGzbyBsJkkxz+Xb1YGNrVVm0ggmJtcRab7ci08jvjkrbDzgZJNytiT4h6o6UvIyoe7TzJtAPm23tik1M7UqEGu0aedMkhjwPS3NgRiy9e+F3c+SoTsIaTCgA2MzuNvUARioCgwlS4YA/LEyfQcXt9OMLd2Ogo0G5g02UBWawU6dz63HHvttyMDUACwVbLYGSL6jf5thftx9ca8WNQAEG06QDA7TeP52wUuTpuVEeYg/iOwBubGII2HYd8C/uMXB3Syr6XlAjLBghdztvNx3wEtSoAS0xcSTPzSDIPzbbenbDhuoglgRBCiQrT8oE7wY3+nOFfUELsYk7x332k/Na4g974rgtN+TVKqbS8gi49RG8jn88BUiskNMk78YMoEJOsAwLxuJ7/7YHq10JNu23p+98EkQmOUHY8bYzA2s8VIHA83+MZgiqZ7t1rqzUa7GlDl/CIB5N9N5HJnfbFSek+aq1GrGQsxpKhSRBAuLAA3Jv6LbDTq2XGYzVQaWVdS64HmBUEmAbEgkyQLk9pnrrWQUUitEQkAAyfkttfcAT9MBW5mBPYkl2wHonw2lY+GVPhKviDU3zT5QSsgDnck+1xij9NBWsxEwHVNIEltU+WDeLET2+2PSqWYjxQjBWkEsCSQh8ukepJJjiX98VH4Z6cr+I2zBhGn5lJmPl80f/se2I+h8JcNsh6tXOjVpYDULiAQTJNwYJ3M89wRj0z4f6Qr5fL1ROtadJgwMSIEgEeYWBUjkRisfEeR1ZSkyMAwY6hMS0GzKfQC55LWxZPgnIOKFOH1UmSygxpazmGA1EwzC5sVj1xSVLgBvci41s2tNBLQDtJ3++KZ8Y0zWCl0Ap2JaPLxBYG/yntaI3g4K+KuvBV0GlIBCgkgGY/BO0GPN+RxT8uatSi1WGLFgukhtVMTT8NRLjWSbCzQFmBYBfbonYN8Q9VyvgHLKwYkjzKNQVCy3ZxG5kGAdjEiJtnTc8lVXakWYGYZLgVDpEuCJBACww3vEwDilfFHR3CUtMGpVqSaKoPK2kTLEXJIkqLbG/Lf4VqZnKlyaJqJWIV5/tstQSH2BQxf6xsSRhljGvTwX7qdCcu4pjU6qxpgmIqQdO5EQTInYwdwMD/DBJU1A6NTdaekKPOhUEFXbk7GDcFmG0YNTNGCW0rAmNUkDeTYRiu9B64cy9Rcsq08tTIAqgRrgaZAO6jQRMcC4g4oXG6HPVnEajpBQ9hqKmCwU77AWgzpHOFmdzQqAimVreZToALiZm5AhWIUQSZ81sSZ4pVWGrkITCtIGpiCfLpAAQ6YDHUSY0wBqZTl/CGXSoghX1MTTaCocwniKwYMSSo1EAiJkxhqHxxco8v6bRVup0i86GzCTfhnvf3Jx6bkqBprVylRSaQ1PS2+UXIJKllPEi92O9x5r0WiHzKzsa6C82E0xwZIhrjmOcW/rebqKxpNVIKfLAggECG83maRYbH5SZvgb5NK+kYZ3K5ipkqceKrLoLUpYu1MaY/EQhiTBkysd45+Cejmv0yorlQj1akM0eVlcmSNud7cYK6HmqjMmt0alIm1yZA8xBAFu8732GmrfD9aq+XamaerLeJW8ymSrsfmZQfMokQBG5OF5rrg0aX6iLrNJqR0VAiwBA1Kr6AJPkWofObAkgn7CUXVlpmvT8N3dIgTBqCbFSATJUm22/pOCuo5VyC1NkKt5RJ8zQADOobQszYRteZV55GLAEiYFvafsd/yjjEj7h5FSqgmg4Zps4B+R1iVFp3sTufNucErksuY0jw2W+qSZbizEBRqi8mJ3wBlKiLZ01gkAMtmEb2N5uAPqRg/J1Fpu7aTVUeXRIIINiSYiRa23YCbGk7Ez4iWPo2QrK4YCnpliTqYFt9hBIBtEyfKZJtixEThT0bNB6ZhDTP+kkxHcX249CIwYuYVY1MAWkKJiTFgPXDFwjmyi5So4zdVVlmPcmLn7YpdVKRqFaI0jYGykWg3N+/0bFlzjawREzue/P8AjFU6kYYrohdJAtpmJuTz6xilOLfBplpMmJbpIAGXGogsAvcQZjbHZpf3VVYAGo+YSDMW5uRyYj0jGz5RDATYnueQZmIxPmqg1sSukEAlRvJuRNxYiTwYPsRkCiGvXpKp0m7WOq5geqgffnfjCxarRCk2/Qf74N6o4gCFNiZBB+kjt++Fb3MjFJBncgwbAmx9+/fHBW/f2GMKeo+8f7H9cSrUFgQDB3kyf/P3/TFkNJlZEz/8T+wON4IOW/8A9I+/+cZggbPdciio7hSWCsizH+lXMH1g/n74S57rgVX2kmIHmOzGdIZTHf8AblM/Uqy1HZRdvPEBgLE6wrSNiTztwLYBq6iISlpqPAUzBOq2lVB2Mgmdpg4DenwjGsa4bJOl9Z16aztLKtQOmmNTXMg7ALuIvcc3wl6TndFJ3VgG8UFWB4C6YjgeYT794Jf9Gyy5ajXL1ILUzSZW5cq0QQuwJEbQLc2r3QOnBwytUNNDUYyFJvGm9xa7CY3xTfHI5VyHdRqsaY8RjqYkkRbaCe9jYcQo7HHpPwz1ynTp00qOIKKwcjSZYSwe94H4u3tJo3UemMNLhVVZIgbmFWRtddUne5ngDFqp0RUdKKgoGpKNuQFK/KQeQLHfB1wLXLUUEfFOdouFlxXaCECOJBciPkG+0Ezfi+FGQrVqQb+o0pSqVQGWF1K0MS0BpCyYI3gja+JehZU28OnqckkSAZjWoYa7QurcHdSSNsMc38K1KVWlDlqBKeJAGoNqZrLpnw9pMzG874XDnsbCBXes59alfJoQzSa7A648sHRpAACbg9ybHDup1XLkILmpWZppTJBEaiUIkFdAA+kCLBT8Q9KCdRo01uBQqEIWAgsy0/uFixJMJO+O83QpPnBRXwmZKYYGBAqTSFyQYOgbXgPPaGUiTjTp+wT8Z/3qCeGAalWVU0vxKdGtiYkBfLNzMxN7h/C2XqDNPRVyqpSRSTBB0QofTPlj8KRaSSbjFgy+Ro0qBeBrSm8tYiIJi5NhbfsLmMUOpnih8VQYr1qgDyNahJCgHexQMNiZI/FaUMxwtfYvHxvnjlctSKUw01QqbkhwDoMC5OkOMSZasn9NoqoFQUxDfMPlF78AxaP9gOr5OlVpu1ViHSm4osZgggEGOXm0iDcxE4R0s9WpVfDJLqtJWampDJqgrIYkBSACQO45InFGvJHY/wCi/qUvpDGVg71gLTzoiPUEA/T7+jVel0qihoIbQqmZVjYBdRb/AEgdh9AYx530OjNaipAIOYUX2IBWQfoBb1xdqfTnq1Yaq4prDLpsusSgH+oAC0AxvvBm0ZvsFdNyb0qiu4BS8MdMSJkjXxA3sRxOK30mi65YOlRVFRq1Ng0gzII2HeSCZ2O2Lt5ICsuqVItLtqOwv5ptPHcwMV3oVdFyoUrKs1RtQsTLmdxBg3ieNsIlPn+fc6eDDTS90/2EVXJiFOgJ7SIPreTzhTXoDxZEkQd+TcTf7/lixZ7PAalPG1hhL4wZ52sPpFv2xoXJnyuMOIu2cVkBYnSqhvwgGPb88YzkSFtMCfz4Mb4Mr5djBKnTYTEfmbYJy/Q2qKWpg+X5hYHcwY5BNvtgZThBW2BHFkyypIDWhm9WunVY2hb6vmIGkA73Pt5gZ7HdT65mlp+E9OgybuVXSTB21EnzT27Dkxg+pkDl/NqJeII4nc3FtwMB5qoavzSSt72CieB3id8Y3nU3a6Ozj+FyjC//AGARnqiQyqFHKlgSOd2/QYCTrDVaraJRnMQACBJEmJvadp9d7FZih4h0woABJnj1n0wsHRnVpJAEmW/EIk7TsYj64bGnyYdZjeP0+P3/AKHNRF2klmuZsADBsJ5nnEmWo6tS2ABi+wKiJ97/AJnEFdwDqDyYsfveTOxtiSiYWSQpl/QjYGT2kfnh3NHMYt8EkwAZv+WNtlvNpmD6994nBuXy68ne0CIJ3EGR+22JM0iWBgdgIH8v3/3xZLFK0DMGxHcxiRBHr7Y5FcAm1j9fz/8AGOGrYssJmfxEfz3xmNp1C3A/7f8AbGYsC2e1rkGoZcMzimGO+5/EJaANiQdz62mahmOn68yTMqsBTsAT5RqAvLNBiJupm84dVus1GBuwpoG8RoOoiQNAOmEX/pF8MOgdIimairK6ZJcuv+otpEEwGJMkDa3EJXRkVx7Kv1fpahSyPUK/MZUwW3UgHYaW1FueOwWfD9Co1PWpX5goBCm4YAEo1iIcmb88xi4fFPTv+X8Q1F1Qp0AvI1H/AFBtJgtuVgk73wn+AMh/y4D+ZGqVhpJi6lVmQfc87feNDE/TZ3Up1KdKZlTMgXuBJN5FxJm0+oiLtl9FRKVSTTZKYVXZTGoBQp1Ead533DERfFAznVlptoCq48+llkGBK6ZKjsLbWHe/pvRs3TqUEKMGhEBKnaADBEmCJ2OG0qBSe6xV0Gm1LLrZiVYQFEmSArWmwJAnb5ZtOJaHXXqvUWoNASoECCQxYpq8zAkRN7RtfGuu0mpUy2XD6mb5EMeYgeYDaLEkEgHiGN6P07qLklW1eIGYOErKpYsIGrzagVFvla+8xaLikdDFFNDXrlM1OoKKZR2TLkhZ0jzVNhAsYOqTPqItg7/gQcitUpEud4AXz/KbBo+WADzpm+oxXui+KmfqhyfEVaSysGJl4sqhjft37YuDdYkAMWsQIZALggnZZnfj/GJ2yo41OclLg7y2ZonytT0PcEFDcHkGIjCTO9IyqBFh20sHABsKgga/R2NyF3gmLThN8VfEdRW/tVaquB5gVUASRckiAvuAbiLThDk83UzFaXqsQJJI8khgAQI2Ui8QPzxfYe+GNUi59U6yQulkIVyUU7qBEQAty8gjaLGCQDIWWSFrghkLyZKsAQATBkSTJN/T6Y4p5SkGVpJYQBcxuJgbC0i3bE+czCBGkeKCCASJgkbdp+oOJ4FZMu+VtlG6bPiAgMQtcG0AwI2k/Nf/AM4tTdXZiFQiDaNjMTABNu/Atb1pvTc0FcWk+JM9o0sIHeQMPaVI1GFUwBx3MG0wdrncz9MUgUm+Cw0+oFJYLsIPtEtBjk8nt2vhH07rVRafhUk1DUzEwTpLki14i33GGQzkU3BgNDDSJPF72ge+O/hCuiybaiCCbd2IH2H0gd8Z8jqDdWdzEnLLGMZVwyvVcs2qZLTJi8jm/wBPznfcl9L6bTL+YgsLFCSpHqDsRsPvh5nUp6nalpBPzA2txA+h274RHLEVmMgEEAgzItMkdoH0kYXLK5Qauh0NJDHlUq3WywZp8uVEJ5psCbL7CfliRzGO+nZ+lSSFkEljcajefmPJgb4G6d0jxY1E+tjJHcWvgvNZHwlgAQYPc+k3xyZTxtfLbbZ2I4f+z0pJHPUc0GChgRYG/r7j3xXc1TLMwkxb5bT22wRma+phNgLCcDZvKKai3PEkE39IBgx++G4IqHBpzcY+FYHXrimp1VDBFx5VmO/lM7+m3thcvy/MWk/KL3OwJEzttcEgeuDB0QQdSrvP/USOCZIHPf6RiFwPt229gO2OlCUX0ea1WmyOtyr8/uLmWI1xwZEbe20/nvOJM1ngQApLbCSZJB3kSfaOMb6r5U082n7/AO2AS4gTNgOYtA9/4MaY88nIzQUJbSRMyRPrO3r+f58YjavO5MYnpweAPSf3OInogk/lzghJy1ORAxlF9OCXojQuBmSIIIOCoqwpsws7T9AMZgUVR2I9tvzGMxVFUe/J8OrTy/guzOumFUmyTMxEajN5bnaMG0ayU6ASsyqIiSYBEdybmPY2wN1vqIVSB7D6CfvhZns6K1KAQR5gwg/MLCD6N/sZwlukc6KcmVvrXX2zetR5aVFV03kkllSZ7hWG43McSAOhun9PXUVTThyQLwJ3sfmIbjVBJ2jG89TQBm1gVSDYxZvKQsT5ja03Or2wP0fp7rQHjIyLULN5xoBU7XeBc3kd/XAt+Ua1HgzqWXNd9Wk1KcydEqWnSrET80A7DjSLxA9B6NnyiBDUFT+2rIzPIqAzYNHlcRdTM2Ii8UHL1zTUqdDoEDaQwMQTBmIggAgSSfYzjdDP1GGkKFL2QeYCF2gFrG5BI3NogiRWRrgLbZaOvde1FUgw07iBFpYkGQBMX3kW5wiLUzWNZYVyfPqteFa4ICqALi5MxvAXCCp1IqQ9SmIY+a5nfTMXUkDgAWtOIqGZpDUqB0LXDQoLAspgLEWgixghRbArddj8TcX6Sz/8Tp0671XdQ1V1IJHKSn+q0i17GPrjfV81XquXFVkB4HzT3tZRuBA7He+KaKbuHmGvAvYeHFhwJE3AG59sHqrEf26hVb6lJkg37iwiOeLY0wVLkqeR8899jKvl0p0mVV1A/MDcteRJIvFonYDAvTMiVAYsNR/FYmOB2jHVPMWuZ/fHKV4txhhnth2ZuoIk6Y2O/pAgXnG6+ZHh+Wx2ZW2O9xaxHb/GBnreUiYNjue+w3viJ86l2IJIEQRIHvqMb2nvtgGNg+eRN0xg1dAJnWYK72UEjYzz69sWrKlqjRoDQbaRAjfzSYH0MnFO6b/9SggmC0CLyUN47gx9sejGr4XmIKkjYrCn77GOR2uMKyS2rjs6Wix75K3wV/rFIUkKTqdrkDgczb0AvxsBjfR814dKdiZNwCDB49RGA+oV/Gq1KgXTImJvYR25I+/3w06BQpkIrpqJAIk2N5j2J/PjAZJbMfq/U14fXnbx0uKQfks0gQRuxDMSFI1IZtIJHlO5wU9dK1RSphmiWM30gCTo2sP04wD/AMK8JxeQSTEQVG3tMEicNMjkU8QKzTJ1Uyo3iSUEzDW25lhc45eeUPridbEpQj6lQ6yiMSsL5RAYeUkrYBQQw55PG02lz1PpQcG0TA2+n5YV0Okq7BGqvRWQQqQJvIuZgA/n7CGedqCkopqzcgSST9Sb+2PN55cpxfItzk8i2s84+Jej/wB3TTuALx3vhLTsPNutsXpskVLE2LEknt6emKzmumEMfUk3x2dPqbW2T6O1GKlyuxJWzJ5MnC7M5gat49Pa1sF9TrGn8ym8xbt9II9j9sI81XkzEft98d3Ak1aPOfEc7i9lms4wMxiELxzjKrkmJO/82xmXGNaPPS7JKdHzRzxiUKR833xDUaLfz+f4xMHkb35xYJOQCAMcMgNifbGswkEDED1oxYNHRyLcYzHK5x+JjGYEvk9H+IOtI50AGo3mstgp4ltSqLbicLcrnyZVgqKoJ1TLCJk2IGsiJsYgn0G6lJE0n5VIiEAUSL2HcgbSDYSRbCmspLhnMajDd/8A8uO3IsOYwmVMzwikHZmu1FC1Ks7E3JDFbRqAGnSQTvYACRzOIaWeDq8MZlZJJLGbXJk33v324wHRb+0VaPIZhfcDuZBk9tz646yeUMl/xMupgYIIZvyMFcUo8cjbIutM5dCk+anPrCme8EDt7HF36b8D5R6SEtqeopcE+QwAwnTsexsJG4tOK3TyyiI/2E7x2nFk6Uz01emyaqMnwySBoA1NyLG7EEXtGGbKIpJqiu9d6XUo1g/iLChW0sVLK7DU11UAgFiSYFvfC/P55aqNqgkkiQAOSfp/sPXD3rOVVBrqAsATp1gyFtbQDvOocTbbFUphdEkmQPLNhPp3/wADFpUHGTSCOkafDOruxv8Ab9r++NN01NINmgWab9xcdv2xDQpNpUr/ANUDtJ72vtiahkiJ5mJEfePTB2XGDk6QQmoEAzI3MT7T/kHEoAtJwb/VQgXSAQZmZMfX1k4BetfbAxlZp1GnWKKoPRrD0Ij/AGxvw1JGpQwHBmD9rzHIwPlqkkC8CbxYWIxM9UDn2scRtdGVQkluEHRiTnAR5SPEN9h5W/Y4uf8AxcuPIDqUEaokAxexGxuIPY4qOSQrnfLE6ns3IKgR73xfMt0uuVIVQiqWLxBIstwtjLSIBFtLegKck4RrebtLHI03ETZ/JbsolqiQwUGNQ80qDcLA2M4nNPTTpAjw2CAspJk6RBgcEMDYzt9pBVNJRVILhGNzb5It5dgRae5xd+rZKhmaIddPiMAUMkLDX1EAxJ1XN+Mc3U6hYnBPrnk6uH0zfHLKE2cZjJImDsb+kmN74i6bVda7HzRvEjk7gG3898WLpfwwHZw7NqSbgQGntvbf7ztbEPS8o6V6jBSVnUsz3IMEj5SymTtYXthU9Rj2yjH2NqtyTk+v9eSzdORqrq5HlgEGd54AJFv0tvOHlfJAnYAxcC/0nb64V9KyxMKzKpUA6kMAm0kFSBN4uJ8pPrhnmqwRToP1km/JJO/1OPM6ir4M05Sc6iJc/lCZkHtN7/nbbFV6y8N5rBQfr/BiwZnO3vLqAbk7/wA/bFP611gOxVSdJG1reg9PXGrRwlKR29PuiuRH1Cpq0gxF9/564rVaokmLz9o+noMPc+QWAMiJmOd4A9NgffCGvlyL8ReNhzGPX6ZVE858Wlumwc1Pb39f5+mJ8mRJk4hpqSQIBk+29t/4MGf0gSQ0g9jG3e4Ef7Y1nCIsxHG+OlqKigldRN54n/Hp+fGOHjj+fXk40G3HH85xCjt6wf0b1O/+Pr98aFHgmG7R+uMdUG9/QW+5xKcxpPmADHgWKD3F5M8zG++1ECsv0iVEsAbyI2/+QxmBWz4FgJHG+3G0DbGYlE5LH1T5rE6R8v8A2kqfpv8AkMA5qgDAUiRFgTJm8xpudiOPyGIf6uWhpYggAntJmY9TN/8AE6zdG4qJMixAgWsD7TIvHc8YWotIXXISilUqgiwAmwsfcDtG/I4vifo8spIE6lkRveCfsJ2xqrem15JCjteDv7zB9sQdNqFKXmGkhQINto9efrtg3wD2g6kg3Bgg+89pv/Pzw4r9XdaZGkuAR8u8yCLwbi5k7R6YQUc2rE2graJ47frv3wVVzHkkkzxCgnt/pMDn6Yp242i1F9gtTPVK4BqACNrHc7E9xE7dsA5vKwSC2oACBsR+d+L+2OcxmGa4DQCdJPlkC8C8kz2xOleo6EPC3Em0tJvM2H64kXRpxY912DUqmlVvsot9J/f88Mss022mJBsRzEHbCnJEEgk3AgAxfde2G6UVMFrlcVklwb9HhTlZNnqgJjnt/vxgalT1MBziSuVgwOd8TdNqDWt1kG87RbYjnGeMnCNo6ephDNPbJ9jSjR8OkdQnfn6f4wnzGf1ALwD+eHfVs4qgS3iOBsAAo37XJk7nFVoktVRe7Cw9xbBaduScmYfiUlBLHB9KqBqBJzRaYuxnbhe3vi+Uviur4eg6QsW5JLe/Fu3v60OlUjM1JtGv8yon7DBf9Xffk4ZPFHI1uXRlwZXix8PsadUIFIgkEm4k37mJ2v2w26ZmnNBBcBFEncEQCBt6x/nFaztaabHcytzyBH8t2w66Z1Bko0yp80C0jtAmRtsfY+uMurhugkl5On8OnWRv7Fi6d1N/lPl2ILkjubTuLj7jF7yUlFMrtCkC0Dg3ubY8hXrkuNRYJYlQ0CDbtBH/ALuJ73edL+PAqlKilxJKSTYcCZsI9PvOOHqtDkkrgjXnnHLVNF6p0qRfzr5gZHmN/wAI37fucc1aaNqFlVd727+2KRm/j+SuqmoA5U7Dg37fvhP1L42DNZJHeYntvP6YxR+G6iT5RIqEVulOv7li6nlmKFKdonm49/zxXE6A4BcuAQYmYNtwAdv5tgWt8aO6kKqoTFxvb1n0xWOp9WquYNRiux8xj2/XHY02hzRVNpf3GZfimLGuPUOOq5dV0guAzDVBO/074recZhYggT+Y9cd5ZIImNIEkkTtxG89rbnHJnVJgj6XPN+DPPtjtYobFV2ed1Wq/5Er20QKQFJ52j7z+Vvr6Y6oRpAmDJ73Fuw9/viFqRBM45029sPMYeaQjv+UfviIU2FyLTv6/5/xiJXPF8M70/M5l2FlNxB/EwNo5A9jsBMKNBdA1kQxgi06Qdm9zePae2F9QCZk8z/D+vrhhrnUGJJJVpN5kX+p1A/Q4ErU+xtiAo0lYARq/+M/nIxmBipPr9MZiqDHLEk6v/GDEEwRt+X8/ziOtS4iw/n2wXUovTSDAJ2EXA4OB3o1/8Rq17eSHMvFM73jfYwUHJIkaiP3wNQkAUzHyix73/np9bT9RrhKYMTFr+8xPuAD/AO4fTlKBe8XJAN5Mrb/M/wAOKlKlYjHgc5OKOadAggzxsL27T74Y0POIO2/pgjJZUGViZuD67zc7XOG69K0UvEAADHZjz6Rx+84yZdZGHB3tN8L5Tkyt5vKvMkAexAAAFhJub+n3wPlKQqBhJY+b0+UFtu8L+WC+p1dVRUhrSxFgCFGq5n0+3qbAZh2p0daLpQ61VpJmQVJubSBaPXtg4Tbq/IjVYoRclDwn/P7+SXKZbyra4AG3YDeebjBzU5JO1tv5tgDKVQFMGDAJtFxYi52uB/4x3/UHFtSkMhmxY1TXZFmHIEYI6VRE6n2n0ue18QVlLkd7/bB5zCBfD/DEk6YFheTJkbz9fbBTbUdq7E4ljeZ5JP0rq/JzWANwbCR+33wJ0yrFZRuCeR2ufrjmrqRpMH0JPrGxHf1/bDPoWQYVPEKrqEwIjg6tvW1+DbFxkkqbM2rjKbbUa7v+eBQM1qrVARNjpkiQASNIPaBYelt5x1RyzMxAEGJAMcx/kfTG+ljS9ZxYqQsSVm7yCw4juIvibP8A94BqYY8EC0tbeLydQEDb64jyVJpfkrHp/wDqjJ/j7AuaDKsEbxt6d+JttvjQ6gBptJCKAQY4G/JEWw86lm1/pHCy0EAuwE2IEJJ1aRYExwBEg6UGlhRU6Dpt5t5N/sL4qGTera8hzg8Tai/FkrZyVng8C2I8vW1E8c/49cBpV0kiIk29MZQaJ7EWPpMT9wcNcUZ1mfFjCrngYBuB7e+NmIkeuFjV42vf7jf9cdLmZn14Ow74m2gZ5HLknqkgjjkn/E4X5i/r/JwTVzO24/U/y2BmHJO/AwQm7NPWOjTuZkkGbDYe3+MbUGP5/OcRTfEoqcYshtqh0Edo77YjoCSAASTAjff0G+DMr05qqs0hEFmqMYUek8tzpUEmNsd1mRFPhTpMgv8AiO9htoUji5N5niWCdtlBRBkBqm8bhADF/wDU08bDmTYBVHJaSSSeTjDU0r5bjkEfXv8Ap2xoVASIt74tFElGT/OP9sS1Mvq3Fzz/AJ7++/viOm0HnfjBWXrK2ICwb+kbGYYY1iFbmWrwkNTzqNK39yfXtgLqGbQSamnU5OkeaVUWB0i+8nnfDXO5B1YqQAVJIkyJ5EHefTv7YEr0kJYmCSeARHNjpjaRzJMW2HF08rffg9Z8TyeheOfz/wDBN8Q0EFJQl5Kn6n9LNhxRyo1MNNlO/I1GI+36/XCrq5nwEP4qoJ9PMLEHY3/I4YZjqcVRpEGWkE2Y+83IsbfqTh+dScVGPszLocmNSnkm69S/cYjpxXb/ALTfYyYniLz98T5PPvVQi8IrQoAJlYIPmEGb7RfC3L9V16vGgRdFg7i825JAxBk+sCiwKiCxG9wLQdxaR9CDjJ8mUo01bNeo1ShkXPH2sho9KeszrUD6lEw4u0SQpMCAYgwL+kYD+KOrCrQUKNOmxjabAgW9fyPpiz9R6oURlSfH0sCJ0sr1NrESWgADezDbFV6zkGTLy4hue5mSZG9j+2NGB75qU1VdfuYs89kJRjza5f8AgGpZZY2BMC/eQD+p/THdKmB5ADJIvcjvgZVKSdQjsePWJ+mDaOY/0KQZEs224B0rucb26RkhFTfsC1KdVTBYABb8+gm3Jv7TjpKiBZbeRJ4+/IAB+p9cF1cnUVHcDUFb5iLEARN7gm5j2wrzVFRTEg6iQJ43vc83Ox49MBGakg5YXGW9dJWrGKHxaoM2iZja8SfTFm6V4ZdQgIGlYYiJ3vpE25ntiodMQKxvNhM3md59OfTccYsPQs2fGNtR02UCCNIbaTYelthinD1L2QGfUP5M/d9lTOa0tUAWdTEj2uLwfXF96F8NacqWqOaY+fULRYcG8bcC44gYo2RcLV1FQYfY8xFjGLLX+KmYKtwATufWZ9yD7YRq4ZZ1HH+rNGglCMd05c9Ih63mAaDKs2CWtsCF855aSAABaPfCzLIxRCTYKAATwBNvSTxtInecR5msWUye33/hOBsvqgaSbAmJsJgE3ONOPFsjRnzZ/mTb+xlcFSW0wLj72xDlYYEGwn9ht9vywY+bDWF4tJtc25vH8tiDI5TUNUaVDDUTMRadJ5tx+uHGObSZGcq0QATfYXPvG/8ADjl6TDZbn8iL37H0OCc3CrHzMoEnaxFio2Ig/NNwRgenU8lu5m/68/8AnEAbvlELQGkzPN/0m+NGDP8AP5/4xlQE8Y7pZY6dRsNpO3t6/TFlMHFMkwBJ2Ed+BhvkcpRpGazGo4v4SfKI/wDuOCDvEol/+oYHTMIgIUWtqJsz/n5F9rnnETr5tKkAAieJ9h7Hb1PGKfJVhWfzjVFeTIWygWVFubLNheLfoMAIsgHiB9xY/mMT6gFduZWN/W3sLX9MQU7iRbew4477Wxa4KRgfcmL/AGxARJxK88j3t+2ONMaTsDt9DBwRCagYAmd9/fBKgREb829rcgYj8P8AtAjcQcFpQkyB/OPfFAtgjZSpNiY9zjWGAPeJ9z+wxmIVbLZkwwJIhlYeVTGoRAgTYmdSzf3JwHWX+4DMaQQF+WWYyTtbbaOdr2xlApK/iLoIgKwvaQJIAIYEzttMTiDOdTLUoTSdZUNpW7HcECJMGAN4LTaRjDGKT4Gzzzy/UwHOsD4Qc+cEcbN5SQSRPzH359MDmsA5qVJsOIvE78zaYnnB/Vss2hWkKVKkK2lCJmQFN9UqLX+bCXM09WoDa5223i9ud+B9MaaTAi3QxyHVS2qoyAiLXJJgAGTsBtI7mDvaGlTRobxLrBAi1wZHYTa3vMYUZGowAk+WTM8ARP3mPr64IzefgwsqAPLtMcSRY8m0jFbeRu91t8BrZqDII1CIIE7dixn67XxxnupkhlJkNvJN+ZO38jHGTpvVoswUyp+aQAx/07b3kX52wBnNQUBlIBFpkeljF8EkrBthlLqqwfIgJvYbxtYDf1w/o52kRAK6idQOog3iAZt2Mn/Tir5bKF1tG4kxJH1P7H9RhlkPhx6ulUFMkkgKzQ0iNzInfv7AbYTkhGrbo1w10sSrj9S0dLcVvEDnUxdUN/MzXmNxELNu+K51uhqqMo13mAReB7iTMcRgbN1q1Ooquxp1KYIAKc82YC8jcTtvjrKdWqkF3EhYDGbjUCRz6HjCoYZQluRrjrIZMfy58fl/z8A2VBDnVMARfawMT3/3xZvhNAajtOkBG83/AGsTFvXtzhR8N10esNaLBPzG8arCZIFh6T+9+r9LTLkhEImmxNtXmEGQO0Fj/nByz1lWNrtf4M2TDF6aWRPyv69o848LzPAP/qNbePT8sT1MuZ+vF/X9/wAsHdLyAeiXgmWeAZ3Jgbbmx+owYvSCqjUQhgkjdrCflW99/wB8F8220vc0x08YQjObSTSf5E2doHw2n0+hBA+3m4/TA2RyD1aflEL+J2OlBvYmLm2yyYngHFhq1aQps9JDVK/OrhwCpOn5SmkiT/qJHpxvpHTTmirVHCgBSiL5VWNrC8i1/wBcFLIscbkZ44nnyuOFcV2/YURTpiUXxfD/AP7CJT1hT814EmdtuMZm8s7VC0l0VvlYaQVMwABaCDYwN5EYuObyfhUmBW7FiABfSOABA2k/wYCy9JCFYWiCdW58qHzGBqJEX/6cKjqVKDmg56LZnjjbttWyrZjphVDJOlJCnbUpllFxYzPsSRxhXTUGBG5tfbafeMX7qOUTwi/zAkhQCTckhWiI29pi0RZVR6aKSgoC1Vmca9MmmFKqRTIsau9xZQTzg8WXcm2DqsMISUYc/uJ/6AUZLjXU2FMGy23cqbdwoM2vGOcwjMPEqMJmIiAo7KsQBFsO+lLTl4GvSxIU8yqX7kyL8/fEvUMtFPTCuV81rAgAmd5gzJ/PuK+c3LbQyOkhHG8jd/4KYyg1DG0+5+nricpywkyTHve57fn+zDo3SP7rK/4T5iBaxiJggT3NhftjecpyzkW8x+l4/L9sab5o5bfIm8QnVO1h7H+cY4A/tj3P5Ylp0j/dG4ABJxGg/tj3wRCTKoXIBMKSBMi2w5OD+p5IUqVOmUmq03mYvxF+Afr6mQemlQ6lvlG92G/qoJBw9+I84tLStNUAZZZyuo3vAny7QSBa/wBgfZT7SF3hE09IG6wJtcCbd5wxppAiNgJI+2JaHTQ2hlblSAqnzCCxIDCR8nqd/fAzlqVjZR7+8epg/TFbhfZhT1/I/tjMCvmiTxjWK9RNrLFmGosFYsy1ANcoNQJVpum0yd5A9BgzMIlSoyl9JMkBkIsPNOuNI2sR62758PdMq0FZqjjTCtKAFW+WLtA7QB623GFv9UApSpBt5drQZgG4kSwsdpiZwirfBSJKtWZV6ixE3vquAVLQQpuPLMXBG5hJU6WwllDMBG8CAbzaxANyQY83HJnmFQ/K3lbVcw2nVvB3CiZF/MRghc7FMCF0KTJsZJkj6COwExawOGcroO6FtLpwrZhaSkENU1RqAkXLTYgGIgHg9y2O63w9mMzmXWlRZYAITSAQgAMqBY+UzveRycM+i+Ey1H8NXfeZF9RMGAIRQJtxpH031f4groCo/tEIBCEqYgGLHbUTYevfFbpuVJDqhtb3chDZOhl10qrAAKxZjdjCN+ECbkiJ39Jxy/T0zpSo6ugFQIQgA1yYESAR5Qu4sBHOJcl8Rl2pvO9OGt5gTFMmb2OkSeApF5GLB0zpZp5z+0f+XqrVLOTJBYSBqM6mVhrDXsx+uaUpRX3MryNJ3w6/IiNehTHg5an4TwNWs6irGWs0EE+WI2hfqEWd69pJpvTSRENEGRuRBse0HFhXp1KsF8Kt5tBAcrBvqDamtqYyRqEwCYG8gr0RHSoKrprB802X8RlQVBkqN15GxmBMbg35v9bFY3Dz3+pWOo9QNdvErO5YhAGLTqETEm9pF78Yn6dTWVJUaV80W4htPmBDWN5EXA9MH0+l5ckhnq1AqjyqEXSBbzOTYAxMAfNvgo9XFFSVooAFQLUg6oiQQzTHlYiYm/vjdSqjVGdfSMMnOgRQFJODrAECxkspBOowAFMReb4n6j8UUVCqCWhWWxgwx8xDbmY39eNsVatmsxVgFm0gKxEn5WuL7mRsBwBGww4yIFHJsphGqWLHaQCY1b+aJ+sYTHBCMt3kfm1WXJDZOq+yCunZSu9NBSall6RgqdRLEMZBS8k7ky0+aMPKfwyqEKz1K/4zq23DEhSdIFp949MVVsxVWkuhm00wDpMLKN/cRTIBtqaRJF7bSTsr8Y1hrGlVLQBBsJtZQtjAtLdjeZxl1OLPJ+h8e3X5N+k1GnxrdJepeXyF/GgikzkeTUgYHVYFjseOCCOwN9sG9DeiuUyzvVKsUWASCew1NGx0gTip9X6lUrJob5WCEKI4iLk/KCCSeY7bC5fLMdKGPDngibQIUjzEkAD6++CjpZPHGE30y56+Mcspw8qj0bPVwtJmZgy6DBtNoHl7E3GFNQ0aieYamnynUpZoJWTDDVMnmxPriTolZqgLVVqLTUKq61nxDI0nSYB+VhO0AXwjznTFLSGXwpYqwGmLzcEyDv6TBvwGHH8v0N/z2MGp1iyZt6XiiCm7aCvnVHJLKRBgCwAkFAAZJ5LDi2Hb6kpp4cQqaFtAEwZgmNzcS0fnjWQySJqqlS9TSRvIAF/qSFN554MYNpV5CM6bhZk3vclj2MbRzh8mmJWpa+nv3E6BkDoogVG1y2wXygkchTAF5us2JsHmcqKtQ6AZQg60B0lRbTA8t7k7ng7wWGY6h/8AcbVrEDyxpAJHbaDO5gDGun5Rke2s01HzEgFiFjkWWJMTyBJvgo1HkGWfJLthedyKKG8q3JFhBBEEyBckFBJJ9r3Ma9NpzBiTIEsZBaSSAZBMAxfhYiJxHUrlMx4cBkaIVpIBIhyt545MyD9ZKfU1QKFGli0k7AHzWKqCQZU8cLNjGKTdCOWVXP5GmpdAPNGovsJJIAC8CBP6AYUZTJFl0qdTFoAEyJgbRO5GLHlk8x1qHDDUxMTUk7mfNuIB29N5aZf4dVZSlSuRLSCWEDUdBAvxAiLEGcaU6QxToR5ToamjaHfc6dRWf9LSFggXO2xuRsfkeleOqVNKGEurCIK28sHSJA5iOCN8Na2RK0jpvUKnbcgbgppB8wCyRa1oi/VHL03CUzqDga9CQux1GykbgC9oieTgHJgOVmdZJCA0jqKsrSW+XwyJsW52PJBO8483z+cerUZ3YuzEkk7ycX7OZCqWbwlWAssHdSSd5BIkiGJ/M7xhJ0z4cV2Y1h4aiLEE+b6bD6cemLg0uWFBqJWQD/I/zjeLnmfhkBiEU6bR/b1Wgfim+Mwe+IXzDrI//U5wcBK5jiVKgGO4BIB9cMcwg8cWF0k+p1G59cZjMIl2U+xaGJpVZv8A2E/NGn7xhAq+R/52H6YzGYcu2UugjobkeIASBAMcToYTHeCRPribP3czf3/9uMxmBf1Fv6iL4bO3quZB9oQx7emLx1GoddESY8Gnae4og/lbGYzC59v+eRWbv+e5BnahFWgASAtPygcQ/HbYfbC3rYiizfiDzq5kNTi+/J+5xmMxlxf+SP6/5ZlxfXH+e4qemBnXAAA/qKQiOClSR7YF6qPNHHkH0hsZjMdJdnR9gbP1SKFGCROsWPAZo+0n7nB+qaDg3GqhvfjMf4H2xmMwXgng3lahOYpqSdJp0wRNiCrSCOQYH2GFnw4ZrNN5D7/TGYzAk8MLpC6ezj6agI9sdZRzFVZ8viLbi3iAW9rY3jMCUeo/E1MKhVQFCmgFAEBRGwA2Fzt3xVmUFlJEklxJ3iEt7XP3OMxmMWH9zPHoj6PUJZpJsT+ZXHfTahJSSTqnVJ38vPfGYzBv6mF5IKZkU5vKXm8+ci/e2Jif+dI47cWIj7QPtjMZg3/sJhXS8updpVTDiJAtLVpwL1u1BCLE6ZI9A+MxmBXZIiXLMZHun74tGfEEEW8k/Xyf5xrGYfLtFMk6Q0KItJI+mo29vTAOTqEVXAJAKtN941xPeMZjMLl0B5N5auzVAGYsNFOxJIsYFj6Wwz6vQU5ympUFfETykCOONsaxmLZAfqX/AKrfT9BjMZjMAuh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C:\Users\Николай\Downloads\341829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5943600" cy="39497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79512" y="5044535"/>
            <a:ext cx="8964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Открытый огонь.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03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Случаи непосредственного воздействия открытого огня на людей редки. Чаще всего поражение происходит от лучистых потоков, испускаемых пламенем.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921</TotalTime>
  <Words>1147</Words>
  <Application>Microsoft Office PowerPoint</Application>
  <PresentationFormat>Экран (4:3)</PresentationFormat>
  <Paragraphs>168</Paragraphs>
  <Slides>29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46" baseType="lpstr">
      <vt:lpstr>SimSun</vt:lpstr>
      <vt:lpstr>Arial</vt:lpstr>
      <vt:lpstr>Book Antiqua</vt:lpstr>
      <vt:lpstr>Calibri</vt:lpstr>
      <vt:lpstr>Consolas</vt:lpstr>
      <vt:lpstr>Corbel</vt:lpstr>
      <vt:lpstr>Lucida Sans</vt:lpstr>
      <vt:lpstr>MS Mincho</vt:lpstr>
      <vt:lpstr>Times New Roman</vt:lpstr>
      <vt:lpstr>Wingdings</vt:lpstr>
      <vt:lpstr>Wingdings 2</vt:lpstr>
      <vt:lpstr>Wingdings 3</vt:lpstr>
      <vt:lpstr>Апекс</vt:lpstr>
      <vt:lpstr>1_Апекс</vt:lpstr>
      <vt:lpstr>3_Апекс</vt:lpstr>
      <vt:lpstr>4_Апекс</vt:lpstr>
      <vt:lpstr>5_Апекс</vt:lpstr>
      <vt:lpstr>       Урок по ОБЖ на тему:  «Пожары и их последствия»</vt:lpstr>
      <vt:lpstr>                                                    Цель урока:  Узнать, что представляет собой пожар, причины возникновения, краткую характеристику и возможные последствия пожаров. Задачи урока: 1.Выяснить, что такое пожар?  2.Причины и возможные последствия пожаров.  3.Правила безопасного поведения.  </vt:lpstr>
      <vt:lpstr>                                                      </vt:lpstr>
      <vt:lpstr> Огонь наш друг, но иногда  приходит с ним  в наш дом беда </vt:lpstr>
      <vt:lpstr>                                                     </vt:lpstr>
      <vt:lpstr>                                                        </vt:lpstr>
      <vt:lpstr>                                             Сущность горения была открыта в 1756 г. великим  русским ученым М.В. Ломоносовым.  Своими опытами он доказал, что   горение - это химическая реакция соединения горючего                       вещества с кислородом воздуха.  Исходя из этого, для горения необходимо наличие:  - горючего вещества; - окислителя (кислород воздуха и т.п.) - источника зажигания (открытый огонь или искры).</vt:lpstr>
      <vt:lpstr>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Действия при пожаре:</vt:lpstr>
      <vt:lpstr>Презентация PowerPoint</vt:lpstr>
      <vt:lpstr>Презентация PowerPoint</vt:lpstr>
      <vt:lpstr> Предотвращение пожаров</vt:lpstr>
      <vt:lpstr>Презентация PowerPoint</vt:lpstr>
      <vt:lpstr>Презентация PowerPoint</vt:lpstr>
      <vt:lpstr>Презентация PowerPoint</vt:lpstr>
      <vt:lpstr>Презентация PowerPoint</vt:lpstr>
      <vt:lpstr> Вывод:</vt:lpstr>
      <vt:lpstr>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Пожары, взрывы, их характеристика</dc:title>
  <dc:creator>Николай</dc:creator>
  <cp:lastModifiedBy>komp</cp:lastModifiedBy>
  <cp:revision>93</cp:revision>
  <dcterms:created xsi:type="dcterms:W3CDTF">2013-03-02T14:36:26Z</dcterms:created>
  <dcterms:modified xsi:type="dcterms:W3CDTF">2024-03-23T11:03:50Z</dcterms:modified>
</cp:coreProperties>
</file>