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9" r:id="rId6"/>
    <p:sldId id="260" r:id="rId7"/>
    <p:sldId id="264" r:id="rId8"/>
    <p:sldId id="263" r:id="rId9"/>
    <p:sldId id="262" r:id="rId10"/>
    <p:sldId id="267" r:id="rId11"/>
    <p:sldId id="266" r:id="rId12"/>
    <p:sldId id="268" r:id="rId13"/>
    <p:sldId id="269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3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0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32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03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33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67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8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04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460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4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63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76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765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116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934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999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893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53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609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87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92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063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478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861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578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57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492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577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521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08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12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77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0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677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289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419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5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40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46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89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36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50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35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6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53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A92F-EAB1-4BF5-8CF9-EA105D5B2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42EF-0A5A-4529-B745-A23AF0A515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04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itambovie.ru/news/society/2022-11-01/v-stolovskoy-shkole-otkryli-partu-geroya-v-pamyat-o-pogibshem-v-spetsoperatsii-sergee-kaznacheeve-142394/" TargetMode="External"/><Relationship Id="rId7" Type="http://schemas.openxmlformats.org/officeDocument/2006/relationships/hyperlink" Target="https://tass.ru/obschestvo/14727271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regnum.ru/news/society/3569583.html" TargetMode="External"/><Relationship Id="rId5" Type="http://schemas.openxmlformats.org/officeDocument/2006/relationships/hyperlink" Target="https://chitamedia.su/news/1380397/" TargetMode="External"/><Relationship Id="rId4" Type="http://schemas.openxmlformats.org/officeDocument/2006/relationships/hyperlink" Target="https://mirmol.ru/podvigi-dagestancev/geroi-specoperacii-protiv-nacistskogo-rezhima-na-ukrain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«Имена, которые не забыть»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7056784" cy="1752600"/>
          </a:xfrm>
        </p:spPr>
        <p:txBody>
          <a:bodyPr>
            <a:normAutofit fontScale="92500" lnSpcReduction="10000"/>
          </a:bodyPr>
          <a:lstStyle/>
          <a:p>
            <a:pPr algn="r">
              <a:spcAft>
                <a:spcPts val="0"/>
              </a:spcAft>
            </a:pPr>
            <a:r>
              <a:rPr lang="ru-RU" sz="2100" b="1" kern="150" dirty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Выполнил: </a:t>
            </a:r>
            <a:endParaRPr lang="ru-RU" sz="2100" b="1" kern="150" dirty="0" smtClean="0">
              <a:solidFill>
                <a:schemeClr val="tx1"/>
              </a:solidFill>
              <a:latin typeface="Times New Roman"/>
              <a:ea typeface="Andale Sans U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100" b="1" kern="150" dirty="0" err="1" smtClean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Пучнин</a:t>
            </a:r>
            <a:r>
              <a:rPr lang="ru-RU" sz="2100" b="1" kern="150" dirty="0" smtClean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 Александр</a:t>
            </a:r>
            <a:endParaRPr lang="ru-RU" sz="2100" b="1" kern="150" dirty="0">
              <a:solidFill>
                <a:schemeClr val="tx1"/>
              </a:solidFill>
              <a:latin typeface="Times New Roman"/>
              <a:ea typeface="Andale Sans UI"/>
              <a:cs typeface="Tahoma"/>
            </a:endParaRPr>
          </a:p>
          <a:p>
            <a:pPr algn="r">
              <a:spcAft>
                <a:spcPts val="0"/>
              </a:spcAft>
            </a:pPr>
            <a:r>
              <a:rPr lang="ru-RU" sz="2100" b="1" kern="150" dirty="0" smtClean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9Г </a:t>
            </a:r>
            <a:r>
              <a:rPr lang="ru-RU" sz="2100" b="1" kern="150" dirty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класс</a:t>
            </a:r>
            <a:endParaRPr lang="ru-RU" sz="2100" b="1" kern="150" dirty="0">
              <a:solidFill>
                <a:schemeClr val="tx1"/>
              </a:solidFill>
              <a:latin typeface="Times New Roman"/>
              <a:ea typeface="Andale Sans UI"/>
              <a:cs typeface="Tahoma"/>
            </a:endParaRPr>
          </a:p>
          <a:p>
            <a:pPr>
              <a:spcAft>
                <a:spcPts val="0"/>
              </a:spcAft>
            </a:pPr>
            <a:r>
              <a:rPr lang="ru-RU" sz="2100" b="1" kern="150" dirty="0" smtClean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филиал  </a:t>
            </a:r>
            <a:r>
              <a:rPr lang="ru-RU" sz="2100" b="1" kern="150" dirty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МБОУ «</a:t>
            </a:r>
            <a:r>
              <a:rPr lang="ru-RU" sz="2100" b="1" kern="150" dirty="0" err="1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Новолядинская</a:t>
            </a:r>
            <a:r>
              <a:rPr lang="ru-RU" sz="2100" b="1" kern="150" dirty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  СОШ» </a:t>
            </a:r>
            <a:endParaRPr lang="ru-RU" sz="2100" b="1" kern="150" dirty="0" smtClean="0">
              <a:solidFill>
                <a:schemeClr val="tx1"/>
              </a:solidFill>
              <a:latin typeface="Times New Roman"/>
              <a:ea typeface="Andale Sans U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100" b="1" kern="150" dirty="0" smtClean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в </a:t>
            </a:r>
            <a:r>
              <a:rPr lang="ru-RU" sz="2100" b="1" kern="150" dirty="0" err="1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с.Столовое</a:t>
            </a:r>
            <a:endParaRPr lang="ru-RU" sz="2100" b="1" kern="150" dirty="0">
              <a:solidFill>
                <a:schemeClr val="tx1"/>
              </a:solidFill>
              <a:latin typeface="Times New Roman"/>
              <a:ea typeface="Andale Sans UI"/>
              <a:cs typeface="Tahoma"/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2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62646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a-RU" sz="2000" dirty="0">
                <a:latin typeface="Times New Roman"/>
                <a:ea typeface="Times New Roman"/>
              </a:rPr>
              <a:t>После начала специальной военной операции </a:t>
            </a:r>
            <a:r>
              <a:rPr lang="ru-RU" sz="2000" dirty="0">
                <a:latin typeface="Times New Roman"/>
                <a:ea typeface="Times New Roman"/>
              </a:rPr>
              <a:t>Сергея </a:t>
            </a:r>
            <a:r>
              <a:rPr lang="ba-RU" sz="2000" dirty="0">
                <a:latin typeface="Times New Roman"/>
                <a:ea typeface="Times New Roman"/>
              </a:rPr>
              <a:t> направили</a:t>
            </a:r>
            <a:r>
              <a:rPr lang="ru-RU" sz="2000" dirty="0">
                <a:latin typeface="Times New Roman"/>
                <a:ea typeface="Times New Roman"/>
              </a:rPr>
              <a:t> в очередную командировку</a:t>
            </a:r>
            <a:r>
              <a:rPr lang="ba-RU" sz="2000" dirty="0">
                <a:latin typeface="Times New Roman"/>
                <a:ea typeface="Times New Roman"/>
              </a:rPr>
              <a:t> в зону боевых действий</a:t>
            </a:r>
            <a:r>
              <a:rPr lang="ru-RU" sz="2000" dirty="0">
                <a:latin typeface="Times New Roman"/>
                <a:ea typeface="Times New Roman"/>
              </a:rPr>
              <a:t>. Сергей был старшим разведчиком – снайпером группы специального назначения. </a:t>
            </a:r>
            <a:endParaRPr lang="ru-RU" sz="2000" dirty="0"/>
          </a:p>
        </p:txBody>
      </p:sp>
      <p:pic>
        <p:nvPicPr>
          <p:cNvPr id="4" name="Рисунок 3" descr="C:\Users\user007\AppData\Local\Microsoft\Windows\INetCache\Content.Word\e3770502-8406-45f7-8371-0253dffb02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772816"/>
            <a:ext cx="4630420" cy="2316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007\AppData\Local\Microsoft\Windows\INetCache\Content.Word\7a35e185-24ad-42a9-9c30-681bd51c766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2550408"/>
            <a:ext cx="3495040" cy="262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007\AppData\Local\Microsoft\Windows\INetCache\Content.Word\316525a3-360f-49b1-9f5c-8308706974e4.jpg"/>
          <p:cNvPicPr/>
          <p:nvPr/>
        </p:nvPicPr>
        <p:blipFill rotWithShape="1">
          <a:blip r:embed="rId5" cstate="print"/>
          <a:srcRect b="24910"/>
          <a:stretch/>
        </p:blipFill>
        <p:spPr bwMode="auto">
          <a:xfrm>
            <a:off x="2787079" y="4515890"/>
            <a:ext cx="1965960" cy="196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868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221088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a-RU" sz="2000" dirty="0">
                <a:latin typeface="Times New Roman"/>
                <a:ea typeface="Times New Roman"/>
                <a:cs typeface="Times New Roman"/>
              </a:rPr>
              <a:t>Старший разведчик, снайпер группы специального назначения 2-го отряда войсковой части 54607, выполняя боевое задание,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прикрывая своих товарищей, 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верный военной присяге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 проявив  стойкость и мужество, погиб 13 июля 2022 года.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Он отдал свою жизнь ради жизни своих товарищей.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" name="Рисунок 5" descr="C:\Users\user007\AppData\Local\Microsoft\Windows\INetCache\Content.Word\6_orden-1140x6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980728"/>
            <a:ext cx="5246370" cy="294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98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Слава солдатам России!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66247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/>
                <a:ea typeface="Times New Roman"/>
              </a:rPr>
              <a:t>29 октября 2022 года в</a:t>
            </a:r>
            <a:r>
              <a:rPr lang="ba-RU" sz="2000" dirty="0">
                <a:latin typeface="Times New Roman"/>
                <a:ea typeface="Times New Roman"/>
              </a:rPr>
              <a:t> рамках федерального проекта партии «Единая Россия» «Новая школа» в одном из классов Столовской школы</a:t>
            </a:r>
            <a:r>
              <a:rPr lang="ru-RU" sz="2000" dirty="0">
                <a:latin typeface="Times New Roman"/>
                <a:ea typeface="Times New Roman"/>
              </a:rPr>
              <a:t>, где учился Сергей Казначеев,</a:t>
            </a:r>
            <a:r>
              <a:rPr lang="ba-RU" sz="2000" dirty="0">
                <a:latin typeface="Times New Roman"/>
                <a:ea typeface="Times New Roman"/>
              </a:rPr>
              <a:t> установили «Парту Героя»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endParaRPr lang="ru-RU" sz="2000" dirty="0"/>
          </a:p>
        </p:txBody>
      </p:sp>
      <p:pic>
        <p:nvPicPr>
          <p:cNvPr id="4" name="Рисунок 3" descr="C:\Users\user007\Downloads\1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204864"/>
            <a:ext cx="2834640" cy="188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2048" y="5085184"/>
            <a:ext cx="7740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В</a:t>
            </a:r>
            <a:r>
              <a:rPr lang="ba-RU" sz="2000" dirty="0">
                <a:latin typeface="Times New Roman"/>
                <a:ea typeface="Calibri"/>
              </a:rPr>
              <a:t> рамках проекта </a:t>
            </a:r>
            <a:r>
              <a:rPr lang="ru-RU" sz="2000" dirty="0">
                <a:latin typeface="Times New Roman"/>
                <a:ea typeface="Calibri"/>
              </a:rPr>
              <a:t>«</a:t>
            </a:r>
            <a:r>
              <a:rPr lang="ba-RU" sz="2000" dirty="0">
                <a:latin typeface="Times New Roman"/>
                <a:ea typeface="Calibri"/>
              </a:rPr>
              <a:t>Герои регионов</a:t>
            </a:r>
            <a:r>
              <a:rPr lang="ru-RU" sz="2000" dirty="0">
                <a:latin typeface="Times New Roman"/>
                <a:ea typeface="Calibri"/>
              </a:rPr>
              <a:t>»</a:t>
            </a:r>
            <a:r>
              <a:rPr lang="ba-RU" sz="2000" dirty="0">
                <a:latin typeface="Times New Roman"/>
                <a:ea typeface="Calibri"/>
              </a:rPr>
              <a:t> на улицах </a:t>
            </a:r>
            <a:r>
              <a:rPr lang="ru-RU" sz="2000" dirty="0">
                <a:latin typeface="Times New Roman"/>
                <a:ea typeface="Calibri"/>
              </a:rPr>
              <a:t>Тамбова и Тамбовской области</a:t>
            </a:r>
            <a:r>
              <a:rPr lang="ba-RU" sz="2000" dirty="0">
                <a:latin typeface="Times New Roman"/>
                <a:ea typeface="Calibri"/>
              </a:rPr>
              <a:t> появились </a:t>
            </a:r>
            <a:r>
              <a:rPr lang="ru-RU" sz="2000" dirty="0" err="1">
                <a:latin typeface="Times New Roman"/>
                <a:ea typeface="Calibri"/>
              </a:rPr>
              <a:t>билборды</a:t>
            </a:r>
            <a:r>
              <a:rPr lang="ba-RU" sz="2000" dirty="0">
                <a:latin typeface="Times New Roman"/>
                <a:ea typeface="Calibri"/>
              </a:rPr>
              <a:t> с фотографиями героев-военных, участвовавших в спецоперации на Украине</a:t>
            </a:r>
            <a:r>
              <a:rPr lang="ru-RU" sz="2000" dirty="0">
                <a:latin typeface="Times New Roman"/>
                <a:ea typeface="Calibri"/>
              </a:rPr>
              <a:t>. Такой </a:t>
            </a:r>
            <a:r>
              <a:rPr lang="ru-RU" sz="2000" dirty="0" err="1">
                <a:latin typeface="Times New Roman"/>
                <a:ea typeface="Calibri"/>
              </a:rPr>
              <a:t>билборд</a:t>
            </a:r>
            <a:r>
              <a:rPr lang="ru-RU" sz="2000" dirty="0">
                <a:latin typeface="Times New Roman"/>
                <a:ea typeface="Calibri"/>
              </a:rPr>
              <a:t> установлен Сергею Казначееву на </a:t>
            </a:r>
            <a:r>
              <a:rPr lang="ru-RU" sz="2000" dirty="0" err="1">
                <a:latin typeface="Times New Roman"/>
                <a:ea typeface="Calibri"/>
              </a:rPr>
              <a:t>Рассказовском</a:t>
            </a:r>
            <a:r>
              <a:rPr lang="ru-RU" sz="2000" dirty="0">
                <a:latin typeface="Times New Roman"/>
                <a:ea typeface="Calibri"/>
              </a:rPr>
              <a:t> шоссе при въезде в </a:t>
            </a:r>
            <a:r>
              <a:rPr lang="ru-RU" sz="2000" dirty="0" err="1">
                <a:latin typeface="Times New Roman"/>
                <a:ea typeface="Calibri"/>
              </a:rPr>
              <a:t>г.Тамбов</a:t>
            </a:r>
            <a:r>
              <a:rPr lang="ru-RU" sz="2000" dirty="0">
                <a:latin typeface="Times New Roman"/>
                <a:ea typeface="Calibri"/>
              </a:rPr>
              <a:t>. </a:t>
            </a:r>
            <a:endParaRPr lang="ru-RU" sz="2000" dirty="0"/>
          </a:p>
        </p:txBody>
      </p:sp>
      <p:pic>
        <p:nvPicPr>
          <p:cNvPr id="6" name="Рисунок 5" descr="C:\Users\user007\Downloads\IMG-20221221-WA00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780928"/>
            <a:ext cx="4148455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247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13576" cy="86409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Заключение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698477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a-RU" sz="2000" dirty="0">
                <a:latin typeface="Times New Roman"/>
                <a:ea typeface="Calibri"/>
                <a:cs typeface="Times New Roman"/>
              </a:rPr>
              <a:t>После проведенных исследований  приш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е</a:t>
            </a:r>
            <a:r>
              <a:rPr lang="ba-RU" sz="2000" dirty="0">
                <a:latin typeface="Times New Roman"/>
                <a:ea typeface="Calibri"/>
                <a:cs typeface="Times New Roman"/>
              </a:rPr>
              <a:t>л к  выводам: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sz="2000" dirty="0">
                <a:latin typeface="Times New Roman"/>
                <a:ea typeface="Calibri"/>
                <a:cs typeface="Times New Roman"/>
              </a:rPr>
              <a:t>-героями не рождаются, ими становятся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sz="2000" dirty="0">
                <a:latin typeface="Times New Roman"/>
                <a:ea typeface="Calibri"/>
                <a:cs typeface="Times New Roman"/>
              </a:rPr>
              <a:t>- поступки каждого отдельного солдата шаг за шагом приближают нас к победе над нацизмом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sz="2000" dirty="0">
                <a:latin typeface="Times New Roman"/>
                <a:ea typeface="Calibri"/>
                <a:cs typeface="Times New Roman"/>
              </a:rPr>
              <a:t>- память о героях должна жить в сердцах людей, ради свободы которых, они безвременно отдали свои жизни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4" name="Рисунок 3" descr="C:\Users\user007\Downloads\i (4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872" y="4365104"/>
            <a:ext cx="2783840" cy="208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36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Источники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>
                <a:latin typeface="Times New Roman"/>
                <a:ea typeface="Calibri"/>
                <a:cs typeface="Times New Roman"/>
              </a:rPr>
              <a:t>1.Семейный архив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>
                <a:latin typeface="Times New Roman"/>
                <a:ea typeface="Calibri"/>
                <a:cs typeface="Times New Roman"/>
              </a:rPr>
              <a:t>2.Личные беседы с родственниками, друзьями.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>
                <a:latin typeface="Times New Roman"/>
                <a:ea typeface="Calibri"/>
                <a:cs typeface="Times New Roman"/>
              </a:rPr>
              <a:t>3.Материалы газеты «Притамбовье»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4.</a:t>
            </a:r>
            <a:r>
              <a:rPr lang="ba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</a:t>
            </a:r>
            <a:r>
              <a:rPr lang="ba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://pritambovie.ru/news/society/2022-11-01/v-stolovskoy-shkole-otkryli-partu-geroya-v-pamyat-o-pogibshem-v-spetsoperatsii-sergee-kaznacheeve-142394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/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5.</a:t>
            </a:r>
            <a:r>
              <a:rPr lang="ba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</a:t>
            </a:r>
            <a:r>
              <a:rPr lang="ba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://mirmol.ru/podvigi-dagestancev/geroi-specoperacii-protiv-nacistskogo-rezhima-na-ukraine/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6.</a:t>
            </a:r>
            <a:r>
              <a:rPr lang="ba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ba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</a:t>
            </a:r>
            <a:r>
              <a:rPr lang="ba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://chitamedia.su/news/1380397/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7. </a:t>
            </a:r>
            <a:r>
              <a:rPr lang="ba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6"/>
              </a:rPr>
              <a:t>https</a:t>
            </a:r>
            <a:r>
              <a:rPr lang="ba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6"/>
              </a:rPr>
              <a:t>://regnum.ru/news/society/3569583.html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  <a:hlinkClick r:id="rId7"/>
              </a:rPr>
              <a:t>8. </a:t>
            </a:r>
            <a:r>
              <a:rPr lang="ba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https</a:t>
            </a:r>
            <a:r>
              <a:rPr lang="ba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://tass.ru/obschestvo/14727271/</a:t>
            </a:r>
            <a:endParaRPr lang="ru-RU" sz="2400" dirty="0"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523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marL="457200" algn="l">
              <a:spcAft>
                <a:spcPts val="0"/>
              </a:spcAft>
              <a:tabLst>
                <a:tab pos="762000" algn="l"/>
              </a:tabLst>
            </a:pPr>
            <a:r>
              <a:rPr lang="ba-RU" sz="2400" b="1" dirty="0">
                <a:latin typeface="Times New Roman"/>
                <a:ea typeface="Calibri"/>
                <a:cs typeface="Times New Roman"/>
              </a:rPr>
              <a:t>«Только доблесть бессмертно живет, </a:t>
            </a:r>
            <a:r>
              <a:rPr lang="ru-RU" sz="2400" b="1" dirty="0">
                <a:ea typeface="Calibri"/>
                <a:cs typeface="Times New Roman"/>
              </a:rPr>
              <a:t/>
            </a:r>
            <a:br>
              <a:rPr lang="ru-RU" sz="2400" b="1" dirty="0"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И</a:t>
            </a:r>
            <a:r>
              <a:rPr lang="ba-RU" sz="2400" b="1" dirty="0">
                <a:latin typeface="Times New Roman"/>
                <a:ea typeface="Calibri"/>
                <a:cs typeface="Times New Roman"/>
              </a:rPr>
              <a:t>бо храбрые славны вовеки!...»</a:t>
            </a:r>
            <a:r>
              <a:rPr lang="ru-RU" sz="2400" b="1" dirty="0">
                <a:ea typeface="Calibri"/>
                <a:cs typeface="Times New Roman"/>
              </a:rPr>
              <a:t/>
            </a:r>
            <a:br>
              <a:rPr lang="ru-RU" sz="2400" b="1" dirty="0">
                <a:ea typeface="Calibri"/>
                <a:cs typeface="Times New Roman"/>
              </a:rPr>
            </a:b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В.Я.Брюсов</a:t>
            </a:r>
            <a:r>
              <a:rPr lang="ru-RU" sz="2400" b="1" dirty="0">
                <a:ea typeface="Calibri"/>
                <a:cs typeface="Times New Roman"/>
              </a:rPr>
              <a:t/>
            </a:r>
            <a:br>
              <a:rPr lang="ru-RU" sz="2400" b="1" dirty="0">
                <a:ea typeface="Calibri"/>
                <a:cs typeface="Times New Roman"/>
              </a:rPr>
            </a:br>
            <a:endParaRPr lang="ru-RU" sz="24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658086" cy="398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3429000"/>
            <a:ext cx="51845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Казначеев Сергей Васильевич </a:t>
            </a:r>
            <a:r>
              <a:rPr lang="ru-RU" sz="2000" dirty="0" smtClean="0"/>
              <a:t> </a:t>
            </a:r>
            <a:r>
              <a:rPr lang="ru-RU" sz="2000" dirty="0"/>
              <a:t>героически </a:t>
            </a:r>
            <a:r>
              <a:rPr lang="ru-RU" sz="2000" dirty="0" smtClean="0"/>
              <a:t>погиб в специальной </a:t>
            </a:r>
            <a:r>
              <a:rPr lang="ru-RU" sz="2000" dirty="0"/>
              <a:t>военной операции на Украине</a:t>
            </a:r>
          </a:p>
        </p:txBody>
      </p:sp>
    </p:spTree>
    <p:extLst>
      <p:ext uri="{BB962C8B-B14F-4D97-AF65-F5344CB8AC3E}">
        <p14:creationId xmlns:p14="http://schemas.microsoft.com/office/powerpoint/2010/main" xmlns="" val="868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624736" cy="11430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ba-RU" sz="2400" b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Цель  исследования: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увековечение памяти героя</a:t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kern="150" dirty="0" smtClean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Задачи</a:t>
            </a:r>
            <a:r>
              <a:rPr lang="ru-RU" sz="2400" b="1" kern="150" dirty="0">
                <a:solidFill>
                  <a:srgbClr val="000000"/>
                </a:solidFill>
                <a:latin typeface="Times New Roman"/>
                <a:ea typeface="Andale Sans UI"/>
                <a:cs typeface="Times New Roman"/>
              </a:rPr>
              <a:t>:</a:t>
            </a:r>
            <a:endParaRPr lang="ru-RU" sz="2400" dirty="0">
              <a:ea typeface="Calibri"/>
              <a:cs typeface="Times New Roman"/>
            </a:endParaRPr>
          </a:p>
          <a:p>
            <a:pPr lvl="0" algn="just" fontAlgn="base">
              <a:lnSpc>
                <a:spcPct val="150000"/>
              </a:lnSpc>
              <a:buFont typeface="Arial"/>
              <a:buChar char="•"/>
            </a:pPr>
            <a:r>
              <a:rPr lang="ba-RU" sz="2400" dirty="0">
                <a:latin typeface="Times New Roman"/>
                <a:ea typeface="Times New Roman"/>
                <a:cs typeface="OpenSymbol"/>
              </a:rPr>
              <a:t> изучить семейный архив</a:t>
            </a:r>
            <a:endParaRPr lang="ru-RU" sz="2400" dirty="0">
              <a:latin typeface="OpenSymbol"/>
              <a:ea typeface="OpenSymbol"/>
              <a:cs typeface="OpenSymbol"/>
            </a:endParaRPr>
          </a:p>
          <a:p>
            <a:pPr lvl="0" algn="just" fontAlgn="base">
              <a:lnSpc>
                <a:spcPct val="150000"/>
              </a:lnSpc>
              <a:buFont typeface="Arial"/>
              <a:buChar char="•"/>
            </a:pPr>
            <a:r>
              <a:rPr lang="ba-RU" sz="2400" dirty="0">
                <a:latin typeface="Times New Roman"/>
                <a:ea typeface="Times New Roman"/>
                <a:cs typeface="OpenSymbol"/>
              </a:rPr>
              <a:t> узнать, в каких войсках служи</a:t>
            </a:r>
            <a:r>
              <a:rPr lang="ru-RU" sz="2400" dirty="0">
                <a:latin typeface="Times New Roman"/>
                <a:ea typeface="Times New Roman"/>
                <a:cs typeface="OpenSymbol"/>
              </a:rPr>
              <a:t>л Казначеев Сергей Васильевич</a:t>
            </a:r>
            <a:endParaRPr lang="ru-RU" sz="2400" dirty="0">
              <a:latin typeface="OpenSymbol"/>
              <a:ea typeface="OpenSymbol"/>
              <a:cs typeface="OpenSymbol"/>
            </a:endParaRPr>
          </a:p>
          <a:p>
            <a:pPr lvl="0" algn="just" fontAlgn="base">
              <a:lnSpc>
                <a:spcPct val="150000"/>
              </a:lnSpc>
              <a:buFont typeface="Arial"/>
              <a:buChar char="•"/>
            </a:pPr>
            <a:r>
              <a:rPr lang="ba-RU" sz="2400" dirty="0">
                <a:latin typeface="Times New Roman"/>
                <a:ea typeface="Times New Roman"/>
                <a:cs typeface="OpenSymbol"/>
              </a:rPr>
              <a:t> разыскать информацию об участии </a:t>
            </a:r>
            <a:r>
              <a:rPr lang="ru-RU" sz="2400" dirty="0">
                <a:latin typeface="Times New Roman"/>
                <a:ea typeface="Times New Roman"/>
                <a:cs typeface="OpenSymbol"/>
              </a:rPr>
              <a:t>Казначеева Сергея Васильевича</a:t>
            </a:r>
            <a:r>
              <a:rPr lang="ba-RU" sz="2400" dirty="0">
                <a:latin typeface="Times New Roman"/>
                <a:ea typeface="Times New Roman"/>
                <a:cs typeface="OpenSymbol"/>
              </a:rPr>
              <a:t> в </a:t>
            </a:r>
            <a:r>
              <a:rPr lang="ru-RU" sz="2400" dirty="0">
                <a:latin typeface="Times New Roman"/>
                <a:ea typeface="Times New Roman"/>
                <a:cs typeface="OpenSymbol"/>
              </a:rPr>
              <a:t>      </a:t>
            </a:r>
            <a:endParaRPr lang="ru-RU" sz="2400" dirty="0">
              <a:latin typeface="OpenSymbol"/>
              <a:ea typeface="OpenSymbol"/>
              <a:cs typeface="OpenSymbol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           специальных военных операциях</a:t>
            </a:r>
            <a:endParaRPr lang="ru-RU" sz="2400" dirty="0">
              <a:ea typeface="Calibri"/>
              <a:cs typeface="Times New Roman"/>
            </a:endParaRPr>
          </a:p>
          <a:p>
            <a:pPr lvl="0" algn="just" fontAlgn="base">
              <a:lnSpc>
                <a:spcPct val="150000"/>
              </a:lnSpc>
              <a:buFont typeface="Arial"/>
              <a:buChar char="•"/>
            </a:pPr>
            <a:r>
              <a:rPr lang="ba-RU" sz="2400" dirty="0">
                <a:latin typeface="Times New Roman"/>
                <a:ea typeface="Times New Roman"/>
                <a:cs typeface="OpenSymbol"/>
              </a:rPr>
              <a:t>рассказать </a:t>
            </a:r>
            <a:r>
              <a:rPr lang="ru-RU" sz="2400" dirty="0">
                <a:latin typeface="Times New Roman"/>
                <a:ea typeface="Times New Roman"/>
                <a:cs typeface="OpenSymbol"/>
              </a:rPr>
              <a:t>учащимся школы</a:t>
            </a:r>
            <a:r>
              <a:rPr lang="ba-RU" sz="2400" dirty="0">
                <a:latin typeface="Times New Roman"/>
                <a:ea typeface="Times New Roman"/>
                <a:cs typeface="OpenSymbol"/>
              </a:rPr>
              <a:t> о </a:t>
            </a:r>
            <a:r>
              <a:rPr lang="ru-RU" sz="2400" dirty="0">
                <a:latin typeface="Times New Roman"/>
                <a:ea typeface="Times New Roman"/>
                <a:cs typeface="OpenSymbol"/>
              </a:rPr>
              <a:t>Казначееве Сергее Васильевиче на «Уроках        мужества»</a:t>
            </a:r>
            <a:endParaRPr lang="ru-RU" sz="2400" dirty="0">
              <a:latin typeface="OpenSymbol"/>
              <a:ea typeface="OpenSymbol"/>
              <a:cs typeface="OpenSymbol"/>
            </a:endParaRPr>
          </a:p>
          <a:p>
            <a:pPr lvl="0" algn="just" fontAlgn="base">
              <a:lnSpc>
                <a:spcPct val="150000"/>
              </a:lnSpc>
              <a:buFont typeface="Arial"/>
              <a:buChar char="•"/>
            </a:pPr>
            <a:r>
              <a:rPr lang="ru-RU" sz="2400" dirty="0">
                <a:latin typeface="Times New Roman"/>
                <a:ea typeface="Times New Roman"/>
                <a:cs typeface="OpenSymbol"/>
              </a:rPr>
              <a:t>организовать традицию «Вахта памяти у Парты героя» во время исполнения гимна</a:t>
            </a:r>
            <a:endParaRPr lang="ru-RU" sz="2400" dirty="0">
              <a:latin typeface="OpenSymbol"/>
              <a:ea typeface="OpenSymbol"/>
              <a:cs typeface="OpenSymbol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617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85821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ba-RU" sz="2400" b="1" dirty="0" smtClean="0">
                <a:latin typeface="Times New Roman"/>
                <a:ea typeface="Calibri"/>
                <a:cs typeface="Times New Roman"/>
              </a:rPr>
              <a:t>Гипотеза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Г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ероические поступки солдат приближа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ют победу над нацизмом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. На примере одной судьбы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Казначеева Сергея Васильевича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 показать, что один в поле – во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н.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5"/>
            <a:ext cx="8229600" cy="3240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sz="2000" b="1" dirty="0">
                <a:latin typeface="Times New Roman"/>
                <a:ea typeface="Calibri"/>
                <a:cs typeface="Times New Roman"/>
              </a:rPr>
              <a:t>Объект исследования:</a:t>
            </a:r>
            <a:r>
              <a:rPr lang="ba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жизненный путь героя</a:t>
            </a:r>
            <a:r>
              <a:rPr lang="ba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    </a:t>
            </a:r>
            <a:r>
              <a:rPr lang="ba-RU" sz="2000" b="1" dirty="0">
                <a:latin typeface="Times New Roman"/>
                <a:ea typeface="Calibri"/>
                <a:cs typeface="Times New Roman"/>
              </a:rPr>
              <a:t>Предмет исследования: 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вклад в победу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над нацизмом Казначеева Сергея Васильевича.</a:t>
            </a:r>
            <a:endParaRPr lang="ru-RU" sz="20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   М</a:t>
            </a:r>
            <a:r>
              <a:rPr lang="ba-RU" sz="2000" b="1" dirty="0">
                <a:latin typeface="Times New Roman"/>
                <a:ea typeface="Times New Roman"/>
                <a:cs typeface="Times New Roman"/>
              </a:rPr>
              <a:t>етоды исследования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беседа с родственниками, знакомыми,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друзьями, и</a:t>
            </a:r>
            <a:r>
              <a:rPr lang="ba-RU" sz="2000" dirty="0">
                <a:latin typeface="Times New Roman"/>
                <a:ea typeface="Times New Roman"/>
                <a:cs typeface="Times New Roman"/>
              </a:rPr>
              <a:t>зучение семейного архива, работа с интернет – источниками, анализ собранной информации.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601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404664"/>
            <a:ext cx="8229600" cy="778098"/>
          </a:xfrm>
        </p:spPr>
        <p:txBody>
          <a:bodyPr/>
          <a:lstStyle/>
          <a:p>
            <a:r>
              <a:rPr lang="ru-RU" sz="2400" b="1" dirty="0">
                <a:latin typeface="Times New Roman"/>
                <a:ea typeface="Calibri"/>
              </a:rPr>
              <a:t>Детство. Отрочество. Юность</a:t>
            </a:r>
            <a:r>
              <a:rPr lang="ru-RU" b="1" dirty="0">
                <a:latin typeface="Times New Roman"/>
                <a:ea typeface="Calibri"/>
              </a:rPr>
              <a:t>.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54679"/>
            <a:ext cx="7272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a-RU" sz="2000" dirty="0" smtClean="0">
                <a:latin typeface="Times New Roman"/>
                <a:ea typeface="Times New Roman"/>
              </a:rPr>
              <a:t>1</a:t>
            </a:r>
            <a:r>
              <a:rPr lang="ru-RU" sz="2000" dirty="0">
                <a:latin typeface="Times New Roman"/>
                <a:ea typeface="Times New Roman"/>
              </a:rPr>
              <a:t>9 мая</a:t>
            </a:r>
            <a:r>
              <a:rPr lang="ba-RU" sz="2000" dirty="0">
                <a:latin typeface="Times New Roman"/>
                <a:ea typeface="Times New Roman"/>
              </a:rPr>
              <a:t> 19</a:t>
            </a:r>
            <a:r>
              <a:rPr lang="ru-RU" sz="2000" dirty="0">
                <a:latin typeface="Times New Roman"/>
                <a:ea typeface="Times New Roman"/>
              </a:rPr>
              <a:t>87</a:t>
            </a:r>
            <a:r>
              <a:rPr lang="ba-RU" sz="2000" dirty="0">
                <a:latin typeface="Times New Roman"/>
                <a:ea typeface="Times New Roman"/>
              </a:rPr>
              <a:t> года </a:t>
            </a:r>
            <a:r>
              <a:rPr lang="ru-RU" sz="2000" dirty="0">
                <a:latin typeface="Times New Roman"/>
                <a:ea typeface="Times New Roman"/>
              </a:rPr>
              <a:t>в </a:t>
            </a:r>
            <a:r>
              <a:rPr lang="ru-RU" sz="2000" dirty="0" err="1">
                <a:latin typeface="Times New Roman"/>
                <a:ea typeface="Times New Roman"/>
              </a:rPr>
              <a:t>с.Столовое</a:t>
            </a:r>
            <a:r>
              <a:rPr lang="ru-RU" sz="2000" dirty="0">
                <a:latin typeface="Times New Roman"/>
                <a:ea typeface="Times New Roman"/>
              </a:rPr>
              <a:t> Тамбовского района Тамбовской области в семье работника торговли </a:t>
            </a:r>
            <a:r>
              <a:rPr lang="ru-RU" sz="2000" dirty="0" err="1">
                <a:latin typeface="Times New Roman"/>
                <a:ea typeface="Times New Roman"/>
              </a:rPr>
              <a:t>Новолядинского</a:t>
            </a:r>
            <a:r>
              <a:rPr lang="ru-RU" sz="2000" dirty="0">
                <a:latin typeface="Times New Roman"/>
                <a:ea typeface="Times New Roman"/>
              </a:rPr>
              <a:t> сельпо </a:t>
            </a:r>
            <a:r>
              <a:rPr lang="ru-RU" sz="2000" dirty="0" err="1">
                <a:latin typeface="Times New Roman"/>
                <a:ea typeface="Times New Roman"/>
              </a:rPr>
              <a:t>Казначеевой</a:t>
            </a:r>
            <a:r>
              <a:rPr lang="ru-RU" sz="2000" dirty="0">
                <a:latin typeface="Times New Roman"/>
                <a:ea typeface="Times New Roman"/>
              </a:rPr>
              <a:t> Светланы Николаевны и лесоруба Столовского лесничества Казначеева Василия </a:t>
            </a:r>
            <a:r>
              <a:rPr lang="ru-RU" sz="2000" dirty="0" smtClean="0">
                <a:latin typeface="Times New Roman"/>
                <a:ea typeface="Times New Roman"/>
              </a:rPr>
              <a:t>Васильевича.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93" t="-35529" r="-169993" b="62558"/>
          <a:stretch/>
        </p:blipFill>
        <p:spPr bwMode="auto">
          <a:xfrm>
            <a:off x="3638550" y="1773239"/>
            <a:ext cx="1865313" cy="241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user007\AppData\Local\Microsoft\Windows\INetCache\Content.Word\f00d6afb-b396-4efc-8d57-084d5082fe50.jpg"/>
          <p:cNvPicPr/>
          <p:nvPr/>
        </p:nvPicPr>
        <p:blipFill rotWithShape="1">
          <a:blip r:embed="rId4"/>
          <a:srcRect b="20389"/>
          <a:stretch/>
        </p:blipFill>
        <p:spPr bwMode="auto">
          <a:xfrm>
            <a:off x="251520" y="2564904"/>
            <a:ext cx="1863090" cy="2636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89751" y="2473059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dirty="0">
                <a:latin typeface="Times New Roman"/>
                <a:ea typeface="Calibri"/>
              </a:rPr>
              <a:t> </a:t>
            </a:r>
            <a:r>
              <a:rPr lang="ba-RU" sz="2000" dirty="0">
                <a:latin typeface="Times New Roman"/>
                <a:ea typeface="Calibri"/>
              </a:rPr>
              <a:t>1 сентября 1994 года! В списках первоклассников, среди</a:t>
            </a:r>
            <a:r>
              <a:rPr lang="ba-RU" sz="2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ba-RU" sz="2000" dirty="0">
                <a:latin typeface="Times New Roman"/>
                <a:ea typeface="Calibri"/>
              </a:rPr>
              <a:t>23 девчонок и мальчишек, значилось «Казначеев Сергей Васильевич».</a:t>
            </a:r>
            <a:endParaRPr lang="ru-RU" sz="2000" dirty="0"/>
          </a:p>
        </p:txBody>
      </p:sp>
      <p:pic>
        <p:nvPicPr>
          <p:cNvPr id="7" name="Рисунок 6" descr="C:\Users\user007\AppData\Local\Microsoft\Windows\INetCache\Content.Word\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603684"/>
            <a:ext cx="2950400" cy="188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89751" y="3488722"/>
            <a:ext cx="6732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По стечению обстоятельств, по окончании одиннадцатого класса, Сергей поступил в </a:t>
            </a:r>
            <a:r>
              <a:rPr lang="ba-RU" sz="2000" b="1" dirty="0">
                <a:ea typeface="Calibri"/>
              </a:rPr>
              <a:t>ТОГАПОУ «Колледж техники и технологии наземного транспорта им. М.С. Солнцева»</a:t>
            </a:r>
            <a:r>
              <a:rPr lang="ru-RU" sz="2000" b="1" dirty="0">
                <a:ea typeface="Calibri"/>
              </a:rPr>
              <a:t>.</a:t>
            </a:r>
            <a:r>
              <a:rPr lang="ru-RU" b="1" dirty="0">
                <a:ea typeface="Calibri"/>
              </a:rPr>
              <a:t> </a:t>
            </a:r>
            <a:endParaRPr lang="ru-RU" dirty="0"/>
          </a:p>
        </p:txBody>
      </p:sp>
      <p:pic>
        <p:nvPicPr>
          <p:cNvPr id="9" name="Рисунок 8" descr="C:\Users\user007\AppData\Local\Microsoft\Windows\INetCache\Content.Word\332.jpg"/>
          <p:cNvPicPr/>
          <p:nvPr/>
        </p:nvPicPr>
        <p:blipFill>
          <a:blip r:embed="rId6"/>
          <a:srcRect b="48050"/>
          <a:stretch>
            <a:fillRect/>
          </a:stretch>
        </p:blipFill>
        <p:spPr bwMode="auto">
          <a:xfrm>
            <a:off x="5755871" y="4603683"/>
            <a:ext cx="2586881" cy="1891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21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648072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/>
                <a:ea typeface="Calibri"/>
              </a:rPr>
              <a:t>     После </a:t>
            </a:r>
            <a:r>
              <a:rPr lang="ru-RU" sz="2000" dirty="0">
                <a:latin typeface="Times New Roman"/>
                <a:ea typeface="Calibri"/>
              </a:rPr>
              <a:t>завершения учебы в колледже, в ноябре </a:t>
            </a:r>
            <a:r>
              <a:rPr lang="ru-RU" sz="2000" b="1" dirty="0">
                <a:latin typeface="Times New Roman"/>
                <a:ea typeface="Calibri"/>
              </a:rPr>
              <a:t>2007</a:t>
            </a:r>
            <a:r>
              <a:rPr lang="ru-RU" sz="2000" dirty="0">
                <a:latin typeface="Times New Roman"/>
                <a:ea typeface="Calibri"/>
              </a:rPr>
              <a:t> года, Сергея призвали на срочную службу в Вооруженные Силы РФ. Служил в </a:t>
            </a:r>
            <a:r>
              <a:rPr lang="ru-RU" sz="2000" b="1" dirty="0">
                <a:latin typeface="Times New Roman"/>
                <a:ea typeface="Calibri"/>
              </a:rPr>
              <a:t>Москве</a:t>
            </a:r>
            <a:r>
              <a:rPr lang="ru-RU" sz="2000" dirty="0">
                <a:latin typeface="Times New Roman"/>
                <a:ea typeface="Calibri"/>
              </a:rPr>
              <a:t> в </a:t>
            </a:r>
            <a:r>
              <a:rPr lang="ru-RU" sz="2000" b="1" dirty="0">
                <a:latin typeface="Times New Roman"/>
                <a:ea typeface="Calibri"/>
              </a:rPr>
              <a:t>фельдъегерских </a:t>
            </a:r>
            <a:r>
              <a:rPr lang="ru-RU" sz="2000" b="1" dirty="0" smtClean="0">
                <a:latin typeface="Times New Roman"/>
                <a:ea typeface="Calibri"/>
              </a:rPr>
              <a:t>войсках </a:t>
            </a:r>
            <a:r>
              <a:rPr lang="ru-RU" sz="2000" b="1" dirty="0">
                <a:latin typeface="Times New Roman"/>
                <a:ea typeface="Calibri"/>
              </a:rPr>
              <a:t>в роте обеспечения. </a:t>
            </a:r>
            <a:endParaRPr lang="ru-RU" sz="2000" b="1" dirty="0"/>
          </a:p>
        </p:txBody>
      </p:sp>
      <p:pic>
        <p:nvPicPr>
          <p:cNvPr id="5" name="Рисунок 4" descr="C:\Users\user007\AppData\Local\Microsoft\Windows\INetCache\Content.Word\039f09e0-3db2-4466-86dd-5f2091c5749a.jpg"/>
          <p:cNvPicPr/>
          <p:nvPr/>
        </p:nvPicPr>
        <p:blipFill>
          <a:blip r:embed="rId3"/>
          <a:srcRect t="26354" r="5074" b="37117"/>
          <a:stretch>
            <a:fillRect/>
          </a:stretch>
        </p:blipFill>
        <p:spPr bwMode="auto">
          <a:xfrm>
            <a:off x="4716016" y="2974886"/>
            <a:ext cx="3737610" cy="255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007\AppData\Local\Microsoft\Windows\INetCache\Content.Word\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53584"/>
            <a:ext cx="3456384" cy="439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95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Вперед к мечте!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" y="113919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/>
                <a:ea typeface="Calibri"/>
              </a:rPr>
              <a:t>  После демобилизации в мае 2009 года, Сергей стал «искать себя» в разных профессиях. </a:t>
            </a:r>
            <a:endParaRPr lang="ru-RU" sz="2000" dirty="0"/>
          </a:p>
        </p:txBody>
      </p:sp>
      <p:pic>
        <p:nvPicPr>
          <p:cNvPr id="4" name="Рисунок 3" descr="C:\Users\user007\AppData\Local\Microsoft\Windows\INetCache\Content.Word\ab5566c2-c6dc-4105-a81b-540745e6afb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02333"/>
            <a:ext cx="2088232" cy="1799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007\AppData\Local\Microsoft\Windows\INetCache\Content.Word\e25e5946-e009-4a0e-8594-58850bda6a0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88840"/>
            <a:ext cx="2664296" cy="183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3968" y="361237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/>
                <a:ea typeface="Calibri"/>
              </a:rPr>
              <a:t>В 2011 году Сергей в очередной раз вернулся в Тамбов из Москвы. </a:t>
            </a:r>
            <a:endParaRPr lang="ru-RU" sz="2000" dirty="0"/>
          </a:p>
        </p:txBody>
      </p:sp>
      <p:pic>
        <p:nvPicPr>
          <p:cNvPr id="7" name="Рисунок 6" descr="C:\Users\user007\AppData\Local\Microsoft\Windows\INetCache\Content.Word\13ba53e1-bc2e-4a59-aa03-1e86b1563d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97328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779912" y="455473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/>
                <a:ea typeface="Calibri"/>
              </a:rPr>
              <a:t> В 2012 году, не имея никаких препятствий, Сергей Васильевич «нашел себя в профессии».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ba-RU" sz="2000" dirty="0">
                <a:latin typeface="Times New Roman"/>
                <a:ea typeface="Calibri"/>
              </a:rPr>
              <a:t>Он мечтал стать военнослужащим и стал таковым, выбрав службу по контракту </a:t>
            </a:r>
            <a:r>
              <a:rPr lang="ru-RU" sz="2000" dirty="0">
                <a:latin typeface="Times New Roman"/>
                <a:ea typeface="Calibri"/>
              </a:rPr>
              <a:t>в спецназе </a:t>
            </a:r>
            <a:r>
              <a:rPr lang="ba-RU" sz="2000" dirty="0">
                <a:latin typeface="Times New Roman"/>
                <a:ea typeface="Calibri"/>
              </a:rPr>
              <a:t>своей профессией.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037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6624736" cy="5904656"/>
          </a:xfrm>
        </p:spPr>
        <p:txBody>
          <a:bodyPr/>
          <a:lstStyle/>
          <a:p>
            <a:pPr marL="0" indent="0" algn="just" fontAlgn="base">
              <a:spcAft>
                <a:spcPts val="0"/>
              </a:spcAft>
              <a:buNone/>
              <a:tabLst>
                <a:tab pos="3314700" algn="l"/>
              </a:tabLs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«Начиная с 2014 года, Сергей находился в постоянных командировках, каждая из которых была боевой» - вспоминает жена героя Казначеева Ольга Алексеевна.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007\Downloads\IMG_7886.jpg"/>
          <p:cNvPicPr/>
          <p:nvPr/>
        </p:nvPicPr>
        <p:blipFill rotWithShape="1">
          <a:blip r:embed="rId3" cstate="print"/>
          <a:srcRect l="9798" t="16830" r="23774" b="6002"/>
          <a:stretch/>
        </p:blipFill>
        <p:spPr bwMode="auto">
          <a:xfrm>
            <a:off x="6588224" y="1988840"/>
            <a:ext cx="1232617" cy="1905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340768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  <a:tabLst>
                <a:tab pos="3314700" algn="l"/>
              </a:tabLs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За разумную инициативу, усердие и отличие по службе, высокие результаты, достигнутые в борьбе с международным терроризмом при выполнении специальных задач в Сирийской Арабской Республике, Дагестане, в Крыму</a:t>
            </a:r>
            <a:r>
              <a:rPr lang="ba-RU" sz="2000" dirty="0">
                <a:latin typeface="Times New Roman"/>
                <a:ea typeface="Calibri"/>
                <a:cs typeface="Times New Roman"/>
              </a:rPr>
              <a:t> были отмечены различными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грамотами и </a:t>
            </a:r>
            <a:r>
              <a:rPr lang="ba-RU" sz="2000" dirty="0">
                <a:latin typeface="Times New Roman"/>
                <a:ea typeface="Calibri"/>
                <a:cs typeface="Times New Roman"/>
              </a:rPr>
              <a:t>наградами. 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7" name="Рисунок 6" descr="C:\Users\user007\AppData\Local\Microsoft\Windows\INetCache\Content.Word\77.jpg"/>
          <p:cNvPicPr/>
          <p:nvPr/>
        </p:nvPicPr>
        <p:blipFill rotWithShape="1">
          <a:blip r:embed="rId4" cstate="print"/>
          <a:srcRect r="7737" b="1230"/>
          <a:stretch/>
        </p:blipFill>
        <p:spPr bwMode="auto">
          <a:xfrm>
            <a:off x="395536" y="3429000"/>
            <a:ext cx="1487913" cy="231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007\AppData\Local\Microsoft\Windows\INetCache\Content.Word\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031551"/>
            <a:ext cx="1737320" cy="251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007\AppData\Local\Microsoft\Windows\INetCache\Content.Word\6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276218"/>
            <a:ext cx="1637928" cy="227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007\AppData\Local\Microsoft\Windows\INetCache\Content.Word\333.jpg"/>
          <p:cNvPicPr/>
          <p:nvPr/>
        </p:nvPicPr>
        <p:blipFill>
          <a:blip r:embed="rId7" cstate="print"/>
          <a:srcRect l="4063" t="1560" r="2181" b="2348"/>
          <a:stretch>
            <a:fillRect/>
          </a:stretch>
        </p:blipFill>
        <p:spPr bwMode="auto">
          <a:xfrm rot="5400000">
            <a:off x="6374544" y="3985879"/>
            <a:ext cx="2037888" cy="305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77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  <a:tabLst>
                <a:tab pos="3314700" algn="l"/>
              </a:tabLst>
            </a:pPr>
            <a:r>
              <a:rPr lang="ba-RU" sz="2000" dirty="0">
                <a:latin typeface="Times New Roman"/>
                <a:ea typeface="Calibri"/>
                <a:cs typeface="Times New Roman"/>
              </a:rPr>
              <a:t>Среди них — медали «За боевые отличия», «За воинскую доблесть» I степени, «За отличие в военной службе», «За участие в миротворческой миссии в Сирийской Арабской республике», «За укрепление боевого содружества» и другие. 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" name="Рисунок 5" descr="C:\Users\user007\AppData\Local\Microsoft\Windows\INetCache\Content.Word\2b4611cd-8996-4fbc-adaa-61bb5b7303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35" y="2013554"/>
            <a:ext cx="1496945" cy="2074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007\AppData\Local\Microsoft\Windows\INetCache\Content.Word\4a7bdd34-8581-4d10-bac7-07c48cfa98f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3110" y="2013554"/>
            <a:ext cx="1454135" cy="202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007\AppData\Local\Microsoft\Windows\INetCache\Content.Word\5c108f68-4f85-4d79-b23f-ddec9f6e98a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8140" y="2013554"/>
            <a:ext cx="1471932" cy="202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007\AppData\Local\Microsoft\Windows\INetCache\Content.Word\6be279ff-0968-4f1c-904f-512d1b301a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994955"/>
            <a:ext cx="1552609" cy="2067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007\AppData\Local\Microsoft\Windows\INetCache\Content.Word\28e14490-6d3c-4134-a14c-dd59657a15f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423353"/>
            <a:ext cx="1641864" cy="217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007\AppData\Local\Microsoft\Windows\INetCache\Content.Word\77e3ed84-6c16-4f47-8878-8d6df944430b.jpg"/>
          <p:cNvPicPr/>
          <p:nvPr/>
        </p:nvPicPr>
        <p:blipFill>
          <a:blip r:embed="rId8" cstate="print"/>
          <a:srcRect r="30497" b="7566"/>
          <a:stretch>
            <a:fillRect/>
          </a:stretch>
        </p:blipFill>
        <p:spPr bwMode="auto">
          <a:xfrm>
            <a:off x="2447193" y="4423353"/>
            <a:ext cx="1454135" cy="214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user007\AppData\Local\Microsoft\Windows\INetCache\Content.Word\636f0d9e-c987-416d-8263-9047450f5b9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447994"/>
            <a:ext cx="1718485" cy="214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user007\AppData\Local\Microsoft\Windows\INetCache\Content.Word\a0bd8778-2e01-4dd3-9a1e-d7f52b6850a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3496" y="2300796"/>
            <a:ext cx="1485513" cy="1983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user007\AppData\Local\Microsoft\Windows\INetCache\Content.Word\ae43f7ef-d6ca-42c7-8366-40c3c1cc1e66.jpg"/>
          <p:cNvPicPr/>
          <p:nvPr/>
        </p:nvPicPr>
        <p:blipFill>
          <a:blip r:embed="rId11" cstate="print"/>
          <a:srcRect r="19940"/>
          <a:stretch>
            <a:fillRect/>
          </a:stretch>
        </p:blipFill>
        <p:spPr bwMode="auto">
          <a:xfrm>
            <a:off x="4523652" y="4423353"/>
            <a:ext cx="1567491" cy="2052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87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686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1_Тема Office</vt:lpstr>
      <vt:lpstr>Тема Office</vt:lpstr>
      <vt:lpstr>2_Тема Office</vt:lpstr>
      <vt:lpstr>3_Тема Office</vt:lpstr>
      <vt:lpstr>«Имена, которые не забыть»</vt:lpstr>
      <vt:lpstr>«Только доблесть бессмертно живет,  Ибо храбрые славны вовеки!...» В.Я.Брюсов </vt:lpstr>
      <vt:lpstr>Цель  исследования: увековечение памяти героя </vt:lpstr>
      <vt:lpstr> Гипотеза   Героические поступки солдат приближают победу над нацизмом. На примере одной судьбы Казначеева Сергея Васильевича показать, что один в поле – воин. </vt:lpstr>
      <vt:lpstr>Детство. Отрочество. Юность. </vt:lpstr>
      <vt:lpstr>Слайд 6</vt:lpstr>
      <vt:lpstr>Вперед к мечте!</vt:lpstr>
      <vt:lpstr>Слайд 8</vt:lpstr>
      <vt:lpstr>Слайд 9</vt:lpstr>
      <vt:lpstr>Слайд 10</vt:lpstr>
      <vt:lpstr>Слайд 11</vt:lpstr>
      <vt:lpstr>Слава солдатам России! </vt:lpstr>
      <vt:lpstr>Заключение 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«Имена, которые не забыть»</dc:title>
  <dc:creator>Людмила</dc:creator>
  <cp:lastModifiedBy>user007</cp:lastModifiedBy>
  <cp:revision>14</cp:revision>
  <dcterms:created xsi:type="dcterms:W3CDTF">2024-01-17T16:54:06Z</dcterms:created>
  <dcterms:modified xsi:type="dcterms:W3CDTF">2024-01-18T05:21:41Z</dcterms:modified>
</cp:coreProperties>
</file>