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23DFE-0BE7-4781-BC3C-6A5E7F56C41B}" v="403" dt="2023-01-21T16:09:38.641"/>
    <p1510:client id="{D131F918-F67A-4B19-BF28-25A8C2F699D3}" v="617" dt="2023-01-18T15:29:3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7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6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5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6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6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0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0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5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8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9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B%D0%BE%D1%81%D1%82%D0%B5%D1%80%D1%88%D0%B8%D1%80" TargetMode="External"/><Relationship Id="rId13" Type="http://schemas.openxmlformats.org/officeDocument/2006/relationships/hyperlink" Target="https://ru.wikipedia.org/wiki/%D0%A1%D0%B2%D0%BE%D0%B1%D0%BE%D0%B4%D0%BD%D0%B0%D1%8F_%D0%BA%D0%BE%D0%BD%D0%BA%D1%83%D1%80%D0%B5%D0%BD%D1%86%D0%B8%D1%8F" TargetMode="External"/><Relationship Id="rId18" Type="http://schemas.openxmlformats.org/officeDocument/2006/relationships/hyperlink" Target="https://ru.wikipedia.org/wiki/%D0%A1%D0%B5%D1%84%D0%B0%D1%80%D0%B4" TargetMode="External"/><Relationship Id="rId3" Type="http://schemas.openxmlformats.org/officeDocument/2006/relationships/hyperlink" Target="https://ru.wikipedia.org/wiki/18_%D0%B0%D0%BF%D1%80%D0%B5%D0%BB%D1%8F" TargetMode="External"/><Relationship Id="rId7" Type="http://schemas.openxmlformats.org/officeDocument/2006/relationships/hyperlink" Target="https://ru.wikipedia.org/wiki/1823_%D0%B3%D0%BE%D0%B4" TargetMode="External"/><Relationship Id="rId12" Type="http://schemas.openxmlformats.org/officeDocument/2006/relationships/hyperlink" Target="https://ru.wikipedia.org/wiki/%D0%A1%D0%BC%D0%B8%D1%82,_%D0%90%D0%B4%D0%B0%D0%BC" TargetMode="External"/><Relationship Id="rId17" Type="http://schemas.openxmlformats.org/officeDocument/2006/relationships/hyperlink" Target="https://ru.wikipedia.org/wiki/%D0%9A%D0%BB%D0%B0%D1%81%D1%81_(%D1%81%D0%BE%D1%86%D0%B8%D0%BE%D0%BB%D0%BE%D0%B3%D0%B8%D1%8F)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6" Type="http://schemas.openxmlformats.org/officeDocument/2006/relationships/hyperlink" Target="https://ru.wikipedia.org/wiki/%D0%A1%D1%82%D0%BE%D0%B8%D0%BC%D0%BE%D1%81%D1%82%D1%8C" TargetMode="Externa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11_%D1%81%D0%B5%D0%BD%D1%82%D1%8F%D0%B1%D1%80%D1%8F" TargetMode="External"/><Relationship Id="rId11" Type="http://schemas.openxmlformats.org/officeDocument/2006/relationships/hyperlink" Target="https://ru.wikipedia.org/wiki/%D0%9F%D0%BE%D0%BB%D0%B8%D1%82%D0%B8%D1%87%D0%B5%D1%81%D0%BA%D0%B0%D1%8F_%D1%8D%D0%BA%D0%BE%D0%BD%D0%BE%D0%BC%D0%B8%D1%8F" TargetMode="External"/><Relationship Id="rId5" Type="http://schemas.openxmlformats.org/officeDocument/2006/relationships/hyperlink" Target="https://ru.wikipedia.org/wiki/%D0%9B%D0%BE%D0%BD%D0%B4%D0%BE%D0%BD" TargetMode="External"/><Relationship Id="rId15" Type="http://schemas.openxmlformats.org/officeDocument/2006/relationships/hyperlink" Target="https://ru.wikipedia.org/wiki/%D0%97%D0%B5%D0%BC%D0%B5%D0%BB%D1%8C%D0%BD%D0%B0%D1%8F_%D1%80%D0%B5%D0%BD%D1%82%D0%B0" TargetMode="External"/><Relationship Id="rId10" Type="http://schemas.openxmlformats.org/officeDocument/2006/relationships/hyperlink" Target="https://ru.wikipedia.org/wiki/%D0%AD%D0%BA%D0%BE%D0%BD%D0%BE%D0%BC%D0%B8%D1%81%D1%82" TargetMode="External"/><Relationship Id="rId19" Type="http://schemas.openxmlformats.org/officeDocument/2006/relationships/hyperlink" Target="https://ru.wikipedia.org/wiki/%D0%9D%D0%B8%D0%B4%D0%B5%D1%80%D0%BB%D0%B0%D0%BD%D0%B4%D1%8B" TargetMode="External"/><Relationship Id="rId4" Type="http://schemas.openxmlformats.org/officeDocument/2006/relationships/hyperlink" Target="https://ru.wikipedia.org/wiki/1772_%D0%B3%D0%BE%D0%B4" TargetMode="External"/><Relationship Id="rId9" Type="http://schemas.openxmlformats.org/officeDocument/2006/relationships/hyperlink" Target="https://ru.wikipedia.org/wiki/%D0%90%D0%BD%D0%B3%D0%BB%D0%B8%D1%8F" TargetMode="External"/><Relationship Id="rId14" Type="http://schemas.openxmlformats.org/officeDocument/2006/relationships/hyperlink" Target="https://ru.wikipedia.org/wiki/%D0%A2%D0%B5%D0%BD%D0%B4%D0%B5%D0%BD%D1%86%D0%B8%D1%8F_%D0%BD%D0%BE%D1%80%D0%BC%D1%8B_%D0%BF%D1%80%D0%B8%D0%B1%D1%8B%D0%BB%D0%B8_%D0%BA_%D0%BF%D0%BE%D0%BD%D0%B8%D0%B6%D0%B5%D0%BD%D0%B8%D1%8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A0CC516B-20D4-1C93-9890-FD6B46E1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55" y="-559567"/>
            <a:ext cx="12476670" cy="8073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4890"/>
            <a:ext cx="9144000" cy="5185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+mj-lt"/>
                <a:cs typeface="+mj-lt"/>
              </a:rPr>
              <a:t>ГАПОУ КО </a:t>
            </a:r>
            <a:r>
              <a:rPr lang="ru-RU" sz="2800" b="1" dirty="0" smtClean="0">
                <a:cs typeface="Calibri Light"/>
              </a:rPr>
              <a:t>"</a:t>
            </a:r>
            <a:r>
              <a:rPr lang="ru-RU" sz="2800" b="1" dirty="0"/>
              <a:t>Калужский технический </a:t>
            </a:r>
            <a:r>
              <a:rPr lang="ru-RU" sz="2800" b="1" dirty="0" smtClean="0"/>
              <a:t>колледж«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cs typeface="Calibri Light"/>
            </a:endParaRPr>
          </a:p>
          <a:p>
            <a:endParaRPr lang="ru-RU" sz="2000" dirty="0"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263" y="1991773"/>
            <a:ext cx="10301756" cy="21591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 smtClean="0">
                <a:cs typeface="Calibri"/>
              </a:rPr>
              <a:t>«Давид Рикардо и его вклад в экономику»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0731E8-9484-8F7A-F846-FBC7AE89AD7A}"/>
              </a:ext>
            </a:extLst>
          </p:cNvPr>
          <p:cNvSpPr txBox="1"/>
          <p:nvPr/>
        </p:nvSpPr>
        <p:spPr>
          <a:xfrm>
            <a:off x="2093495" y="2670920"/>
            <a:ext cx="81333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cs typeface="Calibri"/>
              </a:rPr>
              <a:t>Презентация по дисциплине </a:t>
            </a:r>
            <a:endParaRPr lang="ru-RU" sz="2800" b="1" dirty="0" smtClean="0">
              <a:cs typeface="Calibri"/>
            </a:endParaRPr>
          </a:p>
          <a:p>
            <a:pPr algn="ctr"/>
            <a:r>
              <a:rPr lang="ru-RU" sz="2800" b="1" dirty="0" smtClean="0">
                <a:cs typeface="Calibri"/>
              </a:rPr>
              <a:t>«</a:t>
            </a:r>
            <a:r>
              <a:rPr lang="ru-RU" sz="2800" b="1" dirty="0" smtClean="0">
                <a:cs typeface="Calibri"/>
              </a:rPr>
              <a:t>Экономика организации</a:t>
            </a:r>
            <a:r>
              <a:rPr lang="ru-RU" sz="2800" dirty="0" smtClean="0">
                <a:cs typeface="Calibri"/>
              </a:rPr>
              <a:t>»</a:t>
            </a:r>
            <a:endParaRPr lang="ru-RU" sz="2800" dirty="0" smtClean="0">
              <a:cs typeface="Calibri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Специальность</a:t>
            </a:r>
            <a:r>
              <a:rPr lang="ru-RU" sz="2800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38.02.03.  </a:t>
            </a:r>
            <a: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  <a:t>«Операционная </a:t>
            </a: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деятельность в </a:t>
            </a:r>
            <a: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  <a:t>логистике»</a:t>
            </a:r>
            <a:endParaRPr lang="ru-RU" sz="28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ru-RU" sz="2400" dirty="0">
              <a:cs typeface="Calibri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A1C146-A681-2C85-CE34-0D9FC59DDE63}"/>
              </a:ext>
            </a:extLst>
          </p:cNvPr>
          <p:cNvSpPr txBox="1"/>
          <p:nvPr/>
        </p:nvSpPr>
        <p:spPr>
          <a:xfrm>
            <a:off x="4644188" y="4852357"/>
            <a:ext cx="71226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cs typeface="Calibri"/>
              </a:rPr>
              <a:t>Выполнила: </a:t>
            </a:r>
            <a:r>
              <a:rPr lang="ru-RU" sz="2000" dirty="0" smtClean="0">
                <a:solidFill>
                  <a:schemeClr val="bg1"/>
                </a:solidFill>
                <a:cs typeface="Calibri"/>
              </a:rPr>
              <a:t>студентка гр. </a:t>
            </a:r>
            <a:r>
              <a:rPr lang="ru-RU" sz="2000" dirty="0" smtClean="0">
                <a:solidFill>
                  <a:schemeClr val="bg1"/>
                </a:solidFill>
                <a:cs typeface="Calibri"/>
              </a:rPr>
              <a:t>2 </a:t>
            </a:r>
            <a:r>
              <a:rPr lang="ru-RU" sz="2000" dirty="0" smtClean="0">
                <a:solidFill>
                  <a:schemeClr val="bg1"/>
                </a:solidFill>
                <a:cs typeface="Calibri"/>
              </a:rPr>
              <a:t>ОДЛ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  <a:cs typeface="Calibri"/>
              </a:rPr>
              <a:t>Афанаскина</a:t>
            </a:r>
            <a:r>
              <a:rPr lang="ru-RU" sz="2000" dirty="0" smtClean="0">
                <a:solidFill>
                  <a:schemeClr val="bg1"/>
                </a:solidFill>
                <a:cs typeface="Calibri"/>
              </a:rPr>
              <a:t>  Анастасия </a:t>
            </a:r>
            <a:r>
              <a:rPr lang="ru-RU" sz="2000" dirty="0">
                <a:solidFill>
                  <a:schemeClr val="bg1"/>
                </a:solidFill>
                <a:cs typeface="Calibri"/>
              </a:rPr>
              <a:t>Влади</a:t>
            </a:r>
            <a:r>
              <a:rPr lang="ru-RU" sz="2000" b="1" dirty="0">
                <a:solidFill>
                  <a:schemeClr val="bg1"/>
                </a:solidFill>
                <a:cs typeface="Calibri"/>
              </a:rPr>
              <a:t>мировна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C404AC-E3DD-EF6F-1478-DC5D5D9A820E}"/>
              </a:ext>
            </a:extLst>
          </p:cNvPr>
          <p:cNvSpPr txBox="1"/>
          <p:nvPr/>
        </p:nvSpPr>
        <p:spPr>
          <a:xfrm>
            <a:off x="4644189" y="5899291"/>
            <a:ext cx="71226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cs typeface="Calibri"/>
              </a:rPr>
              <a:t>Преподаватель</a:t>
            </a:r>
            <a:r>
              <a:rPr lang="ru-RU" sz="2000" dirty="0" smtClean="0">
                <a:solidFill>
                  <a:schemeClr val="bg1"/>
                </a:solidFill>
                <a:cs typeface="Calibri"/>
              </a:rPr>
              <a:t>: </a:t>
            </a:r>
            <a:r>
              <a:rPr lang="ru-RU" sz="2000" b="1" dirty="0">
                <a:solidFill>
                  <a:schemeClr val="bg1"/>
                </a:solidFill>
                <a:cs typeface="Calibri"/>
              </a:rPr>
              <a:t>Межонова </a:t>
            </a:r>
            <a:r>
              <a:rPr lang="ru-RU" sz="2000" b="1" dirty="0" smtClean="0">
                <a:solidFill>
                  <a:schemeClr val="bg1"/>
                </a:solidFill>
                <a:cs typeface="Calibri"/>
              </a:rPr>
              <a:t>С.А.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56F891-F368-3097-BA09-8FC3A909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2" y="97766"/>
            <a:ext cx="3932237" cy="565031"/>
          </a:xfrm>
        </p:spPr>
        <p:txBody>
          <a:bodyPr/>
          <a:lstStyle/>
          <a:p>
            <a:r>
              <a:rPr lang="ru-RU" b="1" dirty="0">
                <a:cs typeface="Calibri Light"/>
              </a:rPr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54838B-6027-074A-E534-9688C286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132" y="96030"/>
            <a:ext cx="7264878" cy="64732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ea typeface="+mn-lt"/>
                <a:cs typeface="+mn-lt"/>
              </a:rPr>
              <a:t>Дави́д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Рика́рдо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>
                <a:ea typeface="+mn-lt"/>
                <a:cs typeface="+mn-lt"/>
                <a:hlinkClick r:id="rId2"/>
              </a:rPr>
              <a:t>англ.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en" i="1" dirty="0">
                <a:ea typeface="+mn-lt"/>
                <a:cs typeface="+mn-lt"/>
              </a:rPr>
              <a:t>David Ricardo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>
                <a:ea typeface="+mn-lt"/>
                <a:cs typeface="+mn-lt"/>
                <a:hlinkClick r:id="rId3"/>
              </a:rPr>
              <a:t>18 апреля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  <a:hlinkClick r:id="rId4"/>
              </a:rPr>
              <a:t>1772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>
                <a:ea typeface="+mn-lt"/>
                <a:cs typeface="+mn-lt"/>
                <a:hlinkClick r:id="rId5"/>
              </a:rPr>
              <a:t>Лондон</a:t>
            </a:r>
            <a:r>
              <a:rPr lang="ru-RU" dirty="0">
                <a:ea typeface="+mn-lt"/>
                <a:cs typeface="+mn-lt"/>
              </a:rPr>
              <a:t> — </a:t>
            </a:r>
            <a:r>
              <a:rPr lang="ru-RU" dirty="0">
                <a:ea typeface="+mn-lt"/>
                <a:cs typeface="+mn-lt"/>
                <a:hlinkClick r:id="rId6"/>
              </a:rPr>
              <a:t>11 сентября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  <a:hlinkClick r:id="rId7"/>
              </a:rPr>
              <a:t>1823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Гатком</a:t>
            </a:r>
            <a:r>
              <a:rPr lang="ru-RU" dirty="0">
                <a:ea typeface="+mn-lt"/>
                <a:cs typeface="+mn-lt"/>
              </a:rPr>
              <a:t>-Парк, </a:t>
            </a:r>
            <a:r>
              <a:rPr lang="ru-RU" dirty="0">
                <a:ea typeface="+mn-lt"/>
                <a:cs typeface="+mn-lt"/>
                <a:hlinkClick r:id="rId8"/>
              </a:rPr>
              <a:t>Глостершир</a:t>
            </a:r>
            <a:r>
              <a:rPr lang="ru-RU" dirty="0">
                <a:ea typeface="+mn-lt"/>
                <a:cs typeface="+mn-lt"/>
              </a:rPr>
              <a:t>) — </a:t>
            </a:r>
            <a:r>
              <a:rPr lang="ru-RU" dirty="0">
                <a:ea typeface="+mn-lt"/>
                <a:cs typeface="+mn-lt"/>
                <a:hlinkClick r:id="rId9"/>
              </a:rPr>
              <a:t>английский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  <a:hlinkClick r:id="rId10"/>
              </a:rPr>
              <a:t>экономист</a:t>
            </a:r>
            <a:r>
              <a:rPr lang="ru-RU" dirty="0">
                <a:ea typeface="+mn-lt"/>
                <a:cs typeface="+mn-lt"/>
              </a:rPr>
              <a:t>, классик </a:t>
            </a:r>
            <a:r>
              <a:rPr lang="ru-RU" dirty="0">
                <a:ea typeface="+mn-lt"/>
                <a:cs typeface="+mn-lt"/>
                <a:hlinkClick r:id="rId11"/>
              </a:rPr>
              <a:t>политической экономии</a:t>
            </a:r>
            <a:r>
              <a:rPr lang="ru-RU" dirty="0">
                <a:ea typeface="+mn-lt"/>
                <a:cs typeface="+mn-lt"/>
              </a:rPr>
              <a:t>, последователь и одновременно оппонент </a:t>
            </a:r>
            <a:r>
              <a:rPr lang="ru-RU" dirty="0">
                <a:ea typeface="+mn-lt"/>
                <a:cs typeface="+mn-lt"/>
                <a:hlinkClick r:id="rId12"/>
              </a:rPr>
              <a:t>Адама Смита</a:t>
            </a:r>
            <a:r>
              <a:rPr lang="ru-RU" dirty="0">
                <a:ea typeface="+mn-lt"/>
                <a:cs typeface="+mn-lt"/>
              </a:rPr>
              <a:t>, выявил закономерную в условиях </a:t>
            </a:r>
            <a:r>
              <a:rPr lang="ru-RU" dirty="0">
                <a:ea typeface="+mn-lt"/>
                <a:cs typeface="+mn-lt"/>
                <a:hlinkClick r:id="rId13"/>
              </a:rPr>
              <a:t>свободной конкуренции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  <a:hlinkClick r:id="rId14"/>
              </a:rPr>
              <a:t>тенденцию нормы прибыли к понижению</a:t>
            </a:r>
            <a:r>
              <a:rPr lang="ru-RU" dirty="0">
                <a:ea typeface="+mn-lt"/>
                <a:cs typeface="+mn-lt"/>
              </a:rPr>
              <a:t>, разработал законченную теорию о формах </a:t>
            </a:r>
            <a:r>
              <a:rPr lang="ru-RU" dirty="0">
                <a:ea typeface="+mn-lt"/>
                <a:cs typeface="+mn-lt"/>
                <a:hlinkClick r:id="rId15"/>
              </a:rPr>
              <a:t>земельной ренты</a:t>
            </a:r>
            <a:r>
              <a:rPr lang="ru-RU" dirty="0">
                <a:ea typeface="+mn-lt"/>
                <a:cs typeface="+mn-lt"/>
              </a:rPr>
              <a:t>. Развил идеи Адама Смита о том, что </a:t>
            </a:r>
            <a:r>
              <a:rPr lang="ru-RU" dirty="0">
                <a:ea typeface="+mn-lt"/>
                <a:cs typeface="+mn-lt"/>
                <a:hlinkClick r:id="rId16"/>
              </a:rPr>
              <a:t>стоимость</a:t>
            </a:r>
            <a:r>
              <a:rPr lang="ru-RU" dirty="0">
                <a:ea typeface="+mn-lt"/>
                <a:cs typeface="+mn-lt"/>
              </a:rPr>
              <a:t> товаров определяется количеством труда, необходимого для их производства, и разработал теорию распределения, объясняющую, как эта стоимость распределяется между различными </a:t>
            </a:r>
            <a:r>
              <a:rPr lang="ru-RU" dirty="0">
                <a:ea typeface="+mn-lt"/>
                <a:cs typeface="+mn-lt"/>
                <a:hlinkClick r:id="rId17"/>
              </a:rPr>
              <a:t>классами общества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ea typeface="+mn-lt"/>
                <a:cs typeface="+mn-lt"/>
              </a:rPr>
              <a:t>Давид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Рикардо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родился</a:t>
            </a:r>
            <a:r>
              <a:rPr lang="en-US" dirty="0">
                <a:ea typeface="+mn-lt"/>
                <a:cs typeface="+mn-lt"/>
              </a:rPr>
              <a:t> 18 </a:t>
            </a:r>
            <a:r>
              <a:rPr lang="en-US" dirty="0" err="1">
                <a:ea typeface="+mn-lt"/>
                <a:cs typeface="+mn-lt"/>
              </a:rPr>
              <a:t>апреля</a:t>
            </a:r>
            <a:r>
              <a:rPr lang="en-US" dirty="0">
                <a:ea typeface="+mn-lt"/>
                <a:cs typeface="+mn-lt"/>
              </a:rPr>
              <a:t> 1772 </a:t>
            </a:r>
            <a:r>
              <a:rPr lang="en-US" dirty="0" err="1">
                <a:ea typeface="+mn-lt"/>
                <a:cs typeface="+mn-lt"/>
              </a:rPr>
              <a:t>года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Лондоне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Был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родом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португальско-еврейской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>
                <a:ea typeface="+mn-lt"/>
                <a:cs typeface="+mn-lt"/>
                <a:hlinkClick r:id="rId18"/>
              </a:rPr>
              <a:t>сефардской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семьи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эмигрировавшей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Англию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Голландии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непосредственно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перед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его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рождением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Он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был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третьим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семнадцати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детей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биржевого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маклера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Абрахама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Рикардо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женатого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Эбигейль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Дельвалле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14 </a:t>
            </a:r>
            <a:r>
              <a:rPr lang="en-US" dirty="0" err="1">
                <a:ea typeface="+mn-lt"/>
                <a:cs typeface="+mn-lt"/>
              </a:rPr>
              <a:t>лет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учился</a:t>
            </a:r>
            <a:r>
              <a:rPr lang="en-US" dirty="0">
                <a:ea typeface="+mn-lt"/>
                <a:cs typeface="+mn-lt"/>
              </a:rPr>
              <a:t> в </a:t>
            </a:r>
            <a:r>
              <a:rPr lang="en-US" dirty="0">
                <a:ea typeface="+mn-lt"/>
                <a:cs typeface="+mn-lt"/>
                <a:hlinkClick r:id="rId19"/>
              </a:rPr>
              <a:t>Голландии</a:t>
            </a:r>
            <a:r>
              <a:rPr lang="en-US" dirty="0">
                <a:ea typeface="+mn-lt"/>
                <a:cs typeface="+mn-lt"/>
              </a:rPr>
              <a:t>, в 14 </a:t>
            </a:r>
            <a:r>
              <a:rPr lang="en-US" dirty="0" err="1">
                <a:ea typeface="+mn-lt"/>
                <a:cs typeface="+mn-lt"/>
              </a:rPr>
              <a:t>лет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присоединился</a:t>
            </a:r>
            <a:r>
              <a:rPr lang="en-US" dirty="0">
                <a:ea typeface="+mn-lt"/>
                <a:cs typeface="+mn-lt"/>
              </a:rPr>
              <a:t> к </a:t>
            </a:r>
            <a:r>
              <a:rPr lang="en-US" dirty="0" err="1">
                <a:ea typeface="+mn-lt"/>
                <a:cs typeface="+mn-lt"/>
              </a:rPr>
              <a:t>своему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отцу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Лондонской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фондовой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бирже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где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начал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постигать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основы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коммерции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помогая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ему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торговых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биржевых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операциях</a:t>
            </a:r>
            <a:r>
              <a:rPr lang="en-US" dirty="0">
                <a:ea typeface="+mn-lt"/>
                <a:cs typeface="+mn-lt"/>
              </a:rPr>
              <a:t>. К 16 </a:t>
            </a:r>
            <a:r>
              <a:rPr lang="en-US" dirty="0" err="1">
                <a:ea typeface="+mn-lt"/>
                <a:cs typeface="+mn-lt"/>
              </a:rPr>
              <a:t>годам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Рикардо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самостоятельно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справляться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многими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поручениями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отца</a:t>
            </a:r>
            <a:r>
              <a:rPr lang="en-US" dirty="0">
                <a:ea typeface="+mn-lt"/>
                <a:cs typeface="+mn-lt"/>
              </a:rPr>
              <a:t> на </a:t>
            </a:r>
            <a:r>
              <a:rPr lang="en-US" dirty="0" err="1" smtClean="0">
                <a:ea typeface="+mn-lt"/>
                <a:cs typeface="+mn-lt"/>
              </a:rPr>
              <a:t>бирже</a:t>
            </a:r>
            <a:r>
              <a:rPr lang="ru-RU" dirty="0" smtClean="0">
                <a:ea typeface="+mn-lt"/>
                <a:cs typeface="+mn-lt"/>
              </a:rPr>
              <a:t>.</a:t>
            </a:r>
            <a:endParaRPr lang="en-US" dirty="0" err="1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2A98FE-1356-4BB3-D111-1EAEA60FE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65" y="691551"/>
            <a:ext cx="3932237" cy="381158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текст, человек, мужчина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9B15EC4-4E64-932D-66D4-8DE23BB4664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779" y="662434"/>
            <a:ext cx="4583500" cy="52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6692-32E3-13F4-4FFD-7781E10D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43" y="90577"/>
            <a:ext cx="5648215" cy="667110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Основные идеи Давида Рикардо: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9E7D1D-1350-06A2-4F50-D57F7B25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3" y="930214"/>
            <a:ext cx="6240990" cy="5482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ea typeface="+mn-lt"/>
                <a:cs typeface="+mn-lt"/>
              </a:rPr>
              <a:t>В 1815 году он написал свой первый небольшой памфлет «Опыт о влиянии низкой цены хлеба на прибыль с капитала», который имел огромный успех в английских общественных кругах. С этого и начался его путь как экономиста.</a:t>
            </a:r>
            <a:endParaRPr lang="ru-RU" sz="2200" dirty="0"/>
          </a:p>
          <a:p>
            <a:pPr>
              <a:buClr>
                <a:srgbClr val="1287C3"/>
              </a:buClr>
            </a:pPr>
            <a:endParaRPr lang="ru-RU" sz="2200" dirty="0"/>
          </a:p>
          <a:p>
            <a:pPr marL="0" indent="0">
              <a:buClr>
                <a:srgbClr val="1287C3"/>
              </a:buClr>
              <a:buNone/>
            </a:pPr>
            <a:r>
              <a:rPr lang="ru-RU" sz="2200" dirty="0">
                <a:ea typeface="+mn-lt"/>
                <a:cs typeface="+mn-lt"/>
              </a:rPr>
              <a:t>В 1817 году Рикардо написал свое лучшее произведение «Начала политической экономии и налогового обложения». В нем он выразил понимание проблем экономической теории. Экономика настолько поглотила его, что в 1821 году ученый создал в Англии первую школу классической экономики. И Давид Рикардо как лидер английской классической школ занимался теоретическими разработками, создав </a:t>
            </a:r>
            <a:r>
              <a:rPr lang="ru-RU" sz="2200" dirty="0" smtClean="0">
                <a:ea typeface="+mn-lt"/>
                <a:cs typeface="+mn-lt"/>
              </a:rPr>
              <a:t>экономические теории.</a:t>
            </a:r>
            <a:endParaRPr lang="ru-RU" sz="2200" dirty="0"/>
          </a:p>
          <a:p>
            <a:pPr>
              <a:buClr>
                <a:srgbClr val="1287C3"/>
              </a:buClr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9C0FF-7450-C230-BEC6-F000ED39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066" y="513271"/>
            <a:ext cx="3549121" cy="18288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человек, те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A7C0AA8-D710-9183-3A14-F192C2EA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778" y="-2336"/>
            <a:ext cx="5934973" cy="33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4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470A5-0F13-FF2F-66E4-CD7B3825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1" y="176842"/>
            <a:ext cx="3549121" cy="623978"/>
          </a:xfrm>
        </p:spPr>
        <p:txBody>
          <a:bodyPr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Теория стоимости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019CEA-9697-AED4-AF74-38CC6446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06" y="958969"/>
            <a:ext cx="5335217" cy="483223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Капитал является частью богатства страны и состоит из одежды, пищи, инструментов, машин, сырых материалов и так далее. Он доказал, что неравенство прибыли, которое вкладывается в капитал, способствует перемещению человека от одного занятия в другое.</a:t>
            </a:r>
            <a:endParaRPr lang="ru-RU" sz="2400" b="1" dirty="0"/>
          </a:p>
          <a:p>
            <a:pPr>
              <a:buClr>
                <a:srgbClr val="1287C3"/>
              </a:buClr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FF7690A-4518-9ECE-584A-0DACAC80C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728" y="110707"/>
            <a:ext cx="4771195" cy="6645214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ea typeface="+mn-lt"/>
              <a:cs typeface="+mn-lt"/>
            </a:endParaRPr>
          </a:p>
          <a:p>
            <a:endParaRPr lang="ru-RU" sz="2400" b="1" dirty="0">
              <a:ea typeface="+mn-lt"/>
              <a:cs typeface="+mn-lt"/>
            </a:endParaRPr>
          </a:p>
          <a:p>
            <a:r>
              <a:rPr lang="ru-RU" sz="2400" b="1" dirty="0" smtClean="0">
                <a:ea typeface="+mn-lt"/>
                <a:cs typeface="+mn-lt"/>
              </a:rPr>
              <a:t>Количество </a:t>
            </a:r>
            <a:r>
              <a:rPr lang="ru-RU" sz="2400" b="1" dirty="0">
                <a:ea typeface="+mn-lt"/>
                <a:cs typeface="+mn-lt"/>
              </a:rPr>
              <a:t>и качество труда обуславливает относительность цен на товары. Он выделил «естественные» и «рыночные» цены. Рикардо считал, что цены на промышленную продукцию зависят от условий предложения, а цены на сельскохозяйственную продукцию зависят от масштаба производства и характера спроса. Также когда происходит снижение стоимости денег, то заработная плата растет, вместе с ценой на товары.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440E59-7B0A-FAC4-ABBE-AC993755993B}"/>
              </a:ext>
            </a:extLst>
          </p:cNvPr>
          <p:cNvSpPr txBox="1"/>
          <p:nvPr/>
        </p:nvSpPr>
        <p:spPr>
          <a:xfrm>
            <a:off x="7781418" y="444390"/>
            <a:ext cx="303264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Теория капитала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2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0ACC13-B825-49F3-93DE-C8B8F2FA3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F947B31F-CA03-4793-845D-FD86BABC1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DCDDE94D-F78C-4A48-AEA6-E922FC99A1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3445A886-F3CA-4DE4-90D7-535F9707B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A8999CB6-C053-418B-AE37-E470804D2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81EA3E26-BFCD-4396-AE8A-2A9828BFFB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5F9BC582-73A6-4D8A-8738-E36476489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A4EC59-B8A3-489A-9FB4-AA0699200E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ужчина, ру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D77C5E4-A16A-C21C-1507-05B15D2D5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555" b="31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5">
            <a:extLst>
              <a:ext uri="{FF2B5EF4-FFF2-40B4-BE49-F238E27FC236}">
                <a16:creationId xmlns="" xmlns:a16="http://schemas.microsoft.com/office/drawing/2014/main" id="{1143E968-E203-496D-A1AD-2EA10AB3E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BB3444A-472E-400E-81D0-7CCDEEECC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B7E64D84-2392-46A1-99D2-C8FC063F9A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89352A95-1C82-4A0D-9B20-8AC7280C7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="" xmlns:a16="http://schemas.microsoft.com/office/drawing/2014/main" id="{81B60E48-D617-4CF1-8900-497D49142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BFF6C14F-3347-46BB-A317-C1C12263E8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="" xmlns:a16="http://schemas.microsoft.com/office/drawing/2014/main" id="{CDD86299-6737-471C-98C5-872BDC6810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="" xmlns:a16="http://schemas.microsoft.com/office/drawing/2014/main" id="{60C6C46B-7841-473B-AC3A-9A69908AB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B0B7E-44F9-6AAF-FDE0-39B84A6C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Теория ренты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874FCD-11F8-977A-EDAC-ABC4A06D7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212" y="1455821"/>
            <a:ext cx="8024811" cy="4728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</a:rPr>
              <a:t>Рента</a:t>
            </a:r>
            <a:r>
              <a:rPr lang="en-US" sz="2400" b="1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это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плата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пользование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землей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так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как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количество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ее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беспредельно</a:t>
            </a:r>
            <a:r>
              <a:rPr lang="en-US" sz="2400" b="1" dirty="0">
                <a:solidFill>
                  <a:schemeClr val="bg1"/>
                </a:solidFill>
              </a:rPr>
              <a:t>, а </a:t>
            </a:r>
            <a:r>
              <a:rPr lang="en-US" sz="2400" b="1" dirty="0" err="1">
                <a:solidFill>
                  <a:schemeClr val="bg1"/>
                </a:solidFill>
              </a:rPr>
              <a:t>качество</a:t>
            </a:r>
            <a:r>
              <a:rPr lang="en-US" sz="2400" b="1" dirty="0">
                <a:solidFill>
                  <a:schemeClr val="bg1"/>
                </a:solidFill>
              </a:rPr>
              <a:t>  </a:t>
            </a:r>
            <a:r>
              <a:rPr lang="en-US" sz="2400" b="1" dirty="0" err="1">
                <a:solidFill>
                  <a:schemeClr val="bg1"/>
                </a:solidFill>
              </a:rPr>
              <a:t>неодинаково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то</a:t>
            </a:r>
            <a:r>
              <a:rPr lang="en-US" sz="2400" b="1" dirty="0">
                <a:solidFill>
                  <a:schemeClr val="bg1"/>
                </a:solidFill>
              </a:rPr>
              <a:t> с </a:t>
            </a:r>
            <a:r>
              <a:rPr lang="en-US" sz="2400" b="1" dirty="0" err="1">
                <a:solidFill>
                  <a:schemeClr val="bg1"/>
                </a:solidFill>
              </a:rPr>
              <a:t>ростом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численности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населения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обрабатываются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все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новые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участки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земли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немного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хуже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расположению</a:t>
            </a:r>
            <a:r>
              <a:rPr lang="en-US" sz="2400" b="1" dirty="0">
                <a:solidFill>
                  <a:schemeClr val="bg1"/>
                </a:solidFill>
              </a:rPr>
              <a:t> и </a:t>
            </a:r>
            <a:r>
              <a:rPr lang="en-US" sz="2400" b="1" dirty="0" err="1">
                <a:solidFill>
                  <a:schemeClr val="bg1"/>
                </a:solidFill>
              </a:rPr>
              <a:t>качеству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Поэтому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затраты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труда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ее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обработку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определяют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стоимость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продуктом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сельского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хозяйства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Земля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по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мнению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ученого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является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неэкономическим</a:t>
            </a:r>
            <a:r>
              <a:rPr lang="en-US" sz="2400" b="1" dirty="0">
                <a:solidFill>
                  <a:schemeClr val="bg1"/>
                </a:solidFill>
              </a:rPr>
              <a:t>, а </a:t>
            </a:r>
            <a:r>
              <a:rPr lang="en-US" sz="2400" b="1" dirty="0" err="1">
                <a:solidFill>
                  <a:schemeClr val="bg1"/>
                </a:solidFill>
              </a:rPr>
              <a:t>физическим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ресурсом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9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11B595-4480-DDB2-9B1F-6C7AF719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11" y="219973"/>
            <a:ext cx="4296743" cy="925902"/>
          </a:xfrm>
        </p:spPr>
        <p:txBody>
          <a:bodyPr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Теория заработной платы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B1D2AE-C85B-9B1C-7704-4CEC9296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184" y="1246517"/>
            <a:ext cx="5407104" cy="46021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a typeface="+mn-lt"/>
                <a:cs typeface="+mn-lt"/>
              </a:rPr>
              <a:t>С прогрессом богатства и </a:t>
            </a:r>
            <a:r>
              <a:rPr lang="ru-RU" sz="2200" b="1" dirty="0">
                <a:ea typeface="+mn-lt"/>
                <a:cs typeface="+mn-lt"/>
              </a:rPr>
              <a:t>общества</a:t>
            </a:r>
            <a:r>
              <a:rPr lang="ru-RU" sz="2400" b="1" dirty="0">
                <a:ea typeface="+mn-lt"/>
                <a:cs typeface="+mn-lt"/>
              </a:rPr>
              <a:t>, которое требует большей затраты пищи и большего труда, прибыль может падать. Через определенные промежутки времени она может </a:t>
            </a:r>
            <a:r>
              <a:rPr lang="ru-RU" sz="2400" b="1" dirty="0" smtClean="0">
                <a:ea typeface="+mn-lt"/>
                <a:cs typeface="+mn-lt"/>
              </a:rPr>
              <a:t>приостанавливаться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897677-7827-1291-43B5-D0230C085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973" y="815197"/>
            <a:ext cx="4526781" cy="56100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ea typeface="+mn-lt"/>
                <a:cs typeface="+mn-lt"/>
              </a:rPr>
              <a:t>Давид Рикардо вклад в экономику состоит в том, что цена за труд складывается с учетом соотношения предложения на труд и реального спроса. Ему принадлежит перспективное  прогнозирование зарплаты с учетом темпов народонаселения. Заработная плата зависит от цены предметов жизненной </a:t>
            </a:r>
            <a:r>
              <a:rPr lang="ru-RU" sz="2200" b="1" dirty="0" smtClean="0">
                <a:ea typeface="+mn-lt"/>
                <a:cs typeface="+mn-lt"/>
              </a:rPr>
              <a:t>необходимости</a:t>
            </a:r>
            <a:endParaRPr lang="ru-RU" sz="2200" b="1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D52EBB-6707-130E-D262-C5AFFDD2693C}"/>
              </a:ext>
            </a:extLst>
          </p:cNvPr>
          <p:cNvSpPr txBox="1"/>
          <p:nvPr/>
        </p:nvSpPr>
        <p:spPr>
          <a:xfrm>
            <a:off x="7481454" y="415636"/>
            <a:ext cx="41044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Теория прибыли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9">
            <a:extLst>
              <a:ext uri="{FF2B5EF4-FFF2-40B4-BE49-F238E27FC236}">
                <a16:creationId xmlns="" xmlns:a16="http://schemas.microsoft.com/office/drawing/2014/main" id="{260ACC13-B825-49F3-93DE-C8B8F2FA3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F947B31F-CA03-4793-845D-FD86BABC1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DCDDE94D-F78C-4A48-AEA6-E922FC99A1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3445A886-F3CA-4DE4-90D7-535F9707B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A8999CB6-C053-418B-AE37-E470804D2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81EA3E26-BFCD-4396-AE8A-2A9828BFFB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5F9BC582-73A6-4D8A-8738-E36476489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A2E861A3-F23C-46B8-A38A-4A22E453D9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8BC3D220-643B-4160-B5A9-59DF5D21F4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B92237DE-D518-4625-8392-66D7084588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="" xmlns:a16="http://schemas.microsoft.com/office/drawing/2014/main" id="{F290F0DD-E80A-4263-94E1-A41F57D84C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="" xmlns:a16="http://schemas.microsoft.com/office/drawing/2014/main" id="{D78EA7D2-CCEA-435E-873D-36BF0522FF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="" xmlns:a16="http://schemas.microsoft.com/office/drawing/2014/main" id="{9DFA731E-D6BB-42CC-AA05-64023DC81F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="" xmlns:a16="http://schemas.microsoft.com/office/drawing/2014/main" id="{B00D0483-90FB-4EB4-9770-CA8A310D5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30A3B7-3934-3E81-FF00-D590C31A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Теория денег</a:t>
            </a:r>
          </a:p>
          <a:p>
            <a:endParaRPr lang="en-US" sz="400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BCE3A6-98BE-16ED-C3B8-1E81D978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8612" y="2753263"/>
            <a:ext cx="4736546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 err="1"/>
              <a:t>Данная</a:t>
            </a:r>
            <a:r>
              <a:rPr lang="en-US" sz="2400" b="1" dirty="0"/>
              <a:t> </a:t>
            </a:r>
            <a:r>
              <a:rPr lang="en-US" sz="2400" b="1" dirty="0" err="1"/>
              <a:t>теория</a:t>
            </a:r>
            <a:r>
              <a:rPr lang="en-US" sz="2400" b="1" dirty="0"/>
              <a:t> </a:t>
            </a:r>
            <a:r>
              <a:rPr lang="en-US" sz="2400" b="1" dirty="0" err="1"/>
              <a:t>разработана</a:t>
            </a:r>
            <a:r>
              <a:rPr lang="en-US" sz="2400" b="1" dirty="0"/>
              <a:t> на </a:t>
            </a:r>
            <a:r>
              <a:rPr lang="en-US" sz="2400" b="1" dirty="0" err="1"/>
              <a:t>основе</a:t>
            </a:r>
            <a:r>
              <a:rPr lang="en-US" sz="2400" b="1" dirty="0"/>
              <a:t> </a:t>
            </a:r>
            <a:r>
              <a:rPr lang="en-US" sz="2400" b="1" dirty="0" err="1"/>
              <a:t>существующей</a:t>
            </a:r>
            <a:r>
              <a:rPr lang="en-US" sz="2400" b="1" dirty="0"/>
              <a:t> системы </a:t>
            </a:r>
            <a:r>
              <a:rPr lang="en-US" sz="2400" b="1" dirty="0" err="1"/>
              <a:t>монометаллизма</a:t>
            </a:r>
            <a:r>
              <a:rPr lang="en-US" sz="2400" b="1" dirty="0"/>
              <a:t>: </a:t>
            </a:r>
            <a:r>
              <a:rPr lang="en-US" sz="2400" b="1" dirty="0" err="1"/>
              <a:t>количество</a:t>
            </a:r>
            <a:r>
              <a:rPr lang="en-US" sz="2400" b="1" dirty="0"/>
              <a:t> </a:t>
            </a:r>
            <a:r>
              <a:rPr lang="en-US" sz="2400" b="1" dirty="0" err="1"/>
              <a:t>золота</a:t>
            </a:r>
            <a:r>
              <a:rPr lang="en-US" sz="2400" b="1" dirty="0"/>
              <a:t>, </a:t>
            </a:r>
            <a:r>
              <a:rPr lang="en-US" sz="2400" b="1" dirty="0" err="1"/>
              <a:t>которое</a:t>
            </a:r>
            <a:r>
              <a:rPr lang="en-US" sz="2400" b="1" dirty="0"/>
              <a:t> </a:t>
            </a:r>
            <a:r>
              <a:rPr lang="en-US" sz="2400" b="1" dirty="0" err="1"/>
              <a:t>чеканится</a:t>
            </a:r>
            <a:r>
              <a:rPr lang="en-US" sz="2400" b="1" dirty="0"/>
              <a:t>, </a:t>
            </a:r>
            <a:r>
              <a:rPr lang="en-US" sz="2400" b="1" dirty="0" err="1"/>
              <a:t>может</a:t>
            </a:r>
            <a:r>
              <a:rPr lang="en-US" sz="2400" b="1" dirty="0"/>
              <a:t> </a:t>
            </a:r>
            <a:r>
              <a:rPr lang="en-US" sz="2400" b="1" dirty="0" err="1"/>
              <a:t>свободно</a:t>
            </a:r>
            <a:r>
              <a:rPr lang="en-US" sz="2400" b="1" dirty="0"/>
              <a:t> и </a:t>
            </a:r>
            <a:r>
              <a:rPr lang="en-US" sz="2400" b="1" dirty="0" err="1"/>
              <a:t>гарантированно</a:t>
            </a:r>
            <a:r>
              <a:rPr lang="en-US" sz="2400" b="1" dirty="0"/>
              <a:t> </a:t>
            </a:r>
            <a:r>
              <a:rPr lang="en-US" sz="2400" b="1" dirty="0" err="1"/>
              <a:t>размениваться</a:t>
            </a:r>
            <a:r>
              <a:rPr lang="en-US" sz="2400" b="1" dirty="0"/>
              <a:t> на </a:t>
            </a:r>
            <a:r>
              <a:rPr lang="en-US" sz="2400" b="1" dirty="0" err="1"/>
              <a:t>бумажные</a:t>
            </a:r>
            <a:r>
              <a:rPr lang="en-US" sz="2400" b="1" dirty="0"/>
              <a:t> </a:t>
            </a:r>
            <a:r>
              <a:rPr lang="en-US" sz="2400" b="1" dirty="0" err="1"/>
              <a:t>деньги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l"/>
            <a:r>
              <a:rPr lang="ru-RU" sz="2400" b="1" dirty="0" smtClean="0"/>
              <a:t>Д.</a:t>
            </a:r>
            <a:r>
              <a:rPr lang="en-US" sz="2400" b="1" dirty="0" err="1" smtClean="0"/>
              <a:t>Рикардо</a:t>
            </a:r>
            <a:r>
              <a:rPr lang="en-US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err="1" smtClean="0"/>
              <a:t>cторонник</a:t>
            </a:r>
            <a:r>
              <a:rPr lang="en-US" sz="2400" b="1" dirty="0"/>
              <a:t>  </a:t>
            </a:r>
            <a:r>
              <a:rPr lang="en-US" sz="2400" b="1" dirty="0" err="1"/>
              <a:t>количественной</a:t>
            </a:r>
            <a:r>
              <a:rPr lang="en-US" sz="2400" b="1" dirty="0"/>
              <a:t> </a:t>
            </a:r>
            <a:r>
              <a:rPr lang="en-US" sz="2400" b="1" dirty="0" err="1"/>
              <a:t>теории</a:t>
            </a:r>
            <a:r>
              <a:rPr lang="en-US" sz="2400" b="1" dirty="0"/>
              <a:t> </a:t>
            </a:r>
            <a:r>
              <a:rPr lang="en-US" sz="2400" b="1" dirty="0" err="1"/>
              <a:t>денег</a:t>
            </a:r>
            <a:r>
              <a:rPr lang="en-US" sz="2400" b="1" dirty="0"/>
              <a:t>, </a:t>
            </a:r>
            <a:r>
              <a:rPr lang="en-US" sz="2400" b="1" dirty="0" err="1"/>
              <a:t>согласно</a:t>
            </a:r>
            <a:r>
              <a:rPr lang="en-US" sz="2400" b="1" dirty="0"/>
              <a:t> </a:t>
            </a:r>
            <a:r>
              <a:rPr lang="en-US" sz="2400" b="1" dirty="0" err="1"/>
              <a:t>которой</a:t>
            </a:r>
            <a:r>
              <a:rPr lang="en-US" sz="2400" b="1" dirty="0"/>
              <a:t> </a:t>
            </a:r>
            <a:r>
              <a:rPr lang="en-US" sz="2400" b="1" dirty="0" err="1"/>
              <a:t>их</a:t>
            </a:r>
            <a:r>
              <a:rPr lang="en-US" sz="2400" b="1" dirty="0"/>
              <a:t> стоимость </a:t>
            </a:r>
            <a:r>
              <a:rPr lang="en-US" sz="2400" b="1" dirty="0" err="1"/>
              <a:t>изменяется</a:t>
            </a:r>
            <a:r>
              <a:rPr lang="en-US" sz="2400" b="1" dirty="0"/>
              <a:t> </a:t>
            </a:r>
            <a:r>
              <a:rPr lang="en-US" sz="2400" b="1" dirty="0" err="1"/>
              <a:t>количество</a:t>
            </a:r>
            <a:r>
              <a:rPr lang="en-US" sz="2400" b="1" dirty="0"/>
              <a:t> </a:t>
            </a:r>
            <a:r>
              <a:rPr lang="en-US" sz="2400" b="1" dirty="0" err="1"/>
              <a:t>денег</a:t>
            </a:r>
            <a:r>
              <a:rPr lang="en-US" sz="2400" b="1" dirty="0"/>
              <a:t> в </a:t>
            </a:r>
            <a:r>
              <a:rPr lang="en-US" sz="2400" b="1" dirty="0" err="1"/>
              <a:t>обращении</a:t>
            </a:r>
            <a:r>
              <a:rPr lang="en-US" sz="2400" b="1" dirty="0"/>
              <a:t>.</a:t>
            </a:r>
          </a:p>
          <a:p>
            <a:pPr algn="l">
              <a:buFont typeface="Arial"/>
              <a:buChar char="•"/>
            </a:pPr>
            <a:endParaRPr lang="en-US" sz="1900" dirty="0"/>
          </a:p>
        </p:txBody>
      </p:sp>
      <p:sp>
        <p:nvSpPr>
          <p:cNvPr id="26" name="Rounded Rectangle 16">
            <a:extLst>
              <a:ext uri="{FF2B5EF4-FFF2-40B4-BE49-F238E27FC236}">
                <a16:creationId xmlns="" xmlns:a16="http://schemas.microsoft.com/office/drawing/2014/main" id="{DD7EED39-224E-4230-8FD1-B1E1AF6C6E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E302F41-53D1-21CD-BE1D-7F61D82F9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04" r="20783" b="1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6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0ACC13-B825-49F3-93DE-C8B8F2FA3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F947B31F-CA03-4793-845D-FD86BABC1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DCDDE94D-F78C-4A48-AEA6-E922FC99A1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3445A886-F3CA-4DE4-90D7-535F9707B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A8999CB6-C053-418B-AE37-E470804D2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81EA3E26-BFCD-4396-AE8A-2A9828BFFB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5F9BC582-73A6-4D8A-8738-E36476489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A4EC59-B8A3-489A-9FB4-AA0699200E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готовится, готовит пищу&#10;&#10;Автоматически созданное описание">
            <a:extLst>
              <a:ext uri="{FF2B5EF4-FFF2-40B4-BE49-F238E27FC236}">
                <a16:creationId xmlns="" xmlns:a16="http://schemas.microsoft.com/office/drawing/2014/main" id="{E2B8E2D9-BD4C-87AC-8BAC-98603F2A0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961" b="6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5">
            <a:extLst>
              <a:ext uri="{FF2B5EF4-FFF2-40B4-BE49-F238E27FC236}">
                <a16:creationId xmlns="" xmlns:a16="http://schemas.microsoft.com/office/drawing/2014/main" id="{1143E968-E203-496D-A1AD-2EA10AB3E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BB3444A-472E-400E-81D0-7CCDEEECC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B7E64D84-2392-46A1-99D2-C8FC063F9A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89352A95-1C82-4A0D-9B20-8AC7280C7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="" xmlns:a16="http://schemas.microsoft.com/office/drawing/2014/main" id="{81B60E48-D617-4CF1-8900-497D49142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BFF6C14F-3347-46BB-A317-C1C12263E8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="" xmlns:a16="http://schemas.microsoft.com/office/drawing/2014/main" id="{CDD86299-6737-471C-98C5-872BDC6810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="" xmlns:a16="http://schemas.microsoft.com/office/drawing/2014/main" id="{60C6C46B-7841-473B-AC3A-9A69908AB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110752-1859-3281-EDA2-3E79323A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Теория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воспроизводства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9BE704-6F5E-8C64-B344-0E205819E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0867" y="2048933"/>
            <a:ext cx="7532156" cy="3742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</a:rPr>
              <a:t>Неограниченная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свободная</a:t>
            </a:r>
            <a:r>
              <a:rPr lang="en-US" sz="3200" b="1" dirty="0">
                <a:solidFill>
                  <a:schemeClr val="bg1"/>
                </a:solidFill>
              </a:rPr>
              <a:t> конкуренция </a:t>
            </a:r>
            <a:r>
              <a:rPr lang="en-US" sz="3200" b="1" dirty="0" err="1">
                <a:solidFill>
                  <a:schemeClr val="bg1"/>
                </a:solidFill>
              </a:rPr>
              <a:t>предпринимателей</a:t>
            </a:r>
            <a:r>
              <a:rPr lang="en-US" sz="3200" b="1" dirty="0">
                <a:solidFill>
                  <a:schemeClr val="bg1"/>
                </a:solidFill>
              </a:rPr>
              <a:t> и </a:t>
            </a:r>
            <a:r>
              <a:rPr lang="en-US" sz="3200" b="1" dirty="0" err="1">
                <a:solidFill>
                  <a:schemeClr val="bg1"/>
                </a:solidFill>
              </a:rPr>
              <a:t>свобода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торговли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являются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принципами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закономерности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А </a:t>
            </a:r>
            <a:r>
              <a:rPr lang="en-US" sz="3200" b="1" dirty="0" err="1">
                <a:solidFill>
                  <a:schemeClr val="bg1"/>
                </a:solidFill>
              </a:rPr>
              <a:t>она</a:t>
            </a:r>
            <a:r>
              <a:rPr lang="en-US" sz="3200" b="1" dirty="0">
                <a:solidFill>
                  <a:schemeClr val="bg1"/>
                </a:solidFill>
              </a:rPr>
              <a:t>, в </a:t>
            </a:r>
            <a:r>
              <a:rPr lang="en-US" sz="3200" b="1" dirty="0" err="1">
                <a:solidFill>
                  <a:schemeClr val="bg1"/>
                </a:solidFill>
              </a:rPr>
              <a:t>свою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очередь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обуславливает</a:t>
            </a:r>
            <a:r>
              <a:rPr lang="en-US" sz="3200" b="1" dirty="0">
                <a:solidFill>
                  <a:schemeClr val="bg1"/>
                </a:solidFill>
              </a:rPr>
              <a:t> производство товаров и </a:t>
            </a:r>
            <a:r>
              <a:rPr lang="en-US" sz="3200" b="1" dirty="0" err="1">
                <a:solidFill>
                  <a:schemeClr val="bg1"/>
                </a:solidFill>
              </a:rPr>
              <a:t>услуг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0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393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Parallax</vt:lpstr>
      <vt:lpstr>ГАПОУ КО "Калужский технический колледж«    </vt:lpstr>
      <vt:lpstr>Биография</vt:lpstr>
      <vt:lpstr>Основные идеи Давида Рикардо:</vt:lpstr>
      <vt:lpstr>Теория стоимости</vt:lpstr>
      <vt:lpstr>Теория ренты </vt:lpstr>
      <vt:lpstr>Теория заработной платы </vt:lpstr>
      <vt:lpstr>Теория денег </vt:lpstr>
      <vt:lpstr>Теория воспроизводства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366</cp:revision>
  <dcterms:created xsi:type="dcterms:W3CDTF">2023-01-18T13:55:45Z</dcterms:created>
  <dcterms:modified xsi:type="dcterms:W3CDTF">2024-03-11T08:18:48Z</dcterms:modified>
</cp:coreProperties>
</file>