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89" r:id="rId4"/>
    <p:sldId id="297" r:id="rId5"/>
    <p:sldId id="298" r:id="rId6"/>
    <p:sldId id="299" r:id="rId7"/>
    <p:sldId id="300" r:id="rId8"/>
    <p:sldId id="302" r:id="rId9"/>
    <p:sldId id="305" r:id="rId10"/>
    <p:sldId id="263" r:id="rId11"/>
    <p:sldId id="262" r:id="rId12"/>
    <p:sldId id="307" r:id="rId13"/>
    <p:sldId id="303" r:id="rId14"/>
    <p:sldId id="306" r:id="rId15"/>
    <p:sldId id="267" r:id="rId16"/>
    <p:sldId id="276" r:id="rId17"/>
    <p:sldId id="308" r:id="rId18"/>
    <p:sldId id="271" r:id="rId19"/>
    <p:sldId id="282" r:id="rId20"/>
    <p:sldId id="292" r:id="rId21"/>
    <p:sldId id="281" r:id="rId22"/>
    <p:sldId id="278" r:id="rId23"/>
    <p:sldId id="28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52" autoAdjust="0"/>
  </p:normalViewPr>
  <p:slideViewPr>
    <p:cSldViewPr>
      <p:cViewPr varScale="1">
        <p:scale>
          <a:sx n="67" d="100"/>
          <a:sy n="67" d="100"/>
        </p:scale>
        <p:origin x="-14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B81D0-3589-4132-AFD7-F132BE6920E7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5B60-EB72-49F8-B074-01532C0889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628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5B60-EB72-49F8-B074-01532C08895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2525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7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9832" y="1556792"/>
            <a:ext cx="5472608" cy="43704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Муниципальное бюджетное образовательное учреждение «Детский сад комбинированного вида №32 «Сказка» г. Кировск</a:t>
            </a:r>
          </a:p>
          <a:p>
            <a:pPr algn="ctr"/>
            <a:endParaRPr lang="ru-RU" sz="14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DejaVu Serif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DejaVu Serif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Нравственно – патриотическое воспитание дошкольников</a:t>
            </a:r>
          </a:p>
          <a:p>
            <a:pPr algn="ctr"/>
            <a:endParaRPr lang="ru-RU" sz="2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DejaVu Serif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                       Выполнила: </a:t>
            </a:r>
            <a:r>
              <a:rPr lang="ru-RU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Тетюхина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С.В.</a:t>
            </a:r>
          </a:p>
          <a:p>
            <a:pPr algn="ctr"/>
            <a:endParaRPr lang="ru-RU" sz="1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DejaVu Serif" pitchFamily="18" charset="0"/>
              <a:cs typeface="Times New Roman" pitchFamily="18" charset="0"/>
            </a:endParaRP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 </a:t>
            </a:r>
          </a:p>
          <a:p>
            <a:pPr algn="ctr"/>
            <a:endParaRPr lang="ru-RU" sz="3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37895" y="2420888"/>
            <a:ext cx="26802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 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0"/>
            <a:ext cx="56166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Патриотический уголок</a:t>
            </a:r>
            <a:endParaRPr lang="ru-RU" sz="3200" b="1" cap="none" spc="0" dirty="0">
              <a:ln w="11430"/>
              <a:solidFill>
                <a:srgbClr val="FF0000"/>
              </a:solidFill>
              <a:latin typeface="Times New Roman" pitchFamily="18" charset="0"/>
              <a:ea typeface="DejaVu Serif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20221108_13023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07504" y="1556792"/>
            <a:ext cx="5040560" cy="3744416"/>
          </a:xfrm>
          <a:prstGeom prst="rect">
            <a:avLst/>
          </a:prstGeom>
        </p:spPr>
      </p:pic>
      <p:pic>
        <p:nvPicPr>
          <p:cNvPr id="13" name="Рисунок 12" descr="20221219_17273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067944" y="1628800"/>
            <a:ext cx="5040560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844" y="0"/>
            <a:ext cx="70124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                    </a:t>
            </a:r>
            <a:r>
              <a:rPr lang="ru-RU" sz="3200" b="1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Моя страна - Россия</a:t>
            </a:r>
            <a:r>
              <a:rPr lang="ru-RU" sz="2000" b="1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3" name="Рисунок 2" descr="20221108_0948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47564" y="854759"/>
            <a:ext cx="2664296" cy="2448272"/>
          </a:xfrm>
          <a:prstGeom prst="rect">
            <a:avLst/>
          </a:prstGeom>
        </p:spPr>
      </p:pic>
      <p:pic>
        <p:nvPicPr>
          <p:cNvPr id="6" name="Рисунок 5" descr="20221108_09510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316083" y="922543"/>
            <a:ext cx="2664296" cy="2312703"/>
          </a:xfrm>
          <a:prstGeom prst="rect">
            <a:avLst/>
          </a:prstGeom>
        </p:spPr>
      </p:pic>
      <p:pic>
        <p:nvPicPr>
          <p:cNvPr id="9" name="Рисунок 8" descr="20221219_161845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755576" y="3573016"/>
            <a:ext cx="2419672" cy="2592288"/>
          </a:xfrm>
          <a:prstGeom prst="rect">
            <a:avLst/>
          </a:prstGeom>
        </p:spPr>
      </p:pic>
      <p:pic>
        <p:nvPicPr>
          <p:cNvPr id="7" name="Рисунок 6" descr="20221205_160036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3347864" y="3717032"/>
            <a:ext cx="2592288" cy="2304256"/>
          </a:xfrm>
          <a:prstGeom prst="rect">
            <a:avLst/>
          </a:prstGeom>
        </p:spPr>
      </p:pic>
      <p:pic>
        <p:nvPicPr>
          <p:cNvPr id="11" name="Рисунок 10" descr="20230322_151821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5863430" y="985441"/>
            <a:ext cx="2646339" cy="2204864"/>
          </a:xfrm>
          <a:prstGeom prst="rect">
            <a:avLst/>
          </a:prstGeom>
        </p:spPr>
      </p:pic>
      <p:pic>
        <p:nvPicPr>
          <p:cNvPr id="8" name="Рисунок 7" descr="20230324_095358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5904148" y="3753036"/>
            <a:ext cx="2592288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Символы России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221108_09445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408203" y="1520790"/>
            <a:ext cx="2304257" cy="1944216"/>
          </a:xfrm>
          <a:prstGeom prst="rect">
            <a:avLst/>
          </a:prstGeom>
        </p:spPr>
      </p:pic>
      <p:pic>
        <p:nvPicPr>
          <p:cNvPr id="7" name="Рисунок 6" descr="IMG-20230118-WA00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692696"/>
            <a:ext cx="2051720" cy="2232248"/>
          </a:xfrm>
          <a:prstGeom prst="rect">
            <a:avLst/>
          </a:prstGeom>
        </p:spPr>
      </p:pic>
      <p:pic>
        <p:nvPicPr>
          <p:cNvPr id="8" name="Рисунок 7" descr="20221125_13520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355976" y="1196752"/>
            <a:ext cx="2376264" cy="2088232"/>
          </a:xfrm>
          <a:prstGeom prst="rect">
            <a:avLst/>
          </a:prstGeom>
        </p:spPr>
      </p:pic>
      <p:pic>
        <p:nvPicPr>
          <p:cNvPr id="9" name="Рисунок 8" descr="20230112_11091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283967" y="3861049"/>
            <a:ext cx="2448274" cy="2016224"/>
          </a:xfrm>
          <a:prstGeom prst="rect">
            <a:avLst/>
          </a:prstGeom>
        </p:spPr>
      </p:pic>
      <p:pic>
        <p:nvPicPr>
          <p:cNvPr id="11" name="Рисунок 10" descr="20221205_15554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264188" y="3897052"/>
            <a:ext cx="2448272" cy="2088232"/>
          </a:xfrm>
          <a:prstGeom prst="rect">
            <a:avLst/>
          </a:prstGeom>
        </p:spPr>
      </p:pic>
      <p:pic>
        <p:nvPicPr>
          <p:cNvPr id="12" name="Рисунок 11" descr="IMG_20221123_1608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908720"/>
            <a:ext cx="1944216" cy="2376264"/>
          </a:xfrm>
          <a:prstGeom prst="rect">
            <a:avLst/>
          </a:prstGeom>
        </p:spPr>
      </p:pic>
      <p:pic>
        <p:nvPicPr>
          <p:cNvPr id="10" name="Рисунок 9" descr="20230323_092220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2270026" y="3714750"/>
            <a:ext cx="2443708" cy="2016224"/>
          </a:xfrm>
          <a:prstGeom prst="rect">
            <a:avLst/>
          </a:prstGeom>
        </p:spPr>
      </p:pic>
      <p:pic>
        <p:nvPicPr>
          <p:cNvPr id="13" name="Рисунок 12" descr="20230323_091738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431540" y="3176972"/>
            <a:ext cx="2160240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59432"/>
            <a:ext cx="9144000" cy="12241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Мой родной город – Кировск (экскурсии)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20221101_110540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59532" y="1088740"/>
            <a:ext cx="2520280" cy="2016224"/>
          </a:xfrm>
          <a:prstGeom prst="rect">
            <a:avLst/>
          </a:prstGeom>
        </p:spPr>
      </p:pic>
      <p:pic>
        <p:nvPicPr>
          <p:cNvPr id="4" name="Рисунок 3" descr="IMG-20230118-WA00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836712"/>
            <a:ext cx="2016224" cy="2520280"/>
          </a:xfrm>
          <a:prstGeom prst="rect">
            <a:avLst/>
          </a:prstGeom>
        </p:spPr>
      </p:pic>
      <p:pic>
        <p:nvPicPr>
          <p:cNvPr id="6" name="Рисунок 5" descr="IMG-20230118-WA00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573016"/>
            <a:ext cx="2016224" cy="2448272"/>
          </a:xfrm>
          <a:prstGeom prst="rect">
            <a:avLst/>
          </a:prstGeom>
        </p:spPr>
      </p:pic>
      <p:pic>
        <p:nvPicPr>
          <p:cNvPr id="7" name="Рисунок 6" descr="IMG-20230118-WA00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3573016"/>
            <a:ext cx="2088232" cy="2448272"/>
          </a:xfrm>
          <a:prstGeom prst="rect">
            <a:avLst/>
          </a:prstGeom>
        </p:spPr>
      </p:pic>
      <p:pic>
        <p:nvPicPr>
          <p:cNvPr id="8" name="Рисунок 7" descr="20221118_120017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355977" y="1124743"/>
            <a:ext cx="2520280" cy="1944218"/>
          </a:xfrm>
          <a:prstGeom prst="rect">
            <a:avLst/>
          </a:prstGeom>
        </p:spPr>
      </p:pic>
      <p:pic>
        <p:nvPicPr>
          <p:cNvPr id="9" name="Рисунок 8" descr="20221118_115844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6228184" y="1124744"/>
            <a:ext cx="2520280" cy="1944216"/>
          </a:xfrm>
          <a:prstGeom prst="rect">
            <a:avLst/>
          </a:prstGeom>
        </p:spPr>
      </p:pic>
      <p:pic>
        <p:nvPicPr>
          <p:cNvPr id="10" name="Рисунок 9" descr="20230405_093820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4391980" y="3825044"/>
            <a:ext cx="2448272" cy="1944216"/>
          </a:xfrm>
          <a:prstGeom prst="rect">
            <a:avLst/>
          </a:prstGeom>
        </p:spPr>
      </p:pic>
      <p:pic>
        <p:nvPicPr>
          <p:cNvPr id="11" name="Рисунок 10" descr="20230405_094026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6336196" y="3825044"/>
            <a:ext cx="2448272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79208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Создание коллажа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-20221216-WA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836712"/>
            <a:ext cx="7776864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0"/>
            <a:ext cx="813690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Изготовление </a:t>
            </a:r>
            <a:r>
              <a:rPr lang="ru-RU" sz="2800" b="1" dirty="0" err="1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лэпбука</a:t>
            </a:r>
            <a:r>
              <a:rPr lang="ru-RU" sz="2800" b="1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«Россия – знаем, любим, гордимся»</a:t>
            </a:r>
            <a:endParaRPr lang="ru-RU" sz="2800" b="1" cap="none" spc="0" dirty="0">
              <a:ln w="11430"/>
              <a:solidFill>
                <a:srgbClr val="FF0000"/>
              </a:solidFill>
              <a:latin typeface="Times New Roman" pitchFamily="18" charset="0"/>
              <a:ea typeface="DejaVu Serif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0221219_17293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908720"/>
            <a:ext cx="3456384" cy="2592288"/>
          </a:xfrm>
          <a:prstGeom prst="rect">
            <a:avLst/>
          </a:prstGeom>
        </p:spPr>
      </p:pic>
      <p:pic>
        <p:nvPicPr>
          <p:cNvPr id="8" name="Рисунок 7" descr="20221219_17301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908720"/>
            <a:ext cx="3456384" cy="2592288"/>
          </a:xfrm>
          <a:prstGeom prst="rect">
            <a:avLst/>
          </a:prstGeom>
        </p:spPr>
      </p:pic>
      <p:pic>
        <p:nvPicPr>
          <p:cNvPr id="9" name="Рисунок 8" descr="20230407_101012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040052" y="3320988"/>
            <a:ext cx="2592288" cy="3096344"/>
          </a:xfrm>
          <a:prstGeom prst="rect">
            <a:avLst/>
          </a:prstGeom>
        </p:spPr>
      </p:pic>
      <p:pic>
        <p:nvPicPr>
          <p:cNvPr id="10" name="Рисунок 9" descr="20230407_100908 (1)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1511660" y="3320988"/>
            <a:ext cx="2592288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-23751"/>
            <a:ext cx="80648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Народные традиции и праздники</a:t>
            </a:r>
            <a:endParaRPr lang="ru-RU" sz="3200" b="1" dirty="0" smtClean="0">
              <a:ln w="11430"/>
              <a:solidFill>
                <a:srgbClr val="FF0000"/>
              </a:solidFill>
              <a:latin typeface="DejaVu Serif" pitchFamily="18" charset="0"/>
              <a:ea typeface="DejaVu Serif" pitchFamily="18" charset="0"/>
            </a:endParaRPr>
          </a:p>
        </p:txBody>
      </p:sp>
      <p:pic>
        <p:nvPicPr>
          <p:cNvPr id="5" name="Рисунок 4" descr="IMG-20230125-WA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92696"/>
            <a:ext cx="1872208" cy="2160240"/>
          </a:xfrm>
          <a:prstGeom prst="rect">
            <a:avLst/>
          </a:prstGeom>
        </p:spPr>
      </p:pic>
      <p:pic>
        <p:nvPicPr>
          <p:cNvPr id="4" name="Рисунок 3" descr="20230222_110048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463988" y="1736812"/>
            <a:ext cx="2160240" cy="1944216"/>
          </a:xfrm>
          <a:prstGeom prst="rect">
            <a:avLst/>
          </a:prstGeom>
        </p:spPr>
      </p:pic>
      <p:pic>
        <p:nvPicPr>
          <p:cNvPr id="6" name="Рисунок 5" descr="20230222_104946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447764" y="1376772"/>
            <a:ext cx="2160240" cy="1944216"/>
          </a:xfrm>
          <a:prstGeom prst="rect">
            <a:avLst/>
          </a:prstGeom>
        </p:spPr>
      </p:pic>
      <p:pic>
        <p:nvPicPr>
          <p:cNvPr id="7" name="Рисунок 6" descr="20220303_110551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480212" y="800708"/>
            <a:ext cx="2160240" cy="1944216"/>
          </a:xfrm>
          <a:prstGeom prst="rect">
            <a:avLst/>
          </a:prstGeom>
        </p:spPr>
      </p:pic>
      <p:pic>
        <p:nvPicPr>
          <p:cNvPr id="8" name="Рисунок 7" descr="IMG-20230118-WA003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4005064"/>
            <a:ext cx="1944216" cy="2088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3645024"/>
            <a:ext cx="1944216" cy="2088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068960"/>
            <a:ext cx="1884680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Поделки для наших пап и мам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20230216_10370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19572" y="1016732"/>
            <a:ext cx="2520280" cy="2304256"/>
          </a:xfrm>
          <a:prstGeom prst="rect">
            <a:avLst/>
          </a:prstGeom>
        </p:spPr>
      </p:pic>
      <p:pic>
        <p:nvPicPr>
          <p:cNvPr id="4" name="Рисунок 3" descr="20230216_10363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419872" y="1052736"/>
            <a:ext cx="2520280" cy="2232248"/>
          </a:xfrm>
          <a:prstGeom prst="rect">
            <a:avLst/>
          </a:prstGeom>
        </p:spPr>
      </p:pic>
      <p:pic>
        <p:nvPicPr>
          <p:cNvPr id="5" name="Рисунок 4" descr="20230216_110527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976156" y="1088740"/>
            <a:ext cx="2520280" cy="2160240"/>
          </a:xfrm>
          <a:prstGeom prst="rect">
            <a:avLst/>
          </a:prstGeom>
        </p:spPr>
      </p:pic>
      <p:pic>
        <p:nvPicPr>
          <p:cNvPr id="6" name="Рисунок 5" descr="20230303_102007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527884" y="3681028"/>
            <a:ext cx="2304256" cy="2232248"/>
          </a:xfrm>
          <a:prstGeom prst="rect">
            <a:avLst/>
          </a:prstGeom>
        </p:spPr>
      </p:pic>
      <p:pic>
        <p:nvPicPr>
          <p:cNvPr id="7" name="Рисунок 6" descr="20230302_104738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827584" y="3645024"/>
            <a:ext cx="2304256" cy="2304256"/>
          </a:xfrm>
          <a:prstGeom prst="rect">
            <a:avLst/>
          </a:prstGeom>
        </p:spPr>
      </p:pic>
      <p:pic>
        <p:nvPicPr>
          <p:cNvPr id="8" name="Рисунок 7" descr="20230303_104716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3645024"/>
            <a:ext cx="2160240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0"/>
            <a:ext cx="8208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Русские народные игры</a:t>
            </a:r>
            <a:endParaRPr lang="ru-RU" sz="3200" b="1" cap="none" spc="0" dirty="0" smtClean="0">
              <a:ln w="11430"/>
              <a:solidFill>
                <a:srgbClr val="FF0000"/>
              </a:solidFill>
              <a:latin typeface="Times New Roman" pitchFamily="18" charset="0"/>
              <a:ea typeface="DejaVu Serif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052736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dirty="0" smtClean="0">
                <a:latin typeface="DejaVu Serif" pitchFamily="18" charset="0"/>
                <a:ea typeface="DejaVu Serif" pitchFamily="18" charset="0"/>
              </a:rPr>
              <a:t>                                         </a:t>
            </a:r>
          </a:p>
          <a:p>
            <a:pPr lvl="0" algn="r"/>
            <a:endParaRPr lang="ru-RU" dirty="0" smtClean="0"/>
          </a:p>
          <a:p>
            <a:pPr lvl="0"/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20221202_09324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719572" y="1016732"/>
            <a:ext cx="2592288" cy="2232248"/>
          </a:xfrm>
          <a:prstGeom prst="rect">
            <a:avLst/>
          </a:prstGeom>
        </p:spPr>
      </p:pic>
      <p:pic>
        <p:nvPicPr>
          <p:cNvPr id="6" name="Рисунок 5" descr="20221216_11410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868144" y="3717032"/>
            <a:ext cx="2520280" cy="2232248"/>
          </a:xfrm>
          <a:prstGeom prst="rect">
            <a:avLst/>
          </a:prstGeom>
        </p:spPr>
      </p:pic>
      <p:pic>
        <p:nvPicPr>
          <p:cNvPr id="7" name="Рисунок 6" descr="20221228_102558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311860" y="1016732"/>
            <a:ext cx="2592289" cy="2232249"/>
          </a:xfrm>
          <a:prstGeom prst="rect">
            <a:avLst/>
          </a:prstGeom>
        </p:spPr>
      </p:pic>
      <p:pic>
        <p:nvPicPr>
          <p:cNvPr id="8" name="Рисунок 7" descr="20221114_120343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832140" y="1016732"/>
            <a:ext cx="2592288" cy="2232248"/>
          </a:xfrm>
          <a:prstGeom prst="rect">
            <a:avLst/>
          </a:prstGeom>
        </p:spPr>
      </p:pic>
      <p:pic>
        <p:nvPicPr>
          <p:cNvPr id="9" name="Рисунок 8" descr="20221216_114207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347864" y="3717032"/>
            <a:ext cx="2520280" cy="2232248"/>
          </a:xfrm>
          <a:prstGeom prst="rect">
            <a:avLst/>
          </a:prstGeom>
        </p:spPr>
      </p:pic>
      <p:pic>
        <p:nvPicPr>
          <p:cNvPr id="10" name="Рисунок 9" descr="20230324_121649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755574" y="3717032"/>
            <a:ext cx="2520279" cy="2232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0"/>
            <a:ext cx="64807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DejaVu Serif" pitchFamily="18" charset="0"/>
                <a:ea typeface="DejaVu Serif" pitchFamily="18" charset="0"/>
              </a:rPr>
              <a:t>                               </a:t>
            </a:r>
            <a:r>
              <a:rPr lang="ru-RU" sz="2000" b="1" dirty="0" smtClean="0">
                <a:ln w="11430"/>
                <a:solidFill>
                  <a:srgbClr val="FF0000"/>
                </a:solidFill>
                <a:latin typeface="DejaVu Serif" pitchFamily="18" charset="0"/>
                <a:ea typeface="DejaVu Serif" pitchFamily="18" charset="0"/>
              </a:rPr>
              <a:t> </a:t>
            </a:r>
            <a:r>
              <a:rPr lang="ru-RU" sz="3200" b="1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Театрализация</a:t>
            </a:r>
            <a:endParaRPr lang="ru-RU" sz="2000" b="1" cap="none" spc="0" dirty="0">
              <a:ln w="11430"/>
              <a:solidFill>
                <a:srgbClr val="FF0000"/>
              </a:solidFill>
              <a:latin typeface="DejaVu Serif" pitchFamily="18" charset="0"/>
              <a:ea typeface="DejaVu Serif" pitchFamily="18" charset="0"/>
            </a:endParaRPr>
          </a:p>
        </p:txBody>
      </p:sp>
      <p:pic>
        <p:nvPicPr>
          <p:cNvPr id="3" name="Рисунок 2" descr="IMG-20230118-WA0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836712"/>
            <a:ext cx="2016224" cy="2664296"/>
          </a:xfrm>
          <a:prstGeom prst="rect">
            <a:avLst/>
          </a:prstGeom>
        </p:spPr>
      </p:pic>
      <p:pic>
        <p:nvPicPr>
          <p:cNvPr id="4" name="Рисунок 3" descr="IMG-20230118-WA0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836712"/>
            <a:ext cx="1944216" cy="2664296"/>
          </a:xfrm>
          <a:prstGeom prst="rect">
            <a:avLst/>
          </a:prstGeom>
        </p:spPr>
      </p:pic>
      <p:pic>
        <p:nvPicPr>
          <p:cNvPr id="5" name="Рисунок 4" descr="IMG-20230118-WA00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836712"/>
            <a:ext cx="1872208" cy="2664296"/>
          </a:xfrm>
          <a:prstGeom prst="rect">
            <a:avLst/>
          </a:prstGeom>
        </p:spPr>
      </p:pic>
      <p:pic>
        <p:nvPicPr>
          <p:cNvPr id="6" name="Рисунок 5" descr="IMG-20230118-WA0052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836712"/>
            <a:ext cx="1836712" cy="2664296"/>
          </a:xfrm>
          <a:prstGeom prst="rect">
            <a:avLst/>
          </a:prstGeom>
        </p:spPr>
      </p:pic>
      <p:pic>
        <p:nvPicPr>
          <p:cNvPr id="11" name="Рисунок 10" descr="IMG-20230329-WA00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3573016"/>
            <a:ext cx="1995686" cy="2520280"/>
          </a:xfrm>
          <a:prstGeom prst="rect">
            <a:avLst/>
          </a:prstGeom>
        </p:spPr>
      </p:pic>
      <p:pic>
        <p:nvPicPr>
          <p:cNvPr id="13" name="Рисунок 12" descr="IMG-20230329-WA00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99792" y="3573016"/>
            <a:ext cx="1944216" cy="2520280"/>
          </a:xfrm>
          <a:prstGeom prst="rect">
            <a:avLst/>
          </a:prstGeom>
        </p:spPr>
      </p:pic>
      <p:pic>
        <p:nvPicPr>
          <p:cNvPr id="14" name="Рисунок 13" descr="IMG-20230329-WA001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6016" y="3573016"/>
            <a:ext cx="1872208" cy="2520280"/>
          </a:xfrm>
          <a:prstGeom prst="rect">
            <a:avLst/>
          </a:prstGeom>
        </p:spPr>
      </p:pic>
      <p:pic>
        <p:nvPicPr>
          <p:cNvPr id="15" name="Рисунок 14" descr="IMG-20230329-WA002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60232" y="3573016"/>
            <a:ext cx="1800200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764704"/>
            <a:ext cx="6768752" cy="4968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«Любовь к родному краю, родной 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культуре, родной речи начинается 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с малого – любви к своей семье, к 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своему жилищу, к своему детскому 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саду. Постепенно расширяясь, эта 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любовь переходит в любовь к 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родной стране, к ее истории,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прошлому и настоящему, ко всему 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человечеству»</a:t>
            </a:r>
          </a:p>
          <a:p>
            <a:pPr algn="ctr"/>
            <a:endParaRPr lang="ru-RU" sz="2800" b="1" cap="none" spc="0" dirty="0" smtClean="0">
              <a:ln w="11430"/>
              <a:solidFill>
                <a:srgbClr val="FF0000"/>
              </a:solidFill>
              <a:latin typeface="Times New Roman" pitchFamily="18" charset="0"/>
              <a:ea typeface="DejaVu Serif" pitchFamily="18" charset="0"/>
              <a:cs typeface="Times New Roman" pitchFamily="18" charset="0"/>
            </a:endParaRPr>
          </a:p>
          <a:p>
            <a:pPr algn="r"/>
            <a:r>
              <a:rPr lang="ru-RU" sz="28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Д.С Лихачев</a:t>
            </a:r>
            <a:endParaRPr lang="ru-RU" sz="2800" b="1" cap="none" spc="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0" y="-372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Мастер-класс: Изготовление «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Куклы-кувадки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230217_17051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19572" y="944724"/>
            <a:ext cx="2592288" cy="2232248"/>
          </a:xfrm>
          <a:prstGeom prst="rect">
            <a:avLst/>
          </a:prstGeom>
        </p:spPr>
      </p:pic>
      <p:pic>
        <p:nvPicPr>
          <p:cNvPr id="7" name="Рисунок 6" descr="20230217_17044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11861" y="944723"/>
            <a:ext cx="2592286" cy="2232248"/>
          </a:xfrm>
          <a:prstGeom prst="rect">
            <a:avLst/>
          </a:prstGeom>
        </p:spPr>
      </p:pic>
      <p:pic>
        <p:nvPicPr>
          <p:cNvPr id="8" name="Рисунок 7" descr="20230217_17115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868144" y="980728"/>
            <a:ext cx="2592288" cy="2160240"/>
          </a:xfrm>
          <a:prstGeom prst="rect">
            <a:avLst/>
          </a:prstGeom>
        </p:spPr>
      </p:pic>
      <p:pic>
        <p:nvPicPr>
          <p:cNvPr id="9" name="Рисунок 8" descr="20230217_171202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719572" y="3681028"/>
            <a:ext cx="2592288" cy="2232248"/>
          </a:xfrm>
          <a:prstGeom prst="rect">
            <a:avLst/>
          </a:prstGeom>
        </p:spPr>
      </p:pic>
      <p:pic>
        <p:nvPicPr>
          <p:cNvPr id="10" name="Рисунок 9" descr="20230217_172613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3311860" y="3681028"/>
            <a:ext cx="2592288" cy="2232248"/>
          </a:xfrm>
          <a:prstGeom prst="rect">
            <a:avLst/>
          </a:prstGeom>
        </p:spPr>
      </p:pic>
      <p:pic>
        <p:nvPicPr>
          <p:cNvPr id="11" name="Рисунок 10" descr="20230217_180138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5868144" y="3717032"/>
            <a:ext cx="259228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88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9" y="0"/>
            <a:ext cx="80648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  </a:t>
            </a: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Добрые дела: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 </a:t>
            </a:r>
            <a:r>
              <a:rPr lang="ru-RU" sz="3200" b="1" dirty="0" smtClean="0">
                <a:ln w="11430"/>
                <a:solidFill>
                  <a:srgbClr val="FF0000"/>
                </a:solidFill>
                <a:latin typeface="DejaVu Serif" pitchFamily="18" charset="0"/>
                <a:ea typeface="DejaVu Serif" pitchFamily="18" charset="0"/>
              </a:rPr>
              <a:t>Акция </a:t>
            </a:r>
            <a:r>
              <a:rPr lang="ru-RU" sz="3200" b="1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«Подкормим птиц»</a:t>
            </a:r>
            <a:endParaRPr lang="ru-RU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  <p:pic>
        <p:nvPicPr>
          <p:cNvPr id="1026" name="Picture 2" descr="C:\Users\М.видео\Desktop\патриотическое воспитание\83608_thumb.gif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1872804" cy="2063696"/>
          </a:xfrm>
          <a:prstGeom prst="rect">
            <a:avLst/>
          </a:prstGeom>
          <a:noFill/>
        </p:spPr>
      </p:pic>
      <p:pic>
        <p:nvPicPr>
          <p:cNvPr id="6" name="Рисунок 5" descr="IMG-20221216-WA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764704"/>
            <a:ext cx="2304256" cy="2592288"/>
          </a:xfrm>
          <a:prstGeom prst="rect">
            <a:avLst/>
          </a:prstGeom>
        </p:spPr>
      </p:pic>
      <p:pic>
        <p:nvPicPr>
          <p:cNvPr id="7" name="Рисунок 6" descr="IMG-20230111-WA0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764704"/>
            <a:ext cx="2088232" cy="2592288"/>
          </a:xfrm>
          <a:prstGeom prst="rect">
            <a:avLst/>
          </a:prstGeom>
        </p:spPr>
      </p:pic>
      <p:pic>
        <p:nvPicPr>
          <p:cNvPr id="8" name="Рисунок 7" descr="IMG-20221219-WA00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429000"/>
            <a:ext cx="2304256" cy="2664296"/>
          </a:xfrm>
          <a:prstGeom prst="rect">
            <a:avLst/>
          </a:prstGeom>
        </p:spPr>
      </p:pic>
      <p:pic>
        <p:nvPicPr>
          <p:cNvPr id="9" name="Рисунок 8" descr="IMG-20221216-WA00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1680" y="3429000"/>
            <a:ext cx="2376264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1680" y="-171400"/>
            <a:ext cx="54005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Права и обязанности</a:t>
            </a:r>
            <a:endParaRPr lang="ru-RU" sz="3200" b="1" cap="none" spc="0" dirty="0" smtClean="0">
              <a:ln w="11430"/>
              <a:solidFill>
                <a:srgbClr val="FF0000"/>
              </a:solidFill>
              <a:latin typeface="Times New Roman" pitchFamily="18" charset="0"/>
              <a:ea typeface="DejaVu Serif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gas-kvas.com/uploads/posts/2023-01/1674054630_gas-kvas-com-p-risunok-na-temu-ya-rebenok-ya-imeyu-pravo-1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92696"/>
            <a:ext cx="792087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Я РЕБЁНОК Я ИМЕЮ ПРАВ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4664"/>
            <a:ext cx="9144000" cy="6453336"/>
          </a:xfrm>
          <a:prstGeom prst="rect">
            <a:avLst/>
          </a:prstGeom>
        </p:spPr>
      </p:pic>
      <p:pic>
        <p:nvPicPr>
          <p:cNvPr id="8" name="Рисунок 7" descr="20221208_112055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3501008"/>
            <a:ext cx="4211960" cy="335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1214422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i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itchFamily="66" charset="0"/>
            </a:endParaRPr>
          </a:p>
        </p:txBody>
      </p:sp>
      <p:sp>
        <p:nvSpPr>
          <p:cNvPr id="4098" name="WordArt 2" descr="1311170788_1311110903_russian-flag"/>
          <p:cNvSpPr>
            <a:spLocks noChangeArrowheads="1" noChangeShapeType="1" noTextEdit="1"/>
          </p:cNvSpPr>
          <p:nvPr/>
        </p:nvSpPr>
        <p:spPr bwMode="auto">
          <a:xfrm>
            <a:off x="2699792" y="-138128"/>
            <a:ext cx="4324350" cy="2705100"/>
          </a:xfrm>
          <a:prstGeom prst="rect">
            <a:avLst/>
          </a:prstGeom>
        </p:spPr>
        <p:txBody>
          <a:bodyPr wrap="none" fromWordArt="1">
            <a:prstTxWarp prst="textArchDown">
              <a:avLst/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Спасибо </a:t>
            </a:r>
          </a:p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за </a:t>
            </a:r>
          </a:p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внимание!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3928" y="1052736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1916833"/>
            <a:ext cx="511256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Воспитание у детей любви к  большой, многонациональной Родине – России.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зарождения гражданственности и патриотических чувств по отношению к своей Родине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31957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980728"/>
            <a:ext cx="5886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  </a:t>
            </a:r>
            <a:r>
              <a:rPr lang="ru-RU" b="1" dirty="0" smtClean="0">
                <a:solidFill>
                  <a:srgbClr val="FF0000"/>
                </a:solidFill>
              </a:rPr>
              <a:t>1. Пополнить, уточнить и закрепить представления детей о стране - России, ее символике, столице, природных богатствах, культуре, народах, традициях, праздниках.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         2. Дать представление о понятии -Малая Родина.  Учить любить своих родителей, дом, город, страну.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                    3. Воспитывать любовь и уважения к своей национальности, толерантного и уважительного отношения к представителям других народов населяющих Россию, способствовать формированию у детей понятия о том, что все мы едины, несмотря на разрез глаз и цвет кожи, у всех нас одна, неделимая Отчизна.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4. Воспитывать чувство гордости за свою Родину;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5. Способствовать зарождению патриотических чувств.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b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b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b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Дети подготовительной группы 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Воспитатели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Логопед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Музыкальный руководитель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Родители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2852936"/>
            <a:ext cx="6912768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Ожидаемый результат: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 завершения проекта дети будут знать: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- символику России (флаг, герб, гимн России).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- природу родных мест, любоваться природой, бережно относиться к ней,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- четыре – пять народов живущих на Земле, их быт,  традиции,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- климатические и природные условия.</a:t>
            </a:r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Продукты проекта: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2492896"/>
            <a:ext cx="48062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патриотического воспитания в группе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«Россия – знаем, любим, гордимся!»;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Тематические иллюстрированные альбомы.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Коллекция тематических слайдовых презентаций.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b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1124744"/>
            <a:ext cx="482453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этап – Подготовительный</a:t>
            </a:r>
            <a:r>
              <a:rPr lang="ru-RU" sz="1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1.Ввод в игровую ситуацию (приглашение в путешествию по России).</a:t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Формирование проблемы: «Что мы знаем о России?»</a:t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3.Подведение к формированию задач.</a:t>
            </a:r>
            <a:r>
              <a:rPr lang="ru-RU" sz="1600" i="1" u="sng" dirty="0" smtClean="0"/>
              <a:t> </a:t>
            </a:r>
          </a:p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этап- Основной</a:t>
            </a:r>
            <a:r>
              <a:rPr lang="ru-RU" sz="1400" u="sng" dirty="0" smtClean="0"/>
              <a:t/>
            </a:r>
            <a:br>
              <a:rPr lang="ru-RU" sz="1400" u="sng" dirty="0" smtClean="0"/>
            </a:br>
            <a:r>
              <a:rPr lang="ru-RU" sz="1600" dirty="0" smtClean="0">
                <a:solidFill>
                  <a:srgbClr val="FF0000"/>
                </a:solidFill>
              </a:rPr>
              <a:t>1. </a:t>
            </a:r>
            <a:r>
              <a:rPr lang="ru-RU" sz="1600" b="1" dirty="0" smtClean="0">
                <a:solidFill>
                  <a:srgbClr val="FF0000"/>
                </a:solidFill>
              </a:rPr>
              <a:t>Организация деятельности детей в соответствии с перспективным планом реализации проекта;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2. Совместная работа с родителями;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Оформление в группе центра патриотического воспитания (пополнение);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3. Изготовление </a:t>
            </a:r>
            <a:r>
              <a:rPr lang="ru-RU" sz="1600" b="1" dirty="0" err="1" smtClean="0">
                <a:solidFill>
                  <a:srgbClr val="FF0000"/>
                </a:solidFill>
              </a:rPr>
              <a:t>лэпбука</a:t>
            </a:r>
            <a:r>
              <a:rPr lang="ru-RU" sz="1600" b="1" dirty="0" smtClean="0">
                <a:solidFill>
                  <a:srgbClr val="FF0000"/>
                </a:solidFill>
              </a:rPr>
              <a:t> «Россия – знаем, любим, гордимся!».</a:t>
            </a:r>
          </a:p>
          <a:p>
            <a:r>
              <a:rPr lang="ru-RU" sz="1400" b="1" dirty="0" smtClean="0"/>
              <a:t/>
            </a:r>
            <a:br>
              <a:rPr lang="ru-RU" sz="1400" b="1" dirty="0" smtClean="0"/>
            </a:br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2413338"/>
            <a:ext cx="482453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u="sng" dirty="0" smtClean="0"/>
          </a:p>
          <a:p>
            <a:endParaRPr lang="ru-RU" i="1" u="sng" dirty="0" smtClean="0"/>
          </a:p>
          <a:p>
            <a:endParaRPr lang="ru-RU" i="1" u="sng" dirty="0" smtClean="0"/>
          </a:p>
          <a:p>
            <a:endParaRPr lang="ru-RU" i="1" u="sng" dirty="0" smtClean="0"/>
          </a:p>
          <a:p>
            <a:endParaRPr lang="ru-RU" i="1" u="sng" dirty="0" smtClean="0"/>
          </a:p>
          <a:p>
            <a:endParaRPr lang="ru-RU" i="1" u="sng" dirty="0" smtClean="0"/>
          </a:p>
          <a:p>
            <a:endParaRPr lang="ru-RU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этап </a:t>
            </a: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Заключительный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Презентация проекта.</a:t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2.Награждение благодарственными грамотами, детей и родителей принявших самое активное участие в работе над проектом.</a:t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Реализация проекта через различные виды деятельности: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         </a:t>
            </a: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r>
              <a:rPr lang="ru-RU" sz="2400" b="1" dirty="0" smtClean="0"/>
              <a:t>                                    </a:t>
            </a:r>
            <a:br>
              <a:rPr lang="ru-RU" sz="2400" b="1" dirty="0" smtClean="0"/>
            </a:br>
            <a:r>
              <a:rPr lang="ru-RU" sz="2400" b="1" dirty="0" smtClean="0"/>
              <a:t>                                      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Непосредственная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образовательная деятельность, беседы  показом     слайдовых презентаций или иллюстраций;</a:t>
            </a:r>
            <a:b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b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Речевое развитие   </a:t>
            </a:r>
            <a:b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Обучение рассказыванию;  чтение рассказов, сказок,                стихов; заучивание стихов, пословиц, поговорок, небылиц</a:t>
            </a:r>
            <a:r>
              <a:rPr lang="ru-RU" sz="1800" b="1" i="1" dirty="0" smtClean="0">
                <a:solidFill>
                  <a:srgbClr val="FF0000"/>
                </a:solidFill>
              </a:rPr>
              <a:t/>
            </a:r>
            <a:br>
              <a:rPr lang="ru-RU" sz="1800" b="1" i="1" dirty="0" smtClean="0">
                <a:solidFill>
                  <a:srgbClr val="FF0000"/>
                </a:solidFill>
              </a:rPr>
            </a:br>
            <a:r>
              <a:rPr lang="ru-RU" sz="1800" b="1" i="1" dirty="0" smtClean="0">
                <a:solidFill>
                  <a:srgbClr val="FF0000"/>
                </a:solidFill>
              </a:rPr>
              <a:t>                                 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  <a:b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Рисование, лепка, аппликация и художественный труд,</a:t>
            </a:r>
            <a:b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слушание песен и музыки</a:t>
            </a:r>
            <a:b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b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Русские народные подвижные игры</a:t>
            </a:r>
            <a:b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FF0000"/>
                </a:solidFill>
              </a:rPr>
              <a:t/>
            </a:r>
            <a:br>
              <a:rPr lang="ru-RU" sz="1800" b="1" i="1" dirty="0" smtClean="0">
                <a:solidFill>
                  <a:srgbClr val="FF0000"/>
                </a:solidFill>
              </a:rPr>
            </a:b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66167" y="3244334"/>
            <a:ext cx="59222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Социально коммуникативное развитие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Экскурсии, сюжетно-ролевые игры, инсценировка русских народных сказок</a:t>
            </a:r>
          </a:p>
          <a:p>
            <a:endParaRPr lang="ru-RU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0"/>
            <a:ext cx="691276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литературой:</a:t>
            </a:r>
          </a:p>
          <a:p>
            <a:pPr algn="ctr"/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Ветохина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А.Я. Нравственно –патриотическое воспитание детей дошкольного возраста.- Санкт-Петербург, Детство-Пресс, 2010.2.	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Новицкая М.Ю. «Патриотическое воспитание в детском саду». - Москва :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Линка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Пресс, 2003. - 200 с.	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Гербова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В.В. Чтение стихотворений о детском саде. Занятия по развитию речи. – М.: Мозаика-Синтез, 2009.	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«С любовью к России» : методические рекомендации. - Москва : Воспитание дошкольника, 2007. - 128 с.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«Патриотическое воспитание дошкольников».- М.: Изд-во ЦГЛ, 2008.	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Шорыгина Т.А. «Родные сказки: Нравственно-патриотическое воспитание».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7.Мосалова Л.Л. Я и мир. Конспекты занятий по социально - нравственному воспитанию детей дошкольного возраста. – Санкт-Петербург, Детство Пресс 2010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МаханеваМ.Д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Нравственно –патриотическое воспитание детей старшего дошкольного возраста. –М: Мозаика –Синтез, 2004.3</a:t>
            </a:r>
            <a:r>
              <a:rPr lang="ru-RU" b="1" dirty="0" smtClean="0">
                <a:solidFill>
                  <a:srgbClr val="FF0000"/>
                </a:solidFill>
              </a:rPr>
              <a:t>. 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3893</TotalTime>
  <Words>280</Words>
  <Application>Microsoft Office PowerPoint</Application>
  <PresentationFormat>Экран (4:3)</PresentationFormat>
  <Paragraphs>86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  Задачи:</vt:lpstr>
      <vt:lpstr>                                                                       Участники проекта:                 1. Дети подготовительной группы  2. Воспитатели 3. Логопед 4. Музыкальный руководитель 5. Родители  </vt:lpstr>
      <vt:lpstr>                                                                 Продукты проекта:</vt:lpstr>
      <vt:lpstr>                                      Этапы реализации проекта: </vt:lpstr>
      <vt:lpstr>                                                                 Реализация проекта через различные виды деятельности:           Познавательное развитие                                                                            Непосредственная образовательная деятельность, беседы  показом     слайдовых презентаций или иллюстраций; дидактические игры Речевое развитие                                                 Обучение рассказыванию;  чтение рассказов, сказок,                стихов; заучивание стихов, пословиц, поговорок, небылиц                                    Художественно-эстетическое развитие                                          Рисование, лепка, аппликация и художественный труд, слушание песен и музыки        Физическое развитие        Русские народные подвижные игры         </vt:lpstr>
      <vt:lpstr>Слайд 9</vt:lpstr>
      <vt:lpstr>Слайд 10</vt:lpstr>
      <vt:lpstr>Слайд 11</vt:lpstr>
      <vt:lpstr>Символы России</vt:lpstr>
      <vt:lpstr>Мой родной город – Кировск (экскурсии)</vt:lpstr>
      <vt:lpstr>Создание коллажа</vt:lpstr>
      <vt:lpstr>Слайд 15</vt:lpstr>
      <vt:lpstr>Слайд 16</vt:lpstr>
      <vt:lpstr>Поделки для наших пап и мам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Ириночка</dc:creator>
  <cp:lastModifiedBy>Светлана</cp:lastModifiedBy>
  <cp:revision>194</cp:revision>
  <dcterms:created xsi:type="dcterms:W3CDTF">2013-04-17T06:00:40Z</dcterms:created>
  <dcterms:modified xsi:type="dcterms:W3CDTF">2024-03-21T16:02:42Z</dcterms:modified>
</cp:coreProperties>
</file>