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69" r:id="rId4"/>
    <p:sldId id="258" r:id="rId5"/>
    <p:sldId id="278" r:id="rId6"/>
    <p:sldId id="282" r:id="rId7"/>
    <p:sldId id="273" r:id="rId8"/>
    <p:sldId id="279" r:id="rId9"/>
    <p:sldId id="276" r:id="rId10"/>
    <p:sldId id="275" r:id="rId11"/>
    <p:sldId id="262" r:id="rId12"/>
    <p:sldId id="280" r:id="rId13"/>
    <p:sldId id="263" r:id="rId14"/>
    <p:sldId id="285" r:id="rId15"/>
    <p:sldId id="264" r:id="rId16"/>
    <p:sldId id="284" r:id="rId17"/>
    <p:sldId id="283" r:id="rId18"/>
    <p:sldId id="265" r:id="rId19"/>
    <p:sldId id="286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43852" cy="3028971"/>
          </a:xfrm>
        </p:spPr>
        <p:txBody>
          <a:bodyPr/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Современные образовательные технологии  на занятиях в начальной школе.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929066"/>
            <a:ext cx="5510416" cy="2500330"/>
          </a:xfrm>
        </p:spPr>
        <p:txBody>
          <a:bodyPr/>
          <a:lstStyle/>
          <a:p>
            <a:pPr algn="r"/>
            <a:r>
              <a:rPr lang="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ГОУ ЛНР “Садковская ОШ”</a:t>
            </a:r>
          </a:p>
          <a:p>
            <a:pPr algn="r"/>
            <a:r>
              <a:rPr lang="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Попова Наталия Михайловна</a:t>
            </a:r>
            <a:endParaRPr lang="ru-RU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2571768" cy="255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357158" y="1357298"/>
            <a:ext cx="8358246" cy="4000528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по данной методике дает возможность развивать индивидуальные творческие способности учащихся, более осознанно подходить к профессиональному и социальному самоопределению.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Обучение в сотрудничестве                     (командная, групповая работа)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857364"/>
            <a:ext cx="8072494" cy="35544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2800" dirty="0" smtClean="0"/>
              <a:t>Сотрудничество трактуется как идея совместной развивающей деятельности взрослых и детей, Суть индивидуального подхода  в том, чтобы идти не от учебного предмета, а от ребенка к предмету, идти от тех возможностей, которыми располагает ребенок,  применять психолого-педагогические диагностики личности.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обучение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У учителя появляется возможность помогать слабому, уделять внимание сильному, реализуется желание сильных учащихся быстрее и глубже продвигаться в образовании. Сильные учащиеся утверждаются в своих способностях, слабые получают возможность испытывать учебный успех, повышается уровень мотивации ученья.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2800" dirty="0" smtClean="0"/>
              <a:t>Использование данных технологий позволяют равномерно во время урока распределять различные виды заданий, чередовать мыслительную деятельность с </a:t>
            </a:r>
            <a:r>
              <a:rPr lang="ru-RU" sz="2800" dirty="0" err="1" smtClean="0"/>
              <a:t>физминутками</a:t>
            </a:r>
            <a:r>
              <a:rPr lang="ru-RU" sz="2800" dirty="0" smtClean="0"/>
              <a:t>, определять время подачи сложного учебного материала, выделять время на проведение самостоятельных работ, нормативно применять ТСО, что дает положительные результаты в обучении.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4638"/>
            <a:ext cx="8496943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9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                            инновационной оценки</a:t>
            </a:r>
            <a:b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«Портфель достижений»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2714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2800" dirty="0" smtClean="0"/>
              <a:t>Формирование персонифицированного учета достижений ученика как инструмента педагогической поддержки социального самоопределения, определения траектории индивидуального развития личности.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4638"/>
            <a:ext cx="8496943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4638"/>
            <a:ext cx="8496944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15352" cy="4857784"/>
          </a:xfrm>
        </p:spPr>
        <p:txBody>
          <a:bodyPr/>
          <a:lstStyle/>
          <a:p>
            <a:pPr algn="r">
              <a:buNone/>
            </a:pPr>
            <a:r>
              <a:rPr lang="ru-RU" sz="4800" b="1" dirty="0" smtClean="0">
                <a:latin typeface="Arial Narrow" pitchFamily="34" charset="0"/>
              </a:rPr>
              <a:t>«Кто постигает новое,       </a:t>
            </a:r>
          </a:p>
          <a:p>
            <a:pPr algn="r">
              <a:buNone/>
            </a:pPr>
            <a:r>
              <a:rPr lang="ru-RU" sz="4800" b="1" dirty="0" smtClean="0">
                <a:latin typeface="Arial Narrow" pitchFamily="34" charset="0"/>
              </a:rPr>
              <a:t>         лелея старое, тот может       </a:t>
            </a:r>
          </a:p>
          <a:p>
            <a:pPr algn="r">
              <a:buNone/>
            </a:pPr>
            <a:r>
              <a:rPr lang="ru-RU" sz="4800" b="1" dirty="0" smtClean="0">
                <a:latin typeface="Arial Narrow" pitchFamily="34" charset="0"/>
              </a:rPr>
              <a:t>     быть учителем". </a:t>
            </a:r>
            <a:br>
              <a:rPr lang="ru-RU" sz="4800" b="1" dirty="0" smtClean="0">
                <a:latin typeface="Arial Narrow" pitchFamily="34" charset="0"/>
              </a:rPr>
            </a:br>
            <a:r>
              <a:rPr lang="ru-RU" sz="4800" i="1" dirty="0" smtClean="0">
                <a:latin typeface="Arial Narrow" pitchFamily="34" charset="0"/>
              </a:rPr>
              <a:t>Конфуций </a:t>
            </a:r>
          </a:p>
          <a:p>
            <a:endParaRPr lang="ru-RU" dirty="0"/>
          </a:p>
        </p:txBody>
      </p:sp>
      <p:pic>
        <p:nvPicPr>
          <p:cNvPr id="4" name="Содержимое 3" descr="1191269027_c41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" y="2071678"/>
            <a:ext cx="2821811" cy="34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 кредо:</a:t>
            </a:r>
            <a:r>
              <a:rPr lang="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r">
              <a:buNone/>
            </a:pPr>
            <a:r>
              <a:rPr lang="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Живу, работаю, </a:t>
            </a:r>
            <a:endParaRPr lang="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творю,</a:t>
            </a:r>
            <a:r>
              <a:rPr lang="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мечтаю </a:t>
            </a:r>
            <a:r>
              <a:rPr lang="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 </a:t>
            </a:r>
            <a:r>
              <a:rPr lang="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endParaRPr lang="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колоссальное удовольствие!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2448272" cy="27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643710"/>
          </a:xfrm>
        </p:spPr>
        <p:txBody>
          <a:bodyPr/>
          <a:lstStyle/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"Достоинство преподавания   каждого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учебного предмета зависит сколько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личности преподавателя,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столько же и от тех учебных средств,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какими он может свободно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распоряжаться. Без них у него нет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возможности удовлетворить многим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педагогическим требованиям, как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 не казались они ему основательными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разумными".</a:t>
            </a:r>
          </a:p>
          <a:p>
            <a:pPr algn="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В.Я.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Стоюнин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" sz="1800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модернизации российского образования выдвигает новые социальные требования к системе школьного образования. Главной  задачей является необходимость повышения качества современного   образования. А это ориентация образования не только на усвоение обучающимися определённой суммы знаний, но и на развитие его личности, его познавательных и созидательных способностей, на умение самостоятельно добывать знания. Общеобразовательная школа должна сформировать целостную систему универсальных знаний, умений и навыков, а также опыт самостоятельной деятельности и личной ответственности обучающихся.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marL="0" indent="0" algn="ctr">
              <a:buNone/>
            </a:pP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770894"/>
            <a:ext cx="3528392" cy="2758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115328" cy="562612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Для реализации познавательной и творческой активности школьника в учебном процессе используются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дающие возможность повышать качество образования, более эффективно использовать учебное время и снижать долю репродуктивной деятельности учащихся за счет снижения времени, отведенного на выполнение домашнего задания. В школе представлен широкий спектр образовательных педагогических технологий, которые применяются в учебном процессе.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</a:t>
            </a:r>
            <a:r>
              <a:rPr lang="en-GB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GB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en-GB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GB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— это системный метод создания, применения и определения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процесса преподавания и усвоения знаний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учетом технических и человеческих ресурсов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 взаимодействие,ставящий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 задачей оптимизацию форм образования (ЮНЕСКО)‏</a:t>
            </a:r>
          </a:p>
          <a:p>
            <a:pPr marL="341313" indent="-341313" algn="just">
              <a:lnSpc>
                <a:spcPct val="8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8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Образовательная технология — это процессная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совместной деятельности учащихся и учителя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проектированию (планированию), организации, ориентированию и корректированию образовательного процесса с целью достижения конкретного результата при обеспечении комфортных условий участникам</a:t>
            </a:r>
          </a:p>
          <a:p>
            <a:pPr marL="341313" indent="-341313" algn="just">
              <a:lnSpc>
                <a:spcPct val="8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8640960" cy="64667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marL="514350" indent="-514350" algn="ctr">
              <a:buFont typeface="Arial" charset="0"/>
              <a:buNone/>
            </a:pP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Применение современных технологий в начальной школе.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4638"/>
            <a:ext cx="8496944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u="sng" dirty="0" smtClean="0">
                <a:latin typeface="Arial Narrow" pitchFamily="34" charset="0"/>
              </a:rPr>
              <a:t>Технология проблемно-диалогического обучения.</a:t>
            </a:r>
            <a:br>
              <a:rPr lang="ru-RU" b="1" u="sng" dirty="0" smtClean="0">
                <a:latin typeface="Arial Narrow" pitchFamily="34" charset="0"/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fontAlgn="auto" hangingPunct="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ial Narrow" pitchFamily="34" charset="0"/>
              </a:rPr>
              <a:t>Даёт прочные знания.</a:t>
            </a:r>
          </a:p>
          <a:p>
            <a:pPr marL="514350" indent="-514350" eaLnBrk="0" fontAlgn="auto" hangingPunct="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ial Narrow" pitchFamily="34" charset="0"/>
              </a:rPr>
              <a:t>Стимулирует интеллектуальное развитие.</a:t>
            </a:r>
          </a:p>
          <a:p>
            <a:pPr marL="514350" indent="-514350" eaLnBrk="0" fontAlgn="auto" hangingPunct="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ial Narrow" pitchFamily="34" charset="0"/>
              </a:rPr>
              <a:t>Воспитывает активную личность.</a:t>
            </a:r>
          </a:p>
          <a:p>
            <a:pPr marL="514350" indent="-514350" eaLnBrk="0" fontAlgn="auto" hangingPunct="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>
                <a:latin typeface="Arial Narrow" pitchFamily="34" charset="0"/>
              </a:rPr>
              <a:t>Здоровьесберегающая</a:t>
            </a:r>
            <a:r>
              <a:rPr lang="ru-RU" dirty="0" smtClean="0">
                <a:latin typeface="Arial Narrow" pitchFamily="34" charset="0"/>
              </a:rPr>
              <a:t> технология.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929066"/>
            <a:ext cx="8215313" cy="15716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kern="800" spc="300" dirty="0">
                <a:solidFill>
                  <a:srgbClr val="F8E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Технология проблемно-диалогического обучения </a:t>
            </a:r>
            <a:r>
              <a:rPr lang="ru-RU" sz="2800" dirty="0">
                <a:latin typeface="Arial Narrow" pitchFamily="34" charset="0"/>
              </a:rPr>
              <a:t>- это сегодняшний и завтрашний день                 нашего образования.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2000264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Изменение и неограниченное обогащение содержания образования, использование интегрированных курсов, доступ в ИНТЕРНЕТ.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2071702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 в образовательном процессе имеет следующие преимущества:</a:t>
            </a:r>
            <a:r>
              <a:rPr lang="ru-RU" i="1" u="sng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i="1" u="sng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just">
              <a:buFont typeface="Arial" charset="0"/>
              <a:buChar char="-"/>
            </a:pPr>
            <a:r>
              <a:rPr lang="ru-RU" dirty="0" smtClean="0">
                <a:latin typeface="Arial Narrow" pitchFamily="34" charset="0"/>
              </a:rPr>
              <a:t>разнообразие форм учебной деятельности;</a:t>
            </a:r>
          </a:p>
          <a:p>
            <a:pPr algn="just">
              <a:buFont typeface="Arial" charset="0"/>
              <a:buChar char="-"/>
            </a:pPr>
            <a:r>
              <a:rPr lang="ru-RU" dirty="0" smtClean="0">
                <a:latin typeface="Arial Narrow" pitchFamily="34" charset="0"/>
              </a:rPr>
              <a:t>комфортность работы с материалом;</a:t>
            </a:r>
          </a:p>
          <a:p>
            <a:pPr algn="just">
              <a:buFont typeface="Arial" charset="0"/>
              <a:buChar char="-"/>
            </a:pPr>
            <a:r>
              <a:rPr lang="ru-RU" dirty="0" smtClean="0">
                <a:latin typeface="Arial Narrow" pitchFamily="34" charset="0"/>
              </a:rPr>
              <a:t>повышение мотивации обучения;</a:t>
            </a:r>
          </a:p>
          <a:p>
            <a:pPr algn="just">
              <a:buFont typeface="Arial" charset="0"/>
              <a:buChar char="-"/>
            </a:pPr>
            <a:r>
              <a:rPr lang="ru-RU" dirty="0" smtClean="0">
                <a:latin typeface="Arial Narrow" pitchFamily="34" charset="0"/>
              </a:rPr>
              <a:t>усиление наглядности урока;</a:t>
            </a:r>
          </a:p>
          <a:p>
            <a:pPr algn="just">
              <a:buFont typeface="Arial" charset="0"/>
              <a:buChar char="-"/>
            </a:pPr>
            <a:r>
              <a:rPr lang="ru-RU" dirty="0" smtClean="0">
                <a:latin typeface="Arial Narrow" pitchFamily="34" charset="0"/>
              </a:rPr>
              <a:t>эффективность усвоения материала;</a:t>
            </a:r>
          </a:p>
          <a:p>
            <a:pPr algn="just">
              <a:buFont typeface="Arial" charset="0"/>
              <a:buChar char="-"/>
            </a:pPr>
            <a:r>
              <a:rPr lang="ru-RU" dirty="0" smtClean="0">
                <a:latin typeface="Arial Narrow" pitchFamily="34" charset="0"/>
              </a:rPr>
              <a:t>оптимизация учебного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140</TotalTime>
  <Words>413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Тема3</vt:lpstr>
      <vt:lpstr> Современные образовательные технологии  на занятиях в начальной школе. </vt:lpstr>
      <vt:lpstr>Презентация PowerPoint</vt:lpstr>
      <vt:lpstr>Презентация PowerPoint</vt:lpstr>
      <vt:lpstr>Понятие «технология»  </vt:lpstr>
      <vt:lpstr>Презентация PowerPoint</vt:lpstr>
      <vt:lpstr>Презентация PowerPoint</vt:lpstr>
      <vt:lpstr> Технология проблемно-диалогического обучения. </vt:lpstr>
      <vt:lpstr>Информационно-коммуникационные технологии</vt:lpstr>
      <vt:lpstr>Использование информационных технологий в образовательном процессе имеет следующие преимущества: </vt:lpstr>
      <vt:lpstr>Проектные методы обучения</vt:lpstr>
      <vt:lpstr>Обучение в сотрудничестве                     (командная, групповая работа)</vt:lpstr>
      <vt:lpstr>Разноуровневое обучение</vt:lpstr>
      <vt:lpstr>Здоровьесберегающие технологии</vt:lpstr>
      <vt:lpstr>Презентация PowerPoint</vt:lpstr>
      <vt:lpstr>Система                             инновационной оценки  «Портфель достижений»</vt:lpstr>
      <vt:lpstr>Презентация PowerPoint</vt:lpstr>
      <vt:lpstr>Презентация PowerPoint</vt:lpstr>
      <vt:lpstr>Презентация PowerPoint</vt:lpstr>
      <vt:lpstr>Моё кредо:М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  на занятиях в начальной школе. </dc:title>
  <dc:creator>Алена</dc:creator>
  <cp:lastModifiedBy>Admin</cp:lastModifiedBy>
  <cp:revision>17</cp:revision>
  <dcterms:created xsi:type="dcterms:W3CDTF">2015-01-28T13:37:11Z</dcterms:created>
  <dcterms:modified xsi:type="dcterms:W3CDTF">2024-03-10T19:56:25Z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150771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