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65" r:id="rId8"/>
    <p:sldId id="272" r:id="rId9"/>
    <p:sldId id="262" r:id="rId10"/>
    <p:sldId id="279" r:id="rId11"/>
    <p:sldId id="278" r:id="rId12"/>
    <p:sldId id="267" r:id="rId13"/>
    <p:sldId id="266" r:id="rId14"/>
    <p:sldId id="270" r:id="rId15"/>
    <p:sldId id="269" r:id="rId16"/>
    <p:sldId id="263" r:id="rId17"/>
    <p:sldId id="271" r:id="rId18"/>
    <p:sldId id="264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82" d="100"/>
          <a:sy n="82" d="100"/>
        </p:scale>
        <p:origin x="-1474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6" y="0"/>
            <a:ext cx="9193696" cy="6858000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19931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493193"/>
            <a:ext cx="6984032" cy="255454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sz="40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«Лучший центр для организации                     сенсорно-познавательной деятельности в группе раннего возраста»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24036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5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052736"/>
            <a:ext cx="3192171" cy="2636037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4" r="22584" b="9361"/>
          <a:stretch/>
        </p:blipFill>
        <p:spPr>
          <a:xfrm>
            <a:off x="6732240" y="1052736"/>
            <a:ext cx="1980421" cy="2623502"/>
          </a:xfrm>
          <a:prstGeom prst="snip2DiagRect">
            <a:avLst>
              <a:gd name="adj1" fmla="val 1570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7858" r="7947" b="2607"/>
          <a:stretch/>
        </p:blipFill>
        <p:spPr>
          <a:xfrm>
            <a:off x="466773" y="1052736"/>
            <a:ext cx="2232248" cy="262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9308" y="40770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Экспериментирование в раннем возрасте способствует развитию наблюдательности и интереса детей к окружающему ,обогащению детской речи и познавательного опыта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942" y="324541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Материалы  для  пересыпания и переливания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28593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5"/>
            <a:ext cx="9108503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 b="5723"/>
          <a:stretch/>
        </p:blipFill>
        <p:spPr>
          <a:xfrm>
            <a:off x="407700" y="1412776"/>
            <a:ext cx="2627831" cy="22938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5407" r="3623" b="4834"/>
          <a:stretch/>
        </p:blipFill>
        <p:spPr>
          <a:xfrm>
            <a:off x="6228184" y="1412776"/>
            <a:ext cx="2495227" cy="2293811"/>
          </a:xfrm>
          <a:prstGeom prst="snip2DiagRect">
            <a:avLst>
              <a:gd name="adj1" fmla="val 1824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9327" y="386104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Формируют представления о внешних  свойствах  предметов: их форме, цвете, величине; накопление представлений об окружающем мире.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84" y="1589753"/>
            <a:ext cx="2118765" cy="2116834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549426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Подручные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3201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383"/>
            <a:ext cx="2448272" cy="33001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80" y="1142613"/>
            <a:ext cx="2610544" cy="2566463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2"/>
          <a:stretch/>
        </p:blipFill>
        <p:spPr>
          <a:xfrm>
            <a:off x="6228184" y="404666"/>
            <a:ext cx="2462537" cy="3300190"/>
          </a:xfrm>
          <a:prstGeom prst="snip2DiagRect">
            <a:avLst>
              <a:gd name="adj1" fmla="val 154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89560" y="404100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 с секретами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862" y="40050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Создают положительный эмоциональный фон; совершенствуют текстильные  ощущения и восприятия; развивают речь .</a:t>
            </a:r>
          </a:p>
        </p:txBody>
      </p:sp>
    </p:spTree>
    <p:extLst>
      <p:ext uri="{BB962C8B-B14F-4D97-AF65-F5344CB8AC3E}">
        <p14:creationId xmlns:p14="http://schemas.microsoft.com/office/powerpoint/2010/main" val="18600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" y="45382"/>
            <a:ext cx="9036496" cy="676799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2" y="840259"/>
            <a:ext cx="2592290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1" b="17576"/>
          <a:stretch/>
        </p:blipFill>
        <p:spPr>
          <a:xfrm>
            <a:off x="6084166" y="1412776"/>
            <a:ext cx="2620305" cy="1659731"/>
          </a:xfrm>
          <a:prstGeom prst="snip2DiagRect">
            <a:avLst>
              <a:gd name="adj1" fmla="val 21998"/>
              <a:gd name="adj2" fmla="val 161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7679" r="7261" b="24040"/>
          <a:stretch/>
        </p:blipFill>
        <p:spPr>
          <a:xfrm>
            <a:off x="3314414" y="1397279"/>
            <a:ext cx="2471848" cy="165973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38411" y="3424640"/>
            <a:ext cx="4744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Развивают художественный вкус, музыкальные и творческие способности, создают радостное настроение у детей.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2448" y="578649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Музыкальные игрушки</a:t>
            </a:r>
          </a:p>
        </p:txBody>
      </p:sp>
    </p:spTree>
    <p:extLst>
      <p:ext uri="{BB962C8B-B14F-4D97-AF65-F5344CB8AC3E}">
        <p14:creationId xmlns:p14="http://schemas.microsoft.com/office/powerpoint/2010/main" val="16496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" y="1"/>
            <a:ext cx="9143999" cy="6857999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7396"/>
            <a:ext cx="2862628" cy="4047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82346" y="309966"/>
            <a:ext cx="4974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 и предметы для наблюдения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4357" b="5215"/>
          <a:stretch/>
        </p:blipFill>
        <p:spPr>
          <a:xfrm>
            <a:off x="6300192" y="1037397"/>
            <a:ext cx="2453044" cy="2230358"/>
          </a:xfrm>
          <a:prstGeom prst="snip2DiagRect">
            <a:avLst>
              <a:gd name="adj1" fmla="val 2034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9"/>
          <a:stretch/>
        </p:blipFill>
        <p:spPr>
          <a:xfrm>
            <a:off x="3708229" y="1605779"/>
            <a:ext cx="2322959" cy="166197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26485" y="3442874"/>
            <a:ext cx="4941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  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Наблюдение является эффективным средством развития познавательной активности детей. Через него ребенок удовлетворяет потребность в познании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922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21"/>
            <a:ext cx="9144000" cy="691276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6" y="1040669"/>
            <a:ext cx="2649733" cy="3695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96772"/>
            <a:ext cx="2880320" cy="261894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2997" r="6286" b="12429"/>
          <a:stretch/>
        </p:blipFill>
        <p:spPr>
          <a:xfrm>
            <a:off x="6927864" y="501500"/>
            <a:ext cx="1610173" cy="1343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68" y="528402"/>
            <a:ext cx="1400280" cy="1289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12997" r="6968" b="12143"/>
          <a:stretch/>
        </p:blipFill>
        <p:spPr>
          <a:xfrm>
            <a:off x="6940725" y="1988840"/>
            <a:ext cx="1597312" cy="1331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07" y="2016233"/>
            <a:ext cx="1404530" cy="1262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2997" r="5714" b="12143"/>
          <a:stretch/>
        </p:blipFill>
        <p:spPr>
          <a:xfrm>
            <a:off x="6940725" y="3441980"/>
            <a:ext cx="1599259" cy="1293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07" y="3454462"/>
            <a:ext cx="1404530" cy="1268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9996" y="49354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Книги, дидактические игры, картотеки:</a:t>
            </a:r>
          </a:p>
        </p:txBody>
      </p:sp>
    </p:spTree>
    <p:extLst>
      <p:ext uri="{BB962C8B-B14F-4D97-AF65-F5344CB8AC3E}">
        <p14:creationId xmlns:p14="http://schemas.microsoft.com/office/powerpoint/2010/main" val="31332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" y="-17038"/>
            <a:ext cx="9144000" cy="6877347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1833910" cy="2552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1" y="1041147"/>
            <a:ext cx="1872208" cy="256421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12" y="1052736"/>
            <a:ext cx="1945160" cy="255262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01" y="1052736"/>
            <a:ext cx="1968006" cy="2564214"/>
          </a:xfrm>
          <a:prstGeom prst="snip2DiagRect">
            <a:avLst>
              <a:gd name="adj1" fmla="val 141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26153" y="312968"/>
            <a:ext cx="437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Лэпбук</a:t>
            </a:r>
            <a:r>
              <a:rPr lang="ru-RU" dirty="0"/>
              <a:t>   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 собственная разработка)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7890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Это не просто книги с картинками, это учебные пособия. Создание </a:t>
            </a:r>
            <a:r>
              <a:rPr lang="ru-RU" sz="2400" b="1" kern="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Лэпбуков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заключается, в том, чтобы: расширять и закреплять знания детей о животных , птицах. Развивает мелкую моторику, память,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956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1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8386"/>
            <a:ext cx="1779662" cy="2372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2992"/>
            <a:ext cx="1779663" cy="2372883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1779662" cy="2304256"/>
          </a:xfrm>
          <a:prstGeom prst="snip2DiagRect">
            <a:avLst>
              <a:gd name="adj1" fmla="val 0"/>
              <a:gd name="adj2" fmla="val 1394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67" y="549366"/>
            <a:ext cx="1770547" cy="236072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83" y="549366"/>
            <a:ext cx="1763639" cy="2368277"/>
          </a:xfrm>
          <a:prstGeom prst="snip2DiagRect">
            <a:avLst>
              <a:gd name="adj1" fmla="val 1657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140968"/>
            <a:ext cx="1779663" cy="2304256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" b="6951"/>
          <a:stretch/>
        </p:blipFill>
        <p:spPr>
          <a:xfrm>
            <a:off x="4766248" y="3140969"/>
            <a:ext cx="1753265" cy="2304255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83" y="3140968"/>
            <a:ext cx="1763639" cy="2304256"/>
          </a:xfrm>
          <a:prstGeom prst="snip2DiagRect">
            <a:avLst>
              <a:gd name="adj1" fmla="val 1407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зк\Desktop\Публикация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96651"/>
            <a:ext cx="8568952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зк\Desktop\2018-03-16_20-03-2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4664"/>
            <a:ext cx="8568952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50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5578"/>
            <a:ext cx="9108504" cy="68133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203848" y="666206"/>
            <a:ext cx="391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Консультации, беседы, буклеты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7" y="510221"/>
            <a:ext cx="2364853" cy="4358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844" r="5076" b="3768"/>
          <a:stretch/>
        </p:blipFill>
        <p:spPr>
          <a:xfrm>
            <a:off x="6975566" y="666206"/>
            <a:ext cx="1763485" cy="4202954"/>
          </a:xfrm>
          <a:prstGeom prst="snip2DiagRect">
            <a:avLst>
              <a:gd name="adj1" fmla="val 19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21" y="1969286"/>
            <a:ext cx="1739802" cy="2899874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69288"/>
            <a:ext cx="1758862" cy="289987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132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36558" y="548680"/>
            <a:ext cx="694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Помощь  родителей в изготовлении                     дидактических  игр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520280" cy="3486700"/>
          </a:xfrm>
          <a:prstGeom prst="snip2DiagRect">
            <a:avLst>
              <a:gd name="adj1" fmla="val 20558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3" y="1340768"/>
            <a:ext cx="2615025" cy="3486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912"/>
          <a:stretch/>
        </p:blipFill>
        <p:spPr>
          <a:xfrm>
            <a:off x="3347863" y="2389285"/>
            <a:ext cx="2664297" cy="2438183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76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831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Мир входит в сознание ребенка                                                лишь через дверь органов внешних                                    чувств. </a:t>
            </a:r>
          </a:p>
          <a:p>
            <a:pPr lvl="0"/>
            <a:r>
              <a:rPr lang="ru-RU" sz="40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Если она закрыта, то он не может                                                   войти в него, не может вступить с                                                 ним в связь. </a:t>
            </a:r>
          </a:p>
          <a:p>
            <a:pPr lvl="0"/>
            <a:r>
              <a:rPr lang="ru-RU" sz="40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Мир тогда не существует для                                               сознания.</a:t>
            </a:r>
          </a:p>
          <a:p>
            <a:pPr lvl="0" algn="ctr"/>
            <a:r>
              <a:rPr lang="ru-RU" sz="40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6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45024"/>
            <a:ext cx="7866509" cy="191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08504" cy="681337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2" y="1292445"/>
            <a:ext cx="3761027" cy="2227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3" y="3717032"/>
            <a:ext cx="1958477" cy="2376264"/>
          </a:xfrm>
          <a:prstGeom prst="snip2DiagRect">
            <a:avLst>
              <a:gd name="adj1" fmla="val 163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67" y="1292444"/>
            <a:ext cx="3779763" cy="2227062"/>
          </a:xfrm>
          <a:prstGeom prst="snip2DiagRect">
            <a:avLst>
              <a:gd name="adj1" fmla="val 1637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14" y="3727458"/>
            <a:ext cx="1946216" cy="236583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42389" y="3573016"/>
            <a:ext cx="42442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Игры с соответствующими предметами развивают разные познавательные процессы ребенка: мышление, движения, восприятие, внимание, память, и речь.</a:t>
            </a:r>
          </a:p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52375"/>
            <a:ext cx="7685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Игрушки, способствующие развитию орудийных действий в предметной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400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9"/>
          <a:stretch/>
        </p:blipFill>
        <p:spPr>
          <a:xfrm>
            <a:off x="467544" y="2922817"/>
            <a:ext cx="3048363" cy="2193404"/>
          </a:xfrm>
          <a:prstGeom prst="snip2DiagRect">
            <a:avLst>
              <a:gd name="adj1" fmla="val 1719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b="9740"/>
          <a:stretch/>
        </p:blipFill>
        <p:spPr>
          <a:xfrm>
            <a:off x="3923603" y="2922817"/>
            <a:ext cx="2160240" cy="2193404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8"/>
          <a:stretch/>
        </p:blipFill>
        <p:spPr>
          <a:xfrm>
            <a:off x="467544" y="473330"/>
            <a:ext cx="3048363" cy="219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4"/>
          <a:stretch/>
        </p:blipFill>
        <p:spPr>
          <a:xfrm>
            <a:off x="6477486" y="2922817"/>
            <a:ext cx="2232248" cy="2193404"/>
          </a:xfrm>
          <a:prstGeom prst="snip2DiagRect">
            <a:avLst>
              <a:gd name="adj1" fmla="val 1977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16787" y="600536"/>
            <a:ext cx="4786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Одним из показателей нормального физического и нервно-психического развития ребенка является развитие его руки, ручных  умений, или, как принято говорить, мелкой моторики. </a:t>
            </a:r>
          </a:p>
        </p:txBody>
      </p:sp>
    </p:spTree>
    <p:extLst>
      <p:ext uri="{BB962C8B-B14F-4D97-AF65-F5344CB8AC3E}">
        <p14:creationId xmlns:p14="http://schemas.microsoft.com/office/powerpoint/2010/main" val="21902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82"/>
            <a:ext cx="9108504" cy="681261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8" y="764704"/>
            <a:ext cx="3096344" cy="4369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5345" r="21" b="16484"/>
          <a:stretch/>
        </p:blipFill>
        <p:spPr>
          <a:xfrm>
            <a:off x="3848212" y="2145731"/>
            <a:ext cx="4779016" cy="2988433"/>
          </a:xfrm>
          <a:prstGeom prst="snip2DiagRect">
            <a:avLst>
              <a:gd name="adj1" fmla="val 16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79082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В зоне находятся предметы стимулирующие познавательную активность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32471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4" y="-27155"/>
            <a:ext cx="9180512" cy="6812618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8" y="476672"/>
            <a:ext cx="2473273" cy="3335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56" y="476672"/>
            <a:ext cx="2376264" cy="3288879"/>
          </a:xfrm>
          <a:prstGeom prst="snip2DiagRect">
            <a:avLst>
              <a:gd name="adj1" fmla="val 1629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3183"/>
            <a:ext cx="2556284" cy="3312368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68111" y="4069068"/>
            <a:ext cx="702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 Руки учат голову, затем поумневшая голова учит руки, а умелые руки снова способствуют развитию мозга».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8264" y="4681112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И. П. Павлов</a:t>
            </a:r>
          </a:p>
        </p:txBody>
      </p:sp>
    </p:spTree>
    <p:extLst>
      <p:ext uri="{BB962C8B-B14F-4D97-AF65-F5344CB8AC3E}">
        <p14:creationId xmlns:p14="http://schemas.microsoft.com/office/powerpoint/2010/main" val="34594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6"/>
            <a:ext cx="9143999" cy="706549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4144" b="2194"/>
          <a:stretch/>
        </p:blipFill>
        <p:spPr>
          <a:xfrm>
            <a:off x="3059832" y="1172022"/>
            <a:ext cx="2789490" cy="232462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/>
          <a:stretch/>
        </p:blipFill>
        <p:spPr>
          <a:xfrm>
            <a:off x="395536" y="635496"/>
            <a:ext cx="2376264" cy="289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37926" y="3861048"/>
            <a:ext cx="703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Развитие наглядно-действенное  мышление, создание условий для поиска новых способов решения практических задач при помощи игрушек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1370" y="404664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Игрушки-орудия</a:t>
            </a:r>
          </a:p>
        </p:txBody>
      </p:sp>
      <p:pic>
        <p:nvPicPr>
          <p:cNvPr id="1026" name="Picture 2" descr="F:\адаптация\P10108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4792"/>
            <a:ext cx="2606448" cy="2948537"/>
          </a:xfrm>
          <a:prstGeom prst="snip2DiagRect">
            <a:avLst>
              <a:gd name="adj1" fmla="val 1436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51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681337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376264" cy="3358119"/>
          </a:xfrm>
          <a:prstGeom prst="snip2DiagRect">
            <a:avLst>
              <a:gd name="adj1" fmla="val 0"/>
              <a:gd name="adj2" fmla="val 1976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r="25991" b="9141"/>
          <a:stretch/>
        </p:blipFill>
        <p:spPr>
          <a:xfrm>
            <a:off x="6516216" y="404665"/>
            <a:ext cx="2232247" cy="3358119"/>
          </a:xfrm>
          <a:prstGeom prst="snip2DiagRect">
            <a:avLst>
              <a:gd name="adj1" fmla="val 2214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4713" r="4978" b="7334"/>
          <a:stretch/>
        </p:blipFill>
        <p:spPr bwMode="auto">
          <a:xfrm>
            <a:off x="3131840" y="1268760"/>
            <a:ext cx="3058703" cy="2494023"/>
          </a:xfrm>
          <a:prstGeom prst="rect">
            <a:avLst/>
          </a:prstGeom>
          <a:ln w="127000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998599"/>
            <a:ext cx="825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Способны вызвать у ребенка эмоциональный отклик, стимулировать его развитие, активировать игру, способствовать музыкальному развитию детей.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1872" y="411072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Игрушки- забавы</a:t>
            </a:r>
          </a:p>
        </p:txBody>
      </p:sp>
    </p:spTree>
    <p:extLst>
      <p:ext uri="{BB962C8B-B14F-4D97-AF65-F5344CB8AC3E}">
        <p14:creationId xmlns:p14="http://schemas.microsoft.com/office/powerpoint/2010/main" val="41155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5" y="37150"/>
            <a:ext cx="9108504" cy="698401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" y="1397769"/>
            <a:ext cx="2736304" cy="2204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1272" r="7413"/>
          <a:stretch/>
        </p:blipFill>
        <p:spPr>
          <a:xfrm>
            <a:off x="6141936" y="1374641"/>
            <a:ext cx="2597319" cy="2227992"/>
          </a:xfrm>
          <a:prstGeom prst="snip2DiagRect">
            <a:avLst>
              <a:gd name="adj1" fmla="val 1686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7" y="3933056"/>
            <a:ext cx="2084742" cy="2432161"/>
          </a:xfrm>
          <a:prstGeom prst="snip2DiagRect">
            <a:avLst>
              <a:gd name="adj1" fmla="val 1808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87824" y="3140968"/>
            <a:ext cx="492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2185" y="402821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«То, что я услышал, я забыл  То, что я увидел, я помню  То, что я сделал, я знаю».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2661" y="512958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Конфуций 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58" y="1539729"/>
            <a:ext cx="268725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042" y="409994"/>
            <a:ext cx="8744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Игрушки и материалы, способствующие развитию экспериментирования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350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398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Андрей Крюков</cp:lastModifiedBy>
  <cp:revision>116</cp:revision>
  <dcterms:created xsi:type="dcterms:W3CDTF">2018-03-13T15:54:31Z</dcterms:created>
  <dcterms:modified xsi:type="dcterms:W3CDTF">2023-02-05T16:07:09Z</dcterms:modified>
</cp:coreProperties>
</file>