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83" r:id="rId11"/>
    <p:sldId id="265" r:id="rId12"/>
    <p:sldId id="268" r:id="rId13"/>
    <p:sldId id="266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556" autoAdjust="0"/>
    <p:restoredTop sz="94660"/>
  </p:normalViewPr>
  <p:slideViewPr>
    <p:cSldViewPr>
      <p:cViewPr varScale="1">
        <p:scale>
          <a:sx n="59" d="100"/>
          <a:sy n="59" d="100"/>
        </p:scale>
        <p:origin x="1156" y="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65586-F21A-4777-B84F-F92373E9E8D7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C3065-FE46-4C10-8A14-13B5C03F6D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9139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65586-F21A-4777-B84F-F92373E9E8D7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C3065-FE46-4C10-8A14-13B5C03F6D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9680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65586-F21A-4777-B84F-F92373E9E8D7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C3065-FE46-4C10-8A14-13B5C03F6D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2795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65586-F21A-4777-B84F-F92373E9E8D7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C3065-FE46-4C10-8A14-13B5C03F6D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4880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65586-F21A-4777-B84F-F92373E9E8D7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C3065-FE46-4C10-8A14-13B5C03F6D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0403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65586-F21A-4777-B84F-F92373E9E8D7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C3065-FE46-4C10-8A14-13B5C03F6D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7362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65586-F21A-4777-B84F-F92373E9E8D7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C3065-FE46-4C10-8A14-13B5C03F6D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5006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65586-F21A-4777-B84F-F92373E9E8D7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C3065-FE46-4C10-8A14-13B5C03F6D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5805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65586-F21A-4777-B84F-F92373E9E8D7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C3065-FE46-4C10-8A14-13B5C03F6D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6461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65586-F21A-4777-B84F-F92373E9E8D7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C3065-FE46-4C10-8A14-13B5C03F6D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5824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65586-F21A-4777-B84F-F92373E9E8D7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C3065-FE46-4C10-8A14-13B5C03F6D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5849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565586-F21A-4777-B84F-F92373E9E8D7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3C3065-FE46-4C10-8A14-13B5C03F6D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5751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media.posuda40.ru/photos/36/bc/8e/bc8e8efb23bbc54bf2aae3e188599d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" y="0"/>
            <a:ext cx="91399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1D91B83-5D0B-ABEB-DAE3-333FB38FFB8E}"/>
              </a:ext>
            </a:extLst>
          </p:cNvPr>
          <p:cNvSpPr txBox="1"/>
          <p:nvPr/>
        </p:nvSpPr>
        <p:spPr>
          <a:xfrm>
            <a:off x="-756592" y="0"/>
            <a:ext cx="4608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Посуда</a:t>
            </a:r>
          </a:p>
        </p:txBody>
      </p:sp>
    </p:spTree>
    <p:extLst>
      <p:ext uri="{BB962C8B-B14F-4D97-AF65-F5344CB8AC3E}">
        <p14:creationId xmlns:p14="http://schemas.microsoft.com/office/powerpoint/2010/main" val="5954798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eco-skovoroda.ru/upload/iblock/80e/Mito_grou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988" y="1954248"/>
            <a:ext cx="4615272" cy="338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s://fismart.ru/upload/iblock/9fb/9fbd6240909975d35e18b88f67cdad8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96" b="16570"/>
          <a:stretch/>
        </p:blipFill>
        <p:spPr bwMode="auto">
          <a:xfrm>
            <a:off x="395536" y="2636912"/>
            <a:ext cx="3710801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AF2E68D-D318-7CE6-F98D-42382C64BFD6}"/>
              </a:ext>
            </a:extLst>
          </p:cNvPr>
          <p:cNvSpPr txBox="1"/>
          <p:nvPr/>
        </p:nvSpPr>
        <p:spPr>
          <a:xfrm>
            <a:off x="1259632" y="404664"/>
            <a:ext cx="6408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«Один – несколько»</a:t>
            </a:r>
          </a:p>
        </p:txBody>
      </p:sp>
    </p:spTree>
    <p:extLst>
      <p:ext uri="{BB962C8B-B14F-4D97-AF65-F5344CB8AC3E}">
        <p14:creationId xmlns:p14="http://schemas.microsoft.com/office/powerpoint/2010/main" val="5577727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www.dunoonmugs.co.uk/media/images/001E412F-1000-100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2" t="5404" r="5138" b="6285"/>
          <a:stretch/>
        </p:blipFill>
        <p:spPr bwMode="auto">
          <a:xfrm>
            <a:off x="107504" y="1732654"/>
            <a:ext cx="2952328" cy="2957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st45.stpulscen.ru/images/product/246/545/750_bi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930" y="1628800"/>
            <a:ext cx="4400488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9001945-ADE9-2294-5116-009D22A0362B}"/>
              </a:ext>
            </a:extLst>
          </p:cNvPr>
          <p:cNvSpPr txBox="1"/>
          <p:nvPr/>
        </p:nvSpPr>
        <p:spPr>
          <a:xfrm>
            <a:off x="1259632" y="260648"/>
            <a:ext cx="6408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«Один – несколько»</a:t>
            </a:r>
          </a:p>
        </p:txBody>
      </p:sp>
    </p:spTree>
    <p:extLst>
      <p:ext uri="{BB962C8B-B14F-4D97-AF65-F5344CB8AC3E}">
        <p14:creationId xmlns:p14="http://schemas.microsoft.com/office/powerpoint/2010/main" val="40442038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diamondelectric.ru/images/3303/3302526/remiling_nabor_stolovih_vilok_venice_gold_3_predmeta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240" y="1268760"/>
            <a:ext cx="4248472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s://img1.wbstatic.net/big/new/8220000/8227567-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0" t="4226" r="18836" b="3723"/>
          <a:stretch/>
        </p:blipFill>
        <p:spPr bwMode="auto">
          <a:xfrm>
            <a:off x="1014984" y="1134992"/>
            <a:ext cx="2295144" cy="4407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2C9DB60-43E7-E1E2-5B70-AA6ABDB0D1AB}"/>
              </a:ext>
            </a:extLst>
          </p:cNvPr>
          <p:cNvSpPr txBox="1"/>
          <p:nvPr/>
        </p:nvSpPr>
        <p:spPr>
          <a:xfrm>
            <a:off x="1259632" y="260648"/>
            <a:ext cx="6408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«Один – несколько»</a:t>
            </a:r>
          </a:p>
        </p:txBody>
      </p:sp>
    </p:spTree>
    <p:extLst>
      <p:ext uri="{BB962C8B-B14F-4D97-AF65-F5344CB8AC3E}">
        <p14:creationId xmlns:p14="http://schemas.microsoft.com/office/powerpoint/2010/main" val="9351199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https://posuda-penza.ru/images/item/cbb5778e-a4b4-11e5-8164-d850e6e4aeca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10" t="11508" r="12713" b="3534"/>
          <a:stretch/>
        </p:blipFill>
        <p:spPr bwMode="auto">
          <a:xfrm>
            <a:off x="133689" y="2276872"/>
            <a:ext cx="3573060" cy="249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s://forteacher.minemshop.ru/images/101422186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080" y="1543660"/>
            <a:ext cx="4582327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9FFE7EC-9ABF-F454-2B2E-B73517A62D54}"/>
              </a:ext>
            </a:extLst>
          </p:cNvPr>
          <p:cNvSpPr txBox="1"/>
          <p:nvPr/>
        </p:nvSpPr>
        <p:spPr>
          <a:xfrm>
            <a:off x="1259632" y="260648"/>
            <a:ext cx="6408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«Один – несколько»</a:t>
            </a:r>
          </a:p>
        </p:txBody>
      </p:sp>
    </p:spTree>
    <p:extLst>
      <p:ext uri="{BB962C8B-B14F-4D97-AF65-F5344CB8AC3E}">
        <p14:creationId xmlns:p14="http://schemas.microsoft.com/office/powerpoint/2010/main" val="31619262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vinand.ru/media/i/churchill/COUT10131-kruzhka-springfild-415-ml-tsvet-belyi-churchill-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2" t="18200" r="5787" b="11583"/>
          <a:stretch/>
        </p:blipFill>
        <p:spPr bwMode="auto">
          <a:xfrm>
            <a:off x="387489" y="3645024"/>
            <a:ext cx="2304256" cy="1689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s://topsto-crimea.ru/images/detailed/798/1551346499.014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52" r="24840"/>
          <a:stretch/>
        </p:blipFill>
        <p:spPr bwMode="auto">
          <a:xfrm>
            <a:off x="2691745" y="2382100"/>
            <a:ext cx="1514741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https://cdn1.technopark.ru/1269903873/technopark/photos_resized/product/1000_1000/66542/1_6654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05" t="5297" r="37300" b="4909"/>
          <a:stretch/>
        </p:blipFill>
        <p:spPr bwMode="auto">
          <a:xfrm>
            <a:off x="4644008" y="1552268"/>
            <a:ext cx="1141232" cy="3782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https://yarmarka-podarkov.ru/upload/iblock/e8f/e8f1677031f55475fdd42ef8a152bd5d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54" b="18377"/>
          <a:stretch/>
        </p:blipFill>
        <p:spPr bwMode="auto">
          <a:xfrm>
            <a:off x="6012160" y="3381642"/>
            <a:ext cx="3024336" cy="1952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9880CBF-D7F2-62B5-7FCD-CB60C9078C24}"/>
              </a:ext>
            </a:extLst>
          </p:cNvPr>
          <p:cNvSpPr txBox="1"/>
          <p:nvPr/>
        </p:nvSpPr>
        <p:spPr>
          <a:xfrm>
            <a:off x="827584" y="404664"/>
            <a:ext cx="7344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«Четвёртый лишний»</a:t>
            </a:r>
          </a:p>
        </p:txBody>
      </p:sp>
    </p:spTree>
    <p:extLst>
      <p:ext uri="{BB962C8B-B14F-4D97-AF65-F5344CB8AC3E}">
        <p14:creationId xmlns:p14="http://schemas.microsoft.com/office/powerpoint/2010/main" val="42268784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mmedia.ozone.ru/multimedia/101404775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16" b="10072"/>
          <a:stretch/>
        </p:blipFill>
        <p:spPr bwMode="auto">
          <a:xfrm>
            <a:off x="0" y="3717032"/>
            <a:ext cx="2232248" cy="173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://static.ozone.ru/multimedia/audio_cd_covers/101389344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8" t="4444" r="3776" b="2603"/>
          <a:stretch/>
        </p:blipFill>
        <p:spPr bwMode="auto">
          <a:xfrm>
            <a:off x="6896597" y="3205645"/>
            <a:ext cx="2232247" cy="2244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https://www.posuda.ru/upload/iblock/8b9/8b99c9f5f3aaf6c09400722149f11f3e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47" t="13151" r="15507" b="25089"/>
          <a:stretch/>
        </p:blipFill>
        <p:spPr bwMode="auto">
          <a:xfrm rot="5400000">
            <a:off x="3650284" y="2494772"/>
            <a:ext cx="3923088" cy="227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8" descr="https://vsedekor.ru/upload/iblock/749/749510805b86cc1f57eea7f01a42774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320" y="3429000"/>
            <a:ext cx="2162472" cy="216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A034DD7-04C5-DC32-6F24-41AA6AA62FE4}"/>
              </a:ext>
            </a:extLst>
          </p:cNvPr>
          <p:cNvSpPr txBox="1"/>
          <p:nvPr/>
        </p:nvSpPr>
        <p:spPr>
          <a:xfrm>
            <a:off x="827584" y="404664"/>
            <a:ext cx="7344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«Четвёртый лишний»</a:t>
            </a:r>
          </a:p>
        </p:txBody>
      </p:sp>
    </p:spTree>
    <p:extLst>
      <p:ext uri="{BB962C8B-B14F-4D97-AF65-F5344CB8AC3E}">
        <p14:creationId xmlns:p14="http://schemas.microsoft.com/office/powerpoint/2010/main" val="20376433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images.ru.prom.st/623836155_w640_h640_nabor-stolovyh-priborov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34" t="11383" r="60541"/>
          <a:stretch/>
        </p:blipFill>
        <p:spPr bwMode="auto">
          <a:xfrm>
            <a:off x="3953253" y="1643059"/>
            <a:ext cx="618747" cy="4275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71" t="9861" r="24831" b="1776"/>
          <a:stretch/>
        </p:blipFill>
        <p:spPr bwMode="auto">
          <a:xfrm>
            <a:off x="5614948" y="1743154"/>
            <a:ext cx="936104" cy="4075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94" r="45882"/>
          <a:stretch/>
        </p:blipFill>
        <p:spPr bwMode="auto">
          <a:xfrm flipH="1">
            <a:off x="7594000" y="908720"/>
            <a:ext cx="616128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0" name="Picture 6" descr="https://cdn1.ozone.ru/multimedia/102801251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564904"/>
            <a:ext cx="2880320" cy="3228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E0FFAAC-B917-4EBC-36B4-BE5C123B8721}"/>
              </a:ext>
            </a:extLst>
          </p:cNvPr>
          <p:cNvSpPr txBox="1"/>
          <p:nvPr/>
        </p:nvSpPr>
        <p:spPr>
          <a:xfrm>
            <a:off x="827584" y="404664"/>
            <a:ext cx="7344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«Четвёртый лишний»</a:t>
            </a:r>
          </a:p>
        </p:txBody>
      </p:sp>
    </p:spTree>
    <p:extLst>
      <p:ext uri="{BB962C8B-B14F-4D97-AF65-F5344CB8AC3E}">
        <p14:creationId xmlns:p14="http://schemas.microsoft.com/office/powerpoint/2010/main" val="41465314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www.bronnitsy.com/upload/iblock/531/531c3f69877d9db358af72025cbbeb7c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87" t="4921" r="11782" b="9954"/>
          <a:stretch/>
        </p:blipFill>
        <p:spPr bwMode="auto">
          <a:xfrm>
            <a:off x="3320353" y="1257233"/>
            <a:ext cx="4824536" cy="5297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AD2D07D-24AC-EE61-F081-666D917C6AC3}"/>
              </a:ext>
            </a:extLst>
          </p:cNvPr>
          <p:cNvSpPr txBox="1"/>
          <p:nvPr/>
        </p:nvSpPr>
        <p:spPr>
          <a:xfrm>
            <a:off x="1475656" y="404664"/>
            <a:ext cx="6696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«Что из чего сделано?»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B14E3B-6F2A-9FEE-D421-10AB4FFECFAE}"/>
              </a:ext>
            </a:extLst>
          </p:cNvPr>
          <p:cNvSpPr txBox="1"/>
          <p:nvPr/>
        </p:nvSpPr>
        <p:spPr>
          <a:xfrm>
            <a:off x="539552" y="1628800"/>
            <a:ext cx="5976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Ложка из серебра, какая?</a:t>
            </a:r>
          </a:p>
        </p:txBody>
      </p:sp>
    </p:spTree>
    <p:extLst>
      <p:ext uri="{BB962C8B-B14F-4D97-AF65-F5344CB8AC3E}">
        <p14:creationId xmlns:p14="http://schemas.microsoft.com/office/powerpoint/2010/main" val="21693675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www.ofsi.ru/upload/iblock/99f/117309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448" y="1700808"/>
            <a:ext cx="4968552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6BD9191-6962-9FF2-BE4A-A71EB52B29C7}"/>
              </a:ext>
            </a:extLst>
          </p:cNvPr>
          <p:cNvSpPr txBox="1"/>
          <p:nvPr/>
        </p:nvSpPr>
        <p:spPr>
          <a:xfrm>
            <a:off x="1475656" y="404664"/>
            <a:ext cx="6696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«Что из чего сделано?»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D9820F-7422-7095-2057-D9D26B924ED5}"/>
              </a:ext>
            </a:extLst>
          </p:cNvPr>
          <p:cNvSpPr txBox="1"/>
          <p:nvPr/>
        </p:nvSpPr>
        <p:spPr>
          <a:xfrm>
            <a:off x="179512" y="1700808"/>
            <a:ext cx="47525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Стакан из бумаги, какой?</a:t>
            </a:r>
          </a:p>
        </p:txBody>
      </p:sp>
    </p:spTree>
    <p:extLst>
      <p:ext uri="{BB962C8B-B14F-4D97-AF65-F5344CB8AC3E}">
        <p14:creationId xmlns:p14="http://schemas.microsoft.com/office/powerpoint/2010/main" val="1302396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www.komus.ru/medias/sys_master/root/h81/he9/924444321385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48" b="23548"/>
          <a:stretch/>
        </p:blipFill>
        <p:spPr bwMode="auto">
          <a:xfrm>
            <a:off x="1014028" y="2060848"/>
            <a:ext cx="7620000" cy="4031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0328DCF-7B76-1EA7-3DA3-2C8E1B2E2FD8}"/>
              </a:ext>
            </a:extLst>
          </p:cNvPr>
          <p:cNvSpPr txBox="1"/>
          <p:nvPr/>
        </p:nvSpPr>
        <p:spPr>
          <a:xfrm>
            <a:off x="1475656" y="404664"/>
            <a:ext cx="6696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«Что из чего сделано?»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B40D19-06E4-6966-77D6-356CD62919A1}"/>
              </a:ext>
            </a:extLst>
          </p:cNvPr>
          <p:cNvSpPr txBox="1"/>
          <p:nvPr/>
        </p:nvSpPr>
        <p:spPr>
          <a:xfrm>
            <a:off x="755576" y="1112550"/>
            <a:ext cx="78784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Тарелка из пластика, какая?</a:t>
            </a:r>
          </a:p>
        </p:txBody>
      </p:sp>
    </p:spTree>
    <p:extLst>
      <p:ext uri="{BB962C8B-B14F-4D97-AF65-F5344CB8AC3E}">
        <p14:creationId xmlns:p14="http://schemas.microsoft.com/office/powerpoint/2010/main" val="1594328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260648"/>
            <a:ext cx="56886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0" i="0" dirty="0">
                <a:solidFill>
                  <a:srgbClr val="1D2129"/>
                </a:solidFill>
                <a:effectLst/>
                <a:latin typeface="Helvetica Neue"/>
              </a:rPr>
              <a:t>И оладьи, и омлет,</a:t>
            </a:r>
            <a:br>
              <a:rPr lang="ru-RU" sz="3600" dirty="0"/>
            </a:br>
            <a:r>
              <a:rPr lang="ru-RU" sz="3600" b="0" i="0" dirty="0">
                <a:solidFill>
                  <a:srgbClr val="1D2129"/>
                </a:solidFill>
                <a:effectLst/>
                <a:latin typeface="Helvetica Neue"/>
              </a:rPr>
              <a:t>И картошку на обед,</a:t>
            </a:r>
            <a:br>
              <a:rPr lang="ru-RU" sz="3600" dirty="0"/>
            </a:br>
            <a:r>
              <a:rPr lang="ru-RU" sz="3600" b="0" i="0" dirty="0">
                <a:solidFill>
                  <a:srgbClr val="1D2129"/>
                </a:solidFill>
                <a:effectLst/>
                <a:latin typeface="Helvetica Neue"/>
              </a:rPr>
              <a:t>А блины – вот это да!</a:t>
            </a:r>
            <a:br>
              <a:rPr lang="ru-RU" sz="3600" dirty="0"/>
            </a:br>
            <a:r>
              <a:rPr lang="ru-RU" sz="3600" b="0" i="0" dirty="0">
                <a:solidFill>
                  <a:srgbClr val="1D2129"/>
                </a:solidFill>
                <a:effectLst/>
                <a:latin typeface="Helvetica Neue"/>
              </a:rPr>
              <a:t>Жарит всё ...</a:t>
            </a:r>
            <a:endParaRPr lang="ru-RU" sz="3600" dirty="0"/>
          </a:p>
        </p:txBody>
      </p:sp>
      <p:pic>
        <p:nvPicPr>
          <p:cNvPr id="2050" name="Picture 2" descr="https://cdn1.ozone.ru/multimedia/102846658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2893" y="2460308"/>
            <a:ext cx="5202549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1069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www.royalalbertchina.com.au/images/P/311501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4" t="11986" r="4805" b="11117"/>
          <a:stretch/>
        </p:blipFill>
        <p:spPr bwMode="auto">
          <a:xfrm>
            <a:off x="2843808" y="2204864"/>
            <a:ext cx="4464496" cy="3921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53D8F9C-EC89-7171-2F4B-49BBA8D6CDFD}"/>
              </a:ext>
            </a:extLst>
          </p:cNvPr>
          <p:cNvSpPr txBox="1"/>
          <p:nvPr/>
        </p:nvSpPr>
        <p:spPr>
          <a:xfrm>
            <a:off x="1475656" y="404664"/>
            <a:ext cx="6696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«Что из чего сделано?»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E83256-F6B7-CED1-5C93-AC6893A3AEA9}"/>
              </a:ext>
            </a:extLst>
          </p:cNvPr>
          <p:cNvSpPr txBox="1"/>
          <p:nvPr/>
        </p:nvSpPr>
        <p:spPr>
          <a:xfrm>
            <a:off x="1259632" y="1340768"/>
            <a:ext cx="6624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Чашка из фарфора, какая?</a:t>
            </a:r>
          </a:p>
        </p:txBody>
      </p:sp>
    </p:spTree>
    <p:extLst>
      <p:ext uri="{BB962C8B-B14F-4D97-AF65-F5344CB8AC3E}">
        <p14:creationId xmlns:p14="http://schemas.microsoft.com/office/powerpoint/2010/main" val="37553245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proffi.info/upload/iblock/7d6/7d63e3ef48e953ead266d888b8e31ea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423" y="2492896"/>
            <a:ext cx="7287209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47CCABD-AA02-7521-FFC6-D129FCCD71CB}"/>
              </a:ext>
            </a:extLst>
          </p:cNvPr>
          <p:cNvSpPr txBox="1"/>
          <p:nvPr/>
        </p:nvSpPr>
        <p:spPr>
          <a:xfrm>
            <a:off x="1475656" y="404664"/>
            <a:ext cx="6696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«Что из чего сделано?»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3637DF-E28B-8EE9-5E95-11919BF8FB1F}"/>
              </a:ext>
            </a:extLst>
          </p:cNvPr>
          <p:cNvSpPr txBox="1"/>
          <p:nvPr/>
        </p:nvSpPr>
        <p:spPr>
          <a:xfrm>
            <a:off x="1475656" y="1412776"/>
            <a:ext cx="6991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Сковорода из чугуна, какая?</a:t>
            </a:r>
          </a:p>
        </p:txBody>
      </p:sp>
    </p:spTree>
    <p:extLst>
      <p:ext uri="{BB962C8B-B14F-4D97-AF65-F5344CB8AC3E}">
        <p14:creationId xmlns:p14="http://schemas.microsoft.com/office/powerpoint/2010/main" val="520155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cdn1.ozone.ru/multimedia/10341796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276872"/>
            <a:ext cx="5832648" cy="4445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3E00AC6-5CEE-0989-6D8D-BD39EBAF435F}"/>
              </a:ext>
            </a:extLst>
          </p:cNvPr>
          <p:cNvSpPr txBox="1"/>
          <p:nvPr/>
        </p:nvSpPr>
        <p:spPr>
          <a:xfrm>
            <a:off x="1475656" y="404664"/>
            <a:ext cx="6696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«Что из чего сделано?»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1768BD-B0A8-0BA0-4441-029D475B7CAC}"/>
              </a:ext>
            </a:extLst>
          </p:cNvPr>
          <p:cNvSpPr txBox="1"/>
          <p:nvPr/>
        </p:nvSpPr>
        <p:spPr>
          <a:xfrm>
            <a:off x="467544" y="1196752"/>
            <a:ext cx="8208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Кастрюля из металла, какая?</a:t>
            </a:r>
          </a:p>
        </p:txBody>
      </p:sp>
    </p:spTree>
    <p:extLst>
      <p:ext uri="{BB962C8B-B14F-4D97-AF65-F5344CB8AC3E}">
        <p14:creationId xmlns:p14="http://schemas.microsoft.com/office/powerpoint/2010/main" val="520155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pandia.ru/text/81/006/images/img26_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13" r="2852" b="7409"/>
          <a:stretch/>
        </p:blipFill>
        <p:spPr bwMode="auto">
          <a:xfrm>
            <a:off x="1547664" y="2708920"/>
            <a:ext cx="6477336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0402715-4244-EFFD-DA91-12CBF674C760}"/>
              </a:ext>
            </a:extLst>
          </p:cNvPr>
          <p:cNvSpPr txBox="1"/>
          <p:nvPr/>
        </p:nvSpPr>
        <p:spPr>
          <a:xfrm>
            <a:off x="1475656" y="404664"/>
            <a:ext cx="6696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«Что из чего сделано?»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D16F2C-A875-513B-E9B3-3EA6D178DA65}"/>
              </a:ext>
            </a:extLst>
          </p:cNvPr>
          <p:cNvSpPr txBox="1"/>
          <p:nvPr/>
        </p:nvSpPr>
        <p:spPr>
          <a:xfrm>
            <a:off x="971600" y="1268760"/>
            <a:ext cx="72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Миска из алюминия, какая?</a:t>
            </a:r>
          </a:p>
        </p:txBody>
      </p:sp>
    </p:spTree>
    <p:extLst>
      <p:ext uri="{BB962C8B-B14F-4D97-AF65-F5344CB8AC3E}">
        <p14:creationId xmlns:p14="http://schemas.microsoft.com/office/powerpoint/2010/main" val="11058001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images.ru.prom.st/585027452_w640_h640_kruzhka-550-m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83" b="9326"/>
          <a:stretch/>
        </p:blipFill>
        <p:spPr bwMode="auto">
          <a:xfrm>
            <a:off x="2339752" y="2132856"/>
            <a:ext cx="5544616" cy="4546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3CA1EBF-9DB8-3E69-5066-CF768DA15587}"/>
              </a:ext>
            </a:extLst>
          </p:cNvPr>
          <p:cNvSpPr txBox="1"/>
          <p:nvPr/>
        </p:nvSpPr>
        <p:spPr>
          <a:xfrm>
            <a:off x="1475656" y="404664"/>
            <a:ext cx="6696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«Что из чего сделано?»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97AC26-1BFD-AF8E-7E30-1EC105FB037C}"/>
              </a:ext>
            </a:extLst>
          </p:cNvPr>
          <p:cNvSpPr txBox="1"/>
          <p:nvPr/>
        </p:nvSpPr>
        <p:spPr>
          <a:xfrm>
            <a:off x="935832" y="1196752"/>
            <a:ext cx="7344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Кружка из керамики, какая?</a:t>
            </a:r>
          </a:p>
        </p:txBody>
      </p:sp>
    </p:spTree>
    <p:extLst>
      <p:ext uri="{BB962C8B-B14F-4D97-AF65-F5344CB8AC3E}">
        <p14:creationId xmlns:p14="http://schemas.microsoft.com/office/powerpoint/2010/main" val="37772249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oma.shop.by/pics/items/1.24544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48" r="26218"/>
          <a:stretch/>
        </p:blipFill>
        <p:spPr bwMode="auto">
          <a:xfrm>
            <a:off x="3601370" y="1916832"/>
            <a:ext cx="2338957" cy="4750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5DB2EB4-D7C2-F99E-C3FC-5F223B704700}"/>
              </a:ext>
            </a:extLst>
          </p:cNvPr>
          <p:cNvSpPr txBox="1"/>
          <p:nvPr/>
        </p:nvSpPr>
        <p:spPr>
          <a:xfrm>
            <a:off x="1475656" y="404664"/>
            <a:ext cx="6696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«Что из чего сделано?»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022A99-372E-CCAE-4E81-EC2BCF5232C2}"/>
              </a:ext>
            </a:extLst>
          </p:cNvPr>
          <p:cNvSpPr txBox="1"/>
          <p:nvPr/>
        </p:nvSpPr>
        <p:spPr>
          <a:xfrm>
            <a:off x="971600" y="1208946"/>
            <a:ext cx="72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Стакан из стекла, какой?</a:t>
            </a:r>
          </a:p>
        </p:txBody>
      </p:sp>
    </p:spTree>
    <p:extLst>
      <p:ext uri="{BB962C8B-B14F-4D97-AF65-F5344CB8AC3E}">
        <p14:creationId xmlns:p14="http://schemas.microsoft.com/office/powerpoint/2010/main" val="6219633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http://www.art-holding.ru/images/products_popup/aristokrat_popup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38" t="3576" r="7350" b="6658"/>
          <a:stretch/>
        </p:blipFill>
        <p:spPr bwMode="auto">
          <a:xfrm>
            <a:off x="2865474" y="1916832"/>
            <a:ext cx="3413052" cy="4623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C6FDAE7-42FC-5455-58C7-2598E7EF6DE8}"/>
              </a:ext>
            </a:extLst>
          </p:cNvPr>
          <p:cNvSpPr txBox="1"/>
          <p:nvPr/>
        </p:nvSpPr>
        <p:spPr>
          <a:xfrm>
            <a:off x="1475656" y="291999"/>
            <a:ext cx="6696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«Что из чего сделано?»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021EF1-62A1-57B4-846C-A6EBCF8E1278}"/>
              </a:ext>
            </a:extLst>
          </p:cNvPr>
          <p:cNvSpPr txBox="1"/>
          <p:nvPr/>
        </p:nvSpPr>
        <p:spPr>
          <a:xfrm>
            <a:off x="647564" y="1089472"/>
            <a:ext cx="7848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Кувшин из глины, какой?</a:t>
            </a:r>
          </a:p>
        </p:txBody>
      </p:sp>
    </p:spTree>
    <p:extLst>
      <p:ext uri="{BB962C8B-B14F-4D97-AF65-F5344CB8AC3E}">
        <p14:creationId xmlns:p14="http://schemas.microsoft.com/office/powerpoint/2010/main" val="24184683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s://img.buzzfeed.com/buzzfeed-static/static/2015-04/9/13/enhanced/webdr06/original-17102-1428602113-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47" t="3551" r="30221" b="6389"/>
          <a:stretch/>
        </p:blipFill>
        <p:spPr bwMode="auto">
          <a:xfrm>
            <a:off x="3527884" y="1796690"/>
            <a:ext cx="2088232" cy="4769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838E8DA-6BAF-DD25-BC08-A65F9935C56B}"/>
              </a:ext>
            </a:extLst>
          </p:cNvPr>
          <p:cNvSpPr txBox="1"/>
          <p:nvPr/>
        </p:nvSpPr>
        <p:spPr>
          <a:xfrm>
            <a:off x="1475656" y="291999"/>
            <a:ext cx="6696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«Что из чего сделано?»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865C47-AFC4-5B3E-685A-688A36D826B3}"/>
              </a:ext>
            </a:extLst>
          </p:cNvPr>
          <p:cNvSpPr txBox="1"/>
          <p:nvPr/>
        </p:nvSpPr>
        <p:spPr>
          <a:xfrm>
            <a:off x="1331640" y="1116593"/>
            <a:ext cx="6840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Графин из хрусталя, какой?</a:t>
            </a:r>
          </a:p>
        </p:txBody>
      </p:sp>
    </p:spTree>
    <p:extLst>
      <p:ext uri="{BB962C8B-B14F-4D97-AF65-F5344CB8AC3E}">
        <p14:creationId xmlns:p14="http://schemas.microsoft.com/office/powerpoint/2010/main" val="14969713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88640"/>
            <a:ext cx="64807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0" i="0" dirty="0">
                <a:solidFill>
                  <a:srgbClr val="000000"/>
                </a:solidFill>
                <a:effectLst/>
                <a:latin typeface="Arial"/>
              </a:rPr>
              <a:t>Он орудует так быстро: </a:t>
            </a:r>
            <a:br>
              <a:rPr lang="ru-RU" sz="3600" dirty="0"/>
            </a:br>
            <a:r>
              <a:rPr lang="ru-RU" sz="3600" b="0" i="0" dirty="0">
                <a:solidFill>
                  <a:srgbClr val="000000"/>
                </a:solidFill>
                <a:effectLst/>
                <a:latin typeface="Arial"/>
              </a:rPr>
              <a:t>Аккуратно, тонко, чисто. </a:t>
            </a:r>
            <a:br>
              <a:rPr lang="ru-RU" sz="3600" dirty="0"/>
            </a:br>
            <a:r>
              <a:rPr lang="ru-RU" sz="3600" b="0" i="0" dirty="0">
                <a:solidFill>
                  <a:srgbClr val="000000"/>
                </a:solidFill>
                <a:effectLst/>
                <a:latin typeface="Arial"/>
              </a:rPr>
              <a:t>Режет, режет всё подряд: </a:t>
            </a:r>
            <a:br>
              <a:rPr lang="ru-RU" sz="3600" dirty="0"/>
            </a:br>
            <a:r>
              <a:rPr lang="ru-RU" sz="3600" b="0" i="0" dirty="0">
                <a:solidFill>
                  <a:srgbClr val="000000"/>
                </a:solidFill>
                <a:effectLst/>
                <a:latin typeface="Arial"/>
              </a:rPr>
              <a:t>Фрукты, овощи, салат. </a:t>
            </a:r>
            <a:br>
              <a:rPr lang="ru-RU" sz="3600" dirty="0"/>
            </a:br>
            <a:r>
              <a:rPr lang="ru-RU" sz="3600" b="0" i="0" dirty="0">
                <a:solidFill>
                  <a:srgbClr val="000000"/>
                </a:solidFill>
                <a:effectLst/>
                <a:latin typeface="Arial"/>
              </a:rPr>
              <a:t>На пилу чуть-чуть похож. </a:t>
            </a:r>
            <a:br>
              <a:rPr lang="ru-RU" sz="3600" dirty="0"/>
            </a:br>
            <a:r>
              <a:rPr lang="ru-RU" sz="3600" b="0" i="0" dirty="0">
                <a:solidFill>
                  <a:srgbClr val="000000"/>
                </a:solidFill>
                <a:effectLst/>
                <a:latin typeface="Arial"/>
              </a:rPr>
              <a:t>Осторожно, острый …</a:t>
            </a:r>
            <a:endParaRPr lang="ru-RU" sz="3600" dirty="0"/>
          </a:p>
        </p:txBody>
      </p:sp>
      <p:pic>
        <p:nvPicPr>
          <p:cNvPr id="3074" name="Picture 2" descr="https://ozon-st.cdn.ngenix.net/multimedia/10242446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3069" y="2996952"/>
            <a:ext cx="3555395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1069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332656"/>
            <a:ext cx="71287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0" i="0" dirty="0">
                <a:solidFill>
                  <a:srgbClr val="1D2129"/>
                </a:solidFill>
                <a:effectLst/>
                <a:latin typeface="Helvetica Neue"/>
              </a:rPr>
              <a:t>Для питья он предназначен,</a:t>
            </a:r>
            <a:br>
              <a:rPr lang="ru-RU" sz="3600" dirty="0"/>
            </a:br>
            <a:r>
              <a:rPr lang="ru-RU" sz="3600" b="0" i="0" dirty="0">
                <a:solidFill>
                  <a:srgbClr val="1D2129"/>
                </a:solidFill>
                <a:effectLst/>
                <a:latin typeface="Helvetica Neue"/>
              </a:rPr>
              <a:t>Хрупок, из стекла, прозрачен,</a:t>
            </a:r>
            <a:br>
              <a:rPr lang="ru-RU" sz="3600" dirty="0"/>
            </a:br>
            <a:r>
              <a:rPr lang="ru-RU" sz="3600" b="0" i="0" dirty="0">
                <a:solidFill>
                  <a:srgbClr val="1D2129"/>
                </a:solidFill>
                <a:effectLst/>
                <a:latin typeface="Helvetica Neue"/>
              </a:rPr>
              <a:t>Можно сок в него налить,</a:t>
            </a:r>
            <a:br>
              <a:rPr lang="ru-RU" sz="3600" dirty="0"/>
            </a:br>
            <a:r>
              <a:rPr lang="ru-RU" sz="3600" b="0" i="0" dirty="0">
                <a:solidFill>
                  <a:srgbClr val="1D2129"/>
                </a:solidFill>
                <a:effectLst/>
                <a:latin typeface="Helvetica Neue"/>
              </a:rPr>
              <a:t>С удовольствием попить.</a:t>
            </a:r>
            <a:endParaRPr lang="ru-RU" sz="3600" dirty="0"/>
          </a:p>
        </p:txBody>
      </p:sp>
      <p:pic>
        <p:nvPicPr>
          <p:cNvPr id="4098" name="Picture 2" descr="https://www.suvmedia.ru/cdn/models/71/60c08d5f276d0a356369b67179c412ee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27" r="21520"/>
          <a:stretch/>
        </p:blipFill>
        <p:spPr bwMode="auto">
          <a:xfrm>
            <a:off x="6156176" y="2492896"/>
            <a:ext cx="2209149" cy="3998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1069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548680"/>
            <a:ext cx="66247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0" i="0" dirty="0">
                <a:solidFill>
                  <a:srgbClr val="000000"/>
                </a:solidFill>
                <a:effectLst/>
                <a:latin typeface="Arial"/>
              </a:rPr>
              <a:t>Чтоб поужинать всем дружно,</a:t>
            </a:r>
            <a:br>
              <a:rPr lang="ru-RU" sz="3600" dirty="0"/>
            </a:br>
            <a:r>
              <a:rPr lang="ru-RU" sz="3600" b="0" i="0" dirty="0">
                <a:solidFill>
                  <a:srgbClr val="000000"/>
                </a:solidFill>
                <a:effectLst/>
                <a:latin typeface="Arial"/>
              </a:rPr>
              <a:t>Что на стол поставить нужно?</a:t>
            </a:r>
            <a:br>
              <a:rPr lang="ru-RU" sz="3600" dirty="0"/>
            </a:br>
            <a:r>
              <a:rPr lang="ru-RU" sz="3600" b="0" i="0" dirty="0">
                <a:solidFill>
                  <a:srgbClr val="000000"/>
                </a:solidFill>
                <a:effectLst/>
                <a:latin typeface="Arial"/>
              </a:rPr>
              <a:t>Глубокую иль мелкую</a:t>
            </a:r>
            <a:br>
              <a:rPr lang="ru-RU" sz="3600" dirty="0"/>
            </a:br>
            <a:r>
              <a:rPr lang="ru-RU" sz="3600" b="0" i="0" dirty="0">
                <a:solidFill>
                  <a:srgbClr val="000000"/>
                </a:solidFill>
                <a:effectLst/>
                <a:latin typeface="Arial"/>
              </a:rPr>
              <a:t>Для еды …</a:t>
            </a:r>
            <a:endParaRPr lang="ru-RU" sz="3600" dirty="0"/>
          </a:p>
        </p:txBody>
      </p:sp>
      <p:pic>
        <p:nvPicPr>
          <p:cNvPr id="5122" name="Picture 2" descr="https://xn--80aa3apibga0d.xn--90ais/images/products/557443/original/aac745a6d5b6ceb23055e3cefa1463a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838692"/>
            <a:ext cx="5982849" cy="3306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1069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476672"/>
            <a:ext cx="46805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0" i="0" dirty="0">
                <a:solidFill>
                  <a:srgbClr val="000000"/>
                </a:solidFill>
                <a:effectLst/>
                <a:latin typeface="Arial"/>
              </a:rPr>
              <a:t>В ней варят щи,</a:t>
            </a:r>
            <a:br>
              <a:rPr lang="ru-RU" sz="3600" dirty="0"/>
            </a:br>
            <a:r>
              <a:rPr lang="ru-RU" sz="3600" b="0" i="0" dirty="0">
                <a:solidFill>
                  <a:srgbClr val="000000"/>
                </a:solidFill>
                <a:effectLst/>
                <a:latin typeface="Arial"/>
              </a:rPr>
              <a:t>Компот и кашу</a:t>
            </a:r>
            <a:br>
              <a:rPr lang="ru-RU" sz="3600" dirty="0"/>
            </a:br>
            <a:r>
              <a:rPr lang="ru-RU" sz="3600" b="0" i="0" dirty="0">
                <a:solidFill>
                  <a:srgbClr val="000000"/>
                </a:solidFill>
                <a:effectLst/>
                <a:latin typeface="Arial"/>
              </a:rPr>
              <a:t>На всю семью </a:t>
            </a:r>
            <a:br>
              <a:rPr lang="ru-RU" sz="3600" dirty="0"/>
            </a:br>
            <a:r>
              <a:rPr lang="ru-RU" sz="3600" b="0" i="0" dirty="0">
                <a:solidFill>
                  <a:srgbClr val="000000"/>
                </a:solidFill>
                <a:effectLst/>
                <a:latin typeface="Arial"/>
              </a:rPr>
              <a:t>Большую нашу!</a:t>
            </a:r>
            <a:endParaRPr lang="ru-RU" sz="3600" dirty="0"/>
          </a:p>
        </p:txBody>
      </p:sp>
      <p:pic>
        <p:nvPicPr>
          <p:cNvPr id="6146" name="Picture 2" descr="https://cdn1.ozone.ru/multimedia/10218367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5" y="2803316"/>
            <a:ext cx="5247767" cy="3722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1069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260648"/>
            <a:ext cx="62646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0" i="0" dirty="0">
                <a:solidFill>
                  <a:srgbClr val="1D2129"/>
                </a:solidFill>
                <a:effectLst/>
                <a:latin typeface="Helvetica Neue"/>
              </a:rPr>
              <a:t>Она всем очень нравится,</a:t>
            </a:r>
            <a:br>
              <a:rPr lang="ru-RU" sz="3600" dirty="0"/>
            </a:br>
            <a:r>
              <a:rPr lang="ru-RU" sz="3600" b="0" i="0" dirty="0">
                <a:solidFill>
                  <a:srgbClr val="1D2129"/>
                </a:solidFill>
                <a:effectLst/>
                <a:latin typeface="Helvetica Neue"/>
              </a:rPr>
              <a:t>На блюдечке красавица,</a:t>
            </a:r>
            <a:br>
              <a:rPr lang="ru-RU" sz="3600" dirty="0"/>
            </a:br>
            <a:r>
              <a:rPr lang="ru-RU" sz="3600" b="0" i="0" dirty="0">
                <a:solidFill>
                  <a:srgbClr val="1D2129"/>
                </a:solidFill>
                <a:effectLst/>
                <a:latin typeface="Helvetica Neue"/>
              </a:rPr>
              <a:t>С одной рукой милашка,</a:t>
            </a:r>
            <a:br>
              <a:rPr lang="ru-RU" sz="3600" dirty="0"/>
            </a:br>
            <a:r>
              <a:rPr lang="ru-RU" sz="3600" b="0" i="0" dirty="0">
                <a:solidFill>
                  <a:srgbClr val="1D2129"/>
                </a:solidFill>
                <a:effectLst/>
                <a:latin typeface="Helvetica Neue"/>
              </a:rPr>
              <a:t>Голубенькая ...</a:t>
            </a:r>
            <a:endParaRPr lang="ru-RU" sz="3600" dirty="0"/>
          </a:p>
        </p:txBody>
      </p:sp>
      <p:pic>
        <p:nvPicPr>
          <p:cNvPr id="7170" name="Picture 2" descr="http://agift.ru/images/items/8/9/6/21369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2" t="24477" r="11695" b="23057"/>
          <a:stretch/>
        </p:blipFill>
        <p:spPr bwMode="auto">
          <a:xfrm>
            <a:off x="3372544" y="2780928"/>
            <a:ext cx="5052484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1069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designboom.ru/upload/iblock/742/7421cecfced07adf2b9b21d3c82b391e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92" t="3012" r="37881" b="3335"/>
          <a:stretch/>
        </p:blipFill>
        <p:spPr bwMode="auto">
          <a:xfrm>
            <a:off x="251520" y="980728"/>
            <a:ext cx="1296144" cy="4663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fissman-group.ru/upload/iblock/fd5/fd595f410c7260601747e654cb1ff4cd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34" b="4302"/>
          <a:stretch/>
        </p:blipFill>
        <p:spPr bwMode="auto">
          <a:xfrm>
            <a:off x="3419872" y="1478505"/>
            <a:ext cx="5643678" cy="3668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7800F47-015C-8CCF-7BA0-40C76EAEFB62}"/>
              </a:ext>
            </a:extLst>
          </p:cNvPr>
          <p:cNvSpPr txBox="1"/>
          <p:nvPr/>
        </p:nvSpPr>
        <p:spPr>
          <a:xfrm>
            <a:off x="1259632" y="260648"/>
            <a:ext cx="6408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«Один – несколько»</a:t>
            </a:r>
          </a:p>
        </p:txBody>
      </p:sp>
    </p:spTree>
    <p:extLst>
      <p:ext uri="{BB962C8B-B14F-4D97-AF65-F5344CB8AC3E}">
        <p14:creationId xmlns:p14="http://schemas.microsoft.com/office/powerpoint/2010/main" val="21190349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vinand.ru/media/i/churchill/COUT10131-kruzhka-springfild-415-ml-tsvet-belyi-churchill-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11" t="19760" r="7481" b="11585"/>
          <a:stretch/>
        </p:blipFill>
        <p:spPr bwMode="auto">
          <a:xfrm>
            <a:off x="130266" y="2734546"/>
            <a:ext cx="2880320" cy="2111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cdn1.ozone.ru/multimedia/10161342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239177"/>
            <a:ext cx="2736303" cy="1931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s://ozon-st.cdn.ngenix.net/multimedia/audio_cd_covers/101611806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442" y="2734546"/>
            <a:ext cx="2710558" cy="1883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s://ozon-st.cdn.ngenix.net/multimedia/101611806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101" y="4653136"/>
            <a:ext cx="2764630" cy="1946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48DF015-C273-E499-51CF-D88658545DCF}"/>
              </a:ext>
            </a:extLst>
          </p:cNvPr>
          <p:cNvSpPr txBox="1"/>
          <p:nvPr/>
        </p:nvSpPr>
        <p:spPr>
          <a:xfrm>
            <a:off x="1259632" y="260648"/>
            <a:ext cx="6408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«Один – несколько»</a:t>
            </a:r>
          </a:p>
        </p:txBody>
      </p:sp>
    </p:spTree>
    <p:extLst>
      <p:ext uri="{BB962C8B-B14F-4D97-AF65-F5344CB8AC3E}">
        <p14:creationId xmlns:p14="http://schemas.microsoft.com/office/powerpoint/2010/main" val="211903499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337</Words>
  <Application>Microsoft Office PowerPoint</Application>
  <PresentationFormat>Экран (4:3)</PresentationFormat>
  <Paragraphs>38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2" baseType="lpstr">
      <vt:lpstr>Arial</vt:lpstr>
      <vt:lpstr>Calibri</vt:lpstr>
      <vt:lpstr>Helvetica Neue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Сергей</dc:creator>
  <cp:lastModifiedBy>Виктория</cp:lastModifiedBy>
  <cp:revision>14</cp:revision>
  <dcterms:created xsi:type="dcterms:W3CDTF">2020-02-08T15:57:19Z</dcterms:created>
  <dcterms:modified xsi:type="dcterms:W3CDTF">2024-03-28T20:30:22Z</dcterms:modified>
</cp:coreProperties>
</file>