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257" r:id="rId4"/>
    <p:sldId id="286" r:id="rId5"/>
    <p:sldId id="288" r:id="rId6"/>
    <p:sldId id="284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72" r:id="rId15"/>
    <p:sldId id="269" r:id="rId16"/>
    <p:sldId id="273" r:id="rId17"/>
    <p:sldId id="270" r:id="rId18"/>
    <p:sldId id="274" r:id="rId19"/>
    <p:sldId id="275" r:id="rId20"/>
    <p:sldId id="276" r:id="rId21"/>
    <p:sldId id="271" r:id="rId22"/>
    <p:sldId id="264" r:id="rId23"/>
    <p:sldId id="277" r:id="rId24"/>
    <p:sldId id="278" r:id="rId25"/>
    <p:sldId id="279" r:id="rId26"/>
    <p:sldId id="283" r:id="rId27"/>
    <p:sldId id="280" r:id="rId28"/>
    <p:sldId id="287" r:id="rId29"/>
    <p:sldId id="258" r:id="rId30"/>
    <p:sldId id="267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00FF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B359C-AFDC-4249-B242-B866069F6899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C08F8-0E58-4FE0-8D95-1CAC6CE5F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Глаза можно сравнить с окном в окружающий мир. При помощи зрения мы получаем информацию о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сведения, которые получают органы чувств, они посылают в головной мозг. Мозг анализирует полученную информацию,</a:t>
            </a:r>
            <a:r>
              <a:rPr lang="ru-RU" baseline="0" dirty="0" smtClean="0"/>
              <a:t> а потом даёт приказ на исполнение.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определённые центры, которые отвечают за тот или иной</a:t>
            </a:r>
            <a:r>
              <a:rPr lang="ru-RU" baseline="0" dirty="0" smtClean="0"/>
              <a:t> орган.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глаз устроен примерно как фотоаппарат, в котором, когда нажимаешь кнопку</a:t>
            </a:r>
            <a:r>
              <a:rPr lang="ru-RU" baseline="0" dirty="0" smtClean="0"/>
              <a:t> затвора, открывается маленькое круглое отверстие. Через это отверстие свет попадает на пленку и рисует на ней то, на что был направлен фотоаппарат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Второй по важности орган чувств у человека – ухо. С помощью ушей мы слышим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что мы называем ушами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Второй по важности орган чувств у человека – ухо. С помощью ушей мы слышим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Обонятельные клетки прощупывают своими ресничками воздух, который поступает в носовую </a:t>
            </a:r>
            <a:r>
              <a:rPr lang="ru-RU" dirty="0" smtClean="0">
                <a:solidFill>
                  <a:srgbClr val="7030A0"/>
                </a:solidFill>
              </a:rPr>
              <a:t>полость КЛИК </a:t>
            </a:r>
            <a:r>
              <a:rPr lang="ru-RU" dirty="0" smtClean="0"/>
              <a:t>для дыхания и определяют</a:t>
            </a:r>
            <a:r>
              <a:rPr lang="ru-RU" baseline="0" dirty="0" smtClean="0"/>
              <a:t> качество этого воздуха.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Второй по важности орган чувств у человека – ухо. С помощью ушей мы слышим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Снаружи язык покрыт бесчисленным</a:t>
            </a:r>
            <a:r>
              <a:rPr lang="ru-RU" baseline="0" dirty="0" smtClean="0"/>
              <a:t> множеством сосочков. В них заложены окончания нервов, умеющих ощущать, что попало в рот: кислое или сладкое, соленое или горькое, вкусное или безвкусное.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Способность человека чувствовать прикосновения называется осязанием. Кожей мы можем ощущать</a:t>
            </a:r>
            <a:r>
              <a:rPr lang="ru-RU" baseline="0" dirty="0" smtClean="0"/>
              <a:t> холод или тепло, ветер или жар, жжение или удар. Это свойство коже придают находящиеся в ней малюсенькие нервные окончания.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08F8-0E58-4FE0-8D95-1CAC6CE5F7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79B7-A48B-418A-99AA-6E2C452D33A4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384F-D277-4930-A638-AF6CD5C41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marao.ambebi.ge/pictures/image6/3ad3d71246a44990fb83a42187726005.jpg" TargetMode="External"/><Relationship Id="rId13" Type="http://schemas.openxmlformats.org/officeDocument/2006/relationships/hyperlink" Target="http://stranamasterov.ru/files/imagecache/orig_with_logo/i1003/mr26025.jpg" TargetMode="External"/><Relationship Id="rId3" Type="http://schemas.openxmlformats.org/officeDocument/2006/relationships/hyperlink" Target="http://www.3bscientific.com/imagelibrary/N15-1L/N15-1L_01_Acupuncture-Ear-left.jpg" TargetMode="External"/><Relationship Id="rId7" Type="http://schemas.openxmlformats.org/officeDocument/2006/relationships/hyperlink" Target="http://ozhogu.ru/wp-content/uploads/2010/10/AgAAAAAGsGNXSqSUKQ-285x300.jpg" TargetMode="External"/><Relationship Id="rId12" Type="http://schemas.openxmlformats.org/officeDocument/2006/relationships/hyperlink" Target="http://stranamasterov.ru/files/imagecache/orig_with_logo/i1003/mr26023.jpg" TargetMode="External"/><Relationship Id="rId2" Type="http://schemas.openxmlformats.org/officeDocument/2006/relationships/hyperlink" Target="http://www.koza-dereza.ru/images/photo/q/qiddycomest-ns1286.jpg" TargetMode="External"/><Relationship Id="rId16" Type="http://schemas.openxmlformats.org/officeDocument/2006/relationships/hyperlink" Target="http://t0.gstatic.com/images?q=tbn:ANd9GcSqAzx93splxyfbUn5eHsOb--wewgNZU7sv3pLEFiMRwD3X4Kjcvw&amp;t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ensonhaberim.com/resimler/galeri/cahil_kalmamak_icin_okuyun_13.jpg" TargetMode="External"/><Relationship Id="rId11" Type="http://schemas.openxmlformats.org/officeDocument/2006/relationships/hyperlink" Target="http://www.mamblonaopticos.com/imagenes/miopia.jpg" TargetMode="External"/><Relationship Id="rId5" Type="http://schemas.openxmlformats.org/officeDocument/2006/relationships/hyperlink" Target="http://ovkuse.ru/krasota/wp-content/uploads/2010/03/uhodzakozheyruk.jpg" TargetMode="External"/><Relationship Id="rId15" Type="http://schemas.openxmlformats.org/officeDocument/2006/relationships/hyperlink" Target="http://sluhzentr.ru/Review/review5.jpg" TargetMode="External"/><Relationship Id="rId10" Type="http://schemas.openxmlformats.org/officeDocument/2006/relationships/hyperlink" Target="http://900igr.net/data/chelovek/_Kletki-kosti-myshtsy.files/0015-042-Stroenie-glaza.jpg" TargetMode="External"/><Relationship Id="rId4" Type="http://schemas.openxmlformats.org/officeDocument/2006/relationships/hyperlink" Target="http://rnns.ru/uploads/posts/2009-10/thumbs/1254640272_123_5.jpg" TargetMode="External"/><Relationship Id="rId9" Type="http://schemas.openxmlformats.org/officeDocument/2006/relationships/hyperlink" Target="http://www.photoshop-master.ru/comimg/comimg366944us920240.jpg" TargetMode="External"/><Relationship Id="rId14" Type="http://schemas.openxmlformats.org/officeDocument/2006/relationships/hyperlink" Target="http://www.superstyle.ru/pic/news/0_55_5520_1305552818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face.ru/wp-content/uploads/2011/10/65804516_iazik.jpg" TargetMode="External"/><Relationship Id="rId2" Type="http://schemas.openxmlformats.org/officeDocument/2006/relationships/hyperlink" Target="http://stranamasterov.ru/files/imagecache/orig_with_logo/i1003/mr2602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hadowandangel.ru/profile" TargetMode="External"/><Relationship Id="rId5" Type="http://schemas.openxmlformats.org/officeDocument/2006/relationships/hyperlink" Target="http://img0.liveinternet.ru/images/attach/c/2/69/703/69703212_taste_2_300.jpg" TargetMode="External"/><Relationship Id="rId4" Type="http://schemas.openxmlformats.org/officeDocument/2006/relationships/hyperlink" Target="http://t1.gstatic.com/images?q=tbn:ANd9GcQeG7sJsjCPvfY7jz2Vdn-QGJiAS2Xhi1s_1-h2uh2NSod8ICQEhaJ-fB1Bt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7093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Органы чувств</a:t>
            </a:r>
            <a:endParaRPr lang="ru-RU" sz="72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46903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Окружающий мир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3 класс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чувст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51" y="2379706"/>
            <a:ext cx="8392697" cy="2705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Как нужно беречь глаза?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552728" cy="5120966"/>
          </a:xfrm>
          <a:prstGeom prst="rect">
            <a:avLst/>
          </a:prstGeom>
        </p:spPr>
      </p:pic>
      <p:pic>
        <p:nvPicPr>
          <p:cNvPr id="7" name="Рисунок 6" descr="врач б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996952"/>
            <a:ext cx="2184648" cy="210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УШИ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36480"/>
            <a:ext cx="2592288" cy="2552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486916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речь других людей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звуки природы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музыку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8201"/>
          <a:stretch>
            <a:fillRect/>
          </a:stretch>
        </p:blipFill>
        <p:spPr bwMode="auto">
          <a:xfrm>
            <a:off x="3131840" y="1052736"/>
            <a:ext cx="266700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УШИ – орган слуха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30432" cy="496321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83968" y="1556792"/>
            <a:ext cx="72008" cy="48245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128" y="1556792"/>
            <a:ext cx="72008" cy="48245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573325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Наружное ухо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573325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Среднее  ухо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576635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E40"/>
                </a:solidFill>
                <a:latin typeface="Comic Sans MS" pitchFamily="66" charset="0"/>
              </a:rPr>
              <a:t>Внутреннее  ухо</a:t>
            </a:r>
            <a:endParaRPr lang="ru-RU" sz="2400" b="1" dirty="0">
              <a:solidFill>
                <a:srgbClr val="008E4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2048" y="947391"/>
            <a:ext cx="7030432" cy="496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26876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Ушные раковины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99592" y="2348880"/>
            <a:ext cx="151216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2708920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Ушной проход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35696" y="3284984"/>
            <a:ext cx="1800200" cy="14401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2606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E40"/>
                </a:solidFill>
                <a:latin typeface="Comic Sans MS" pitchFamily="66" charset="0"/>
              </a:rPr>
              <a:t>Барабанная  перепонка</a:t>
            </a:r>
            <a:endParaRPr lang="ru-RU" sz="2800" dirty="0">
              <a:solidFill>
                <a:srgbClr val="008E40"/>
              </a:solidFill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508104" y="1268760"/>
            <a:ext cx="432048" cy="2160240"/>
          </a:xfrm>
          <a:prstGeom prst="straightConnector1">
            <a:avLst/>
          </a:prstGeom>
          <a:ln w="50800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8064" y="1268760"/>
            <a:ext cx="72008" cy="47525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60232" y="1268760"/>
            <a:ext cx="72008" cy="47525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048" y="5643245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Среднее  ухо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112474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Внутреннее  ухо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256" y="5283205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FF"/>
                </a:solidFill>
                <a:latin typeface="Comic Sans MS" pitchFamily="66" charset="0"/>
              </a:rPr>
              <a:t>Орган равновесия</a:t>
            </a:r>
            <a:endParaRPr lang="ru-RU" sz="28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6948264" y="2996952"/>
            <a:ext cx="1440160" cy="2160240"/>
          </a:xfrm>
          <a:prstGeom prst="straightConnector1">
            <a:avLst/>
          </a:prstGeom>
          <a:ln w="508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9592" y="56612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Наружное ухо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25" grpId="0"/>
      <p:bldP spid="26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Работа по учебнику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pleshakov-okrujayuschiy-mir-3-klass-uchebnik-chast-1-shkola.jpg"/>
          <p:cNvPicPr>
            <a:picLocks noChangeAspect="1"/>
          </p:cNvPicPr>
          <p:nvPr/>
        </p:nvPicPr>
        <p:blipFill>
          <a:blip r:embed="rId2" cstate="print"/>
          <a:srcRect l="13460" r="13461"/>
          <a:stretch>
            <a:fillRect/>
          </a:stretch>
        </p:blipFill>
        <p:spPr>
          <a:xfrm>
            <a:off x="539552" y="1556792"/>
            <a:ext cx="2448272" cy="335017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508518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Прочитайте текст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«Уши – орган слуха» на с.  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чебника.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mr26025.jpg"/>
          <p:cNvPicPr>
            <a:picLocks noChangeAspect="1"/>
          </p:cNvPicPr>
          <p:nvPr/>
        </p:nvPicPr>
        <p:blipFill>
          <a:blip r:embed="rId3" cstate="print"/>
          <a:srcRect l="3937" t="11025" r="5501" b="11801"/>
          <a:stretch>
            <a:fillRect/>
          </a:stretch>
        </p:blipFill>
        <p:spPr>
          <a:xfrm>
            <a:off x="4283968" y="1556792"/>
            <a:ext cx="3312368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Как нужно беречь уши?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30660"/>
            <a:ext cx="4752528" cy="4822676"/>
          </a:xfrm>
          <a:prstGeom prst="rect">
            <a:avLst/>
          </a:prstGeom>
        </p:spPr>
      </p:pic>
      <p:pic>
        <p:nvPicPr>
          <p:cNvPr id="7" name="Рисунок 6" descr="врач б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852936"/>
            <a:ext cx="3307485" cy="318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НОС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36480"/>
            <a:ext cx="2592288" cy="25522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6220"/>
          <a:stretch>
            <a:fillRect/>
          </a:stretch>
        </p:blipFill>
        <p:spPr bwMode="auto">
          <a:xfrm>
            <a:off x="2915816" y="1124744"/>
            <a:ext cx="3255007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95736" y="551723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Обоняние 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– способность человека чувствовать </a:t>
            </a:r>
            <a:r>
              <a:rPr lang="ru-RU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запахи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НОС – орган обоняния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12776"/>
            <a:ext cx="4563112" cy="502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262820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33"/>
                </a:solidFill>
                <a:latin typeface="Comic Sans MS" pitchFamily="66" charset="0"/>
              </a:rPr>
              <a:t>Носовая полость</a:t>
            </a:r>
            <a:endParaRPr lang="ru-RU" sz="3200" dirty="0">
              <a:solidFill>
                <a:srgbClr val="007033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11960" y="2996952"/>
            <a:ext cx="2160240" cy="648072"/>
          </a:xfrm>
          <a:prstGeom prst="straightConnector1">
            <a:avLst/>
          </a:prstGeom>
          <a:ln w="50800">
            <a:solidFill>
              <a:srgbClr val="007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154808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Обонятельная луковица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24128" y="2132856"/>
            <a:ext cx="1152128" cy="1080120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861048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Чувство запаха возникает только тогда, когда человек делает вдох.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Работа по учебнику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pleshakov-okrujayuschiy-mir-3-klass-uchebnik-chast-1-shkola.jpg"/>
          <p:cNvPicPr>
            <a:picLocks noChangeAspect="1"/>
          </p:cNvPicPr>
          <p:nvPr/>
        </p:nvPicPr>
        <p:blipFill>
          <a:blip r:embed="rId2" cstate="print"/>
          <a:srcRect l="13460" r="13461"/>
          <a:stretch>
            <a:fillRect/>
          </a:stretch>
        </p:blipFill>
        <p:spPr>
          <a:xfrm>
            <a:off x="539552" y="1556792"/>
            <a:ext cx="2448272" cy="335017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508518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Прочитайте текст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«НОС – орган обоняния» на с.  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чебника.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7834" t="11048" r="4032" b="11617"/>
          <a:stretch>
            <a:fillRect/>
          </a:stretch>
        </p:blipFill>
        <p:spPr bwMode="auto">
          <a:xfrm>
            <a:off x="4860032" y="1556792"/>
            <a:ext cx="32403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Как сохранить хорошее обоняние?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врач б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2858350" cy="27496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4814133" cy="424847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08" y="72008"/>
            <a:ext cx="8964488" cy="6669360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0120210004125013609 без фона.png"/>
          <p:cNvPicPr>
            <a:picLocks noChangeAspect="1"/>
          </p:cNvPicPr>
          <p:nvPr/>
        </p:nvPicPr>
        <p:blipFill>
          <a:blip r:embed="rId2" cstate="print"/>
          <a:srcRect r="1539"/>
          <a:stretch>
            <a:fillRect/>
          </a:stretch>
        </p:blipFill>
        <p:spPr>
          <a:xfrm>
            <a:off x="323528" y="1124744"/>
            <a:ext cx="2605125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476673"/>
            <a:ext cx="5976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9900CC"/>
                </a:solidFill>
                <a:latin typeface="Comic Sans MS" pitchFamily="66" charset="0"/>
              </a:rPr>
              <a:t>Что такое организм человека?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Что такое система органов?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Приведите примеры органов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Приведите примеры системы органов человека.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1886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ЯЗЫК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s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2331646" cy="2295645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5287" y="1281382"/>
            <a:ext cx="3704906" cy="4811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ЯЗЫК – орган вкуса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043699" cy="2808312"/>
          </a:xfrm>
          <a:prstGeom prst="ellipse">
            <a:avLst/>
          </a:prstGeom>
          <a:ln w="984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572000" y="515719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Вкусовой сосочек под микроскопом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3219900" cy="477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3048426" cy="4029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4482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Зона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горького вкуса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42900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33"/>
                </a:solidFill>
                <a:latin typeface="Comic Sans MS" pitchFamily="66" charset="0"/>
              </a:rPr>
              <a:t>Зона </a:t>
            </a:r>
          </a:p>
          <a:p>
            <a:r>
              <a:rPr lang="ru-RU" sz="3200" dirty="0" smtClean="0">
                <a:solidFill>
                  <a:srgbClr val="007033"/>
                </a:solidFill>
                <a:latin typeface="Comic Sans MS" pitchFamily="66" charset="0"/>
              </a:rPr>
              <a:t>кислого вкуса</a:t>
            </a:r>
            <a:endParaRPr lang="ru-RU" sz="3200" dirty="0">
              <a:solidFill>
                <a:srgbClr val="007033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66124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FF"/>
                </a:solidFill>
                <a:latin typeface="Comic Sans MS" pitchFamily="66" charset="0"/>
              </a:rPr>
              <a:t>Зона солёного </a:t>
            </a:r>
          </a:p>
          <a:p>
            <a:r>
              <a:rPr lang="ru-RU" sz="3200" dirty="0" smtClean="0">
                <a:solidFill>
                  <a:srgbClr val="FF00FF"/>
                </a:solidFill>
                <a:latin typeface="Comic Sans MS" pitchFamily="66" charset="0"/>
              </a:rPr>
              <a:t>вкуса</a:t>
            </a:r>
            <a:endParaRPr lang="ru-RU" sz="32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87824" y="2924944"/>
            <a:ext cx="1584176" cy="864096"/>
          </a:xfrm>
          <a:prstGeom prst="straightConnector1">
            <a:avLst/>
          </a:prstGeom>
          <a:ln w="50800">
            <a:solidFill>
              <a:srgbClr val="007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19872" y="1916832"/>
            <a:ext cx="2232248" cy="36004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47864" y="4293096"/>
            <a:ext cx="1440160" cy="1584176"/>
          </a:xfrm>
          <a:prstGeom prst="straightConnector1">
            <a:avLst/>
          </a:prstGeom>
          <a:ln w="50800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4128" y="4797152"/>
            <a:ext cx="1368152" cy="792088"/>
          </a:xfrm>
          <a:prstGeom prst="straightConnector1">
            <a:avLst/>
          </a:prstGeom>
          <a:ln w="508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32574"/>
            <a:ext cx="1728192" cy="1460322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144016" y="144016"/>
            <a:ext cx="8820472" cy="9360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Зоны  вкуса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" name="Рисунок 25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996952"/>
            <a:ext cx="1590897" cy="1038370"/>
          </a:xfrm>
          <a:prstGeom prst="rect">
            <a:avLst/>
          </a:prstGeom>
        </p:spPr>
      </p:pic>
      <p:pic>
        <p:nvPicPr>
          <p:cNvPr id="27" name="Рисунок 26" descr="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09120"/>
            <a:ext cx="2772162" cy="1171739"/>
          </a:xfrm>
          <a:prstGeom prst="rect">
            <a:avLst/>
          </a:prstGeom>
        </p:spPr>
      </p:pic>
      <p:pic>
        <p:nvPicPr>
          <p:cNvPr id="28" name="Рисунок 27" descr="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5733256"/>
            <a:ext cx="2324425" cy="828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984" y="55892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Зона сладкого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вкуса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КОЖА – орган осязания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231" y="1844824"/>
            <a:ext cx="6554129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18099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Осязание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 – способность человека чувствовать прикосновения.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Работа в парах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пары без фо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066587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1772816"/>
            <a:ext cx="6156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Учёные говорят:</a:t>
            </a:r>
          </a:p>
          <a:p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«Не глаз видит,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не ухо слышит,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   не нос ощущает,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а мозг!»</a:t>
            </a:r>
          </a:p>
          <a:p>
            <a:endParaRPr lang="ru-RU" sz="3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Как это понять?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6687484" cy="4210638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Всеми органами чувств руководит головной мозг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9.png"/>
          <p:cNvPicPr>
            <a:picLocks noChangeAspect="1"/>
          </p:cNvPicPr>
          <p:nvPr/>
        </p:nvPicPr>
        <p:blipFill>
          <a:blip r:embed="rId3" cstate="print"/>
          <a:srcRect l="1623" t="666"/>
          <a:stretch>
            <a:fillRect/>
          </a:stretch>
        </p:blipFill>
        <p:spPr>
          <a:xfrm>
            <a:off x="179512" y="1303406"/>
            <a:ext cx="8730685" cy="51636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Каждый орган имеет своё представительство в головном мозге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Подведём итоги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772816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Перечислите органы чувств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7033"/>
                </a:solidFill>
                <a:latin typeface="Comic Sans MS" pitchFamily="66" charset="0"/>
              </a:rPr>
              <a:t>Какую роль играет в жизни человека каждый из органов чувств?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Как нужно беречь органы чувств?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20120210004125013609 без фона.png"/>
          <p:cNvPicPr>
            <a:picLocks noChangeAspect="1"/>
          </p:cNvPicPr>
          <p:nvPr/>
        </p:nvPicPr>
        <p:blipFill>
          <a:blip r:embed="rId2" cstate="print"/>
          <a:srcRect r="3154"/>
          <a:stretch>
            <a:fillRect/>
          </a:stretch>
        </p:blipFill>
        <p:spPr>
          <a:xfrm>
            <a:off x="251520" y="1988840"/>
            <a:ext cx="283210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Домашнее задание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00005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60894">
            <a:off x="972191" y="3605295"/>
            <a:ext cx="1137179" cy="1478333"/>
          </a:xfrm>
          <a:prstGeom prst="rect">
            <a:avLst/>
          </a:prstGeom>
        </p:spPr>
      </p:pic>
      <p:pic>
        <p:nvPicPr>
          <p:cNvPr id="9" name="Рисунок 8" descr="pleshakov-okrujayuschiy-mir-3-klass-uchebnik-chast-1-shkola.jpg"/>
          <p:cNvPicPr>
            <a:picLocks noChangeAspect="1"/>
          </p:cNvPicPr>
          <p:nvPr/>
        </p:nvPicPr>
        <p:blipFill>
          <a:blip r:embed="rId3" cstate="print"/>
          <a:srcRect l="12200" r="12201"/>
          <a:stretch>
            <a:fillRect/>
          </a:stretch>
        </p:blipFill>
        <p:spPr>
          <a:xfrm rot="19930779">
            <a:off x="631419" y="1837874"/>
            <a:ext cx="1229409" cy="162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292494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Учебник: с. 132 – 136,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Тетрадь: с.58-59, №2,3 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82809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http://www.koza-dereza.ru/images/photo/q/qiddycomest-ns1286.jpg</a:t>
            </a:r>
            <a:r>
              <a:rPr lang="ru-RU" dirty="0" smtClean="0"/>
              <a:t> 5 чувств</a:t>
            </a:r>
          </a:p>
          <a:p>
            <a:r>
              <a:rPr lang="en-US" dirty="0" smtClean="0">
                <a:hlinkClick r:id="rId3"/>
              </a:rPr>
              <a:t>http://www.3bscientific.com/imagelibrary/N15-1L/N15-1L_01_Acupuncture-Ear-left.jpg</a:t>
            </a:r>
            <a:r>
              <a:rPr lang="ru-RU" dirty="0" smtClean="0"/>
              <a:t> ухо</a:t>
            </a:r>
          </a:p>
          <a:p>
            <a:r>
              <a:rPr lang="en-US" dirty="0" smtClean="0">
                <a:hlinkClick r:id="rId4"/>
              </a:rPr>
              <a:t>http://rnns.ru/uploads/posts/2009-10/thumbs/1254640272_123_5.jpg</a:t>
            </a:r>
            <a:r>
              <a:rPr lang="ru-RU" dirty="0" smtClean="0"/>
              <a:t> глаз</a:t>
            </a:r>
          </a:p>
          <a:p>
            <a:r>
              <a:rPr lang="en-US" dirty="0" smtClean="0">
                <a:hlinkClick r:id="rId5"/>
              </a:rPr>
              <a:t>http://ovkuse.ru/krasota/wp-content/uploads/2010/03/uhodzakozheyruk.jpg</a:t>
            </a:r>
            <a:r>
              <a:rPr lang="ru-RU" dirty="0" smtClean="0"/>
              <a:t> кожа</a:t>
            </a:r>
          </a:p>
          <a:p>
            <a:r>
              <a:rPr lang="en-US" dirty="0" smtClean="0">
                <a:hlinkClick r:id="rId6"/>
              </a:rPr>
              <a:t>http://images.ensonhaberim.com/resimler/galeri/cahil_kalmamak_icin_okuyun_13.jpg</a:t>
            </a:r>
            <a:r>
              <a:rPr lang="ru-RU" dirty="0" smtClean="0"/>
              <a:t> нос</a:t>
            </a:r>
          </a:p>
          <a:p>
            <a:r>
              <a:rPr lang="en-US" dirty="0" smtClean="0">
                <a:hlinkClick r:id="rId7"/>
              </a:rPr>
              <a:t>http://ozhogu.ru/wp-content/uploads/2010/10/AgAAAAAGsGNXSqSUKQ-285x300.jpg</a:t>
            </a:r>
            <a:r>
              <a:rPr lang="ru-RU" dirty="0" smtClean="0"/>
              <a:t> язык</a:t>
            </a:r>
          </a:p>
          <a:p>
            <a:r>
              <a:rPr lang="en-US" dirty="0" smtClean="0">
                <a:hlinkClick r:id="rId8"/>
              </a:rPr>
              <a:t>http://marao.ambebi.ge/pictures/image6/3ad3d71246a44990fb83a42187726005.jpg</a:t>
            </a:r>
            <a:r>
              <a:rPr lang="ru-RU" dirty="0" smtClean="0"/>
              <a:t> 5 чувств</a:t>
            </a:r>
          </a:p>
          <a:p>
            <a:r>
              <a:rPr lang="en-US" dirty="0" smtClean="0">
                <a:hlinkClick r:id="rId9"/>
              </a:rPr>
              <a:t>http://www.photoshop-master.ru/comimg/comimg366944us920240.jpg</a:t>
            </a:r>
            <a:r>
              <a:rPr lang="ru-RU" dirty="0" smtClean="0"/>
              <a:t> глаза</a:t>
            </a:r>
          </a:p>
          <a:p>
            <a:r>
              <a:rPr lang="en-US" dirty="0" smtClean="0">
                <a:hlinkClick r:id="rId10"/>
              </a:rPr>
              <a:t>http://900igr.net/data/chelovek/_Kletki-kosti-myshtsy.files/0015-042-Stroenie-glaza.jpg</a:t>
            </a:r>
            <a:r>
              <a:rPr lang="ru-RU" dirty="0" smtClean="0"/>
              <a:t> строение глаза</a:t>
            </a:r>
          </a:p>
          <a:p>
            <a:r>
              <a:rPr lang="en-US" dirty="0" smtClean="0">
                <a:hlinkClick r:id="rId11"/>
              </a:rPr>
              <a:t>http://www.mamblonaopticos.com/imagenes/miopia.jpg</a:t>
            </a:r>
            <a:r>
              <a:rPr lang="ru-RU" dirty="0" smtClean="0"/>
              <a:t> глаз</a:t>
            </a:r>
          </a:p>
          <a:p>
            <a:r>
              <a:rPr lang="en-US" dirty="0" smtClean="0">
                <a:hlinkClick r:id="rId12"/>
              </a:rPr>
              <a:t>http://stranamasterov.ru/files/imagecache/orig_with_logo/i1003/mr26023.jpg</a:t>
            </a:r>
            <a:r>
              <a:rPr lang="ru-RU" dirty="0" smtClean="0"/>
              <a:t>  мальчик –глаза</a:t>
            </a:r>
          </a:p>
          <a:p>
            <a:r>
              <a:rPr lang="en-US" dirty="0" smtClean="0">
                <a:hlinkClick r:id="rId13"/>
              </a:rPr>
              <a:t>http://stranamasterov.ru/files/imagecache/orig_with_logo/i1003/mr26025.jpg</a:t>
            </a:r>
            <a:r>
              <a:rPr lang="ru-RU" dirty="0" smtClean="0"/>
              <a:t> мальчик- уши</a:t>
            </a:r>
          </a:p>
          <a:p>
            <a:r>
              <a:rPr lang="en-US" dirty="0" smtClean="0">
                <a:hlinkClick r:id="rId14"/>
              </a:rPr>
              <a:t>http://www.superstyle.ru/pic/news/0_55_5520_1305552818.jpg</a:t>
            </a:r>
            <a:r>
              <a:rPr lang="ru-RU" dirty="0" smtClean="0"/>
              <a:t> ухо</a:t>
            </a:r>
          </a:p>
          <a:p>
            <a:r>
              <a:rPr lang="en-US" dirty="0" smtClean="0">
                <a:hlinkClick r:id="rId15"/>
              </a:rPr>
              <a:t>http://sluhzentr.ru/Review/review5.jpg</a:t>
            </a:r>
            <a:r>
              <a:rPr lang="ru-RU" dirty="0" smtClean="0"/>
              <a:t> строение уха</a:t>
            </a:r>
          </a:p>
          <a:p>
            <a:r>
              <a:rPr lang="en-US" dirty="0" smtClean="0">
                <a:hlinkClick r:id="rId16"/>
              </a:rPr>
              <a:t>http://t0.gstatic.com/images?q=tbn:ANd9GcSqAzx93splxyfbUn5eHsOb--wewgNZU7sv3pLEFiMRwD3X4Kjcvw&amp;t=1</a:t>
            </a:r>
            <a:r>
              <a:rPr lang="ru-RU" dirty="0" smtClean="0"/>
              <a:t> береги уши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Разгадайте кроссворд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кроссвор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467849" cy="5048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84482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5649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Х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О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Г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93305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530120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З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119675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К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184482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О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25649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Ж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5856" y="393305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5936" y="184482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25649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6" y="32129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5936" y="393305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</a:rPr>
              <a:t>К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755576" y="98072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051720" y="2276872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771800" y="26064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491880" y="2276872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139952" y="98072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39552" y="3284984"/>
            <a:ext cx="4140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О  Р   Г   А  Н Ы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224000" y="32849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926000" y="32849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92000" y="32849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94000" y="32849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78000" y="328498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2813835" cy="360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792195" cy="2841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3608" r="18248"/>
          <a:stretch>
            <a:fillRect/>
          </a:stretch>
        </p:blipFill>
        <p:spPr bwMode="auto">
          <a:xfrm>
            <a:off x="4932040" y="1124744"/>
            <a:ext cx="379888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/>
          <a:srcRect l="33506"/>
          <a:stretch>
            <a:fillRect/>
          </a:stretch>
        </p:blipFill>
        <p:spPr bwMode="auto">
          <a:xfrm>
            <a:off x="5076056" y="1268760"/>
            <a:ext cx="3525681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556792"/>
            <a:ext cx="363514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1417" y="1484784"/>
            <a:ext cx="417824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203848" y="551723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Какие это органы?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http://stranamasterov.ru/files/imagecache/orig_with_logo/i1003/mr26021.jpg</a:t>
            </a:r>
            <a:r>
              <a:rPr lang="ru-RU" dirty="0" smtClean="0"/>
              <a:t>  мальчик-нос</a:t>
            </a:r>
          </a:p>
          <a:p>
            <a:r>
              <a:rPr lang="en-US" dirty="0" smtClean="0">
                <a:hlinkClick r:id="rId3"/>
              </a:rPr>
              <a:t>http://helpface.ru/wp-content/uploads/2011/10/65804516_iazik.jpg</a:t>
            </a:r>
            <a:r>
              <a:rPr lang="ru-RU" dirty="0" smtClean="0"/>
              <a:t> девочка с языком</a:t>
            </a:r>
          </a:p>
          <a:p>
            <a:r>
              <a:rPr lang="en-US" dirty="0" smtClean="0">
                <a:hlinkClick r:id="rId4"/>
              </a:rPr>
              <a:t>http://t1.gstatic.com/images?q=tbn:ANd9GcQeG7sJsjCPvfY7jz2Vdn-QGJiAS2Xhi1s_1-h2uh2NSod8ICQEhaJ-fB1BtA</a:t>
            </a:r>
            <a:r>
              <a:rPr lang="ru-RU" dirty="0" smtClean="0"/>
              <a:t> язык</a:t>
            </a:r>
          </a:p>
          <a:p>
            <a:r>
              <a:rPr lang="en-US" dirty="0" smtClean="0">
                <a:hlinkClick r:id="rId5"/>
              </a:rPr>
              <a:t>http://img0.liveinternet.ru/images/attach/c/2//69/703/69703212_taste_2_300.jpg</a:t>
            </a:r>
            <a:r>
              <a:rPr lang="ru-RU" dirty="0" smtClean="0"/>
              <a:t> строение языка</a:t>
            </a:r>
          </a:p>
          <a:p>
            <a:r>
              <a:rPr lang="en-US" dirty="0" smtClean="0">
                <a:hlinkClick r:id="rId6"/>
              </a:rPr>
              <a:t>http://shadowandangel.ru/profile</a:t>
            </a:r>
            <a:r>
              <a:rPr lang="ru-RU" dirty="0" smtClean="0"/>
              <a:t> язык под микроскопом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Угарова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Елена Алексеевна</a:t>
            </a:r>
            <a:endParaRPr lang="ru-RU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ГБОУ гимназии №405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г. Санкт-Петербурга</a:t>
            </a:r>
            <a:endParaRPr lang="en-US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en-US" sz="4400" dirty="0" smtClean="0">
              <a:latin typeface="Monotype Corsiva" pitchFamily="66" charset="0"/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E-mail: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kenguru-71@mail.ru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7093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Органы чувств</a:t>
            </a:r>
            <a:endParaRPr lang="ru-RU" sz="72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8772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«Мы и наше здоровье»           урок 2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чувств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51" y="2379706"/>
            <a:ext cx="8392697" cy="2705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7504" y="117368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005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9650">
            <a:off x="568468" y="383840"/>
            <a:ext cx="1189328" cy="1546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476672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Работа в тетрадях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с.58, №1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4293096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уши</a:t>
            </a:r>
            <a:endParaRPr lang="ru-RU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6300192" y="5589240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нос</a:t>
            </a:r>
            <a:endParaRPr lang="ru-RU" sz="4000" b="1" dirty="0"/>
          </a:p>
        </p:txBody>
      </p:sp>
      <p:sp>
        <p:nvSpPr>
          <p:cNvPr id="11" name="Овал 10"/>
          <p:cNvSpPr/>
          <p:nvPr/>
        </p:nvSpPr>
        <p:spPr>
          <a:xfrm>
            <a:off x="6372200" y="1916832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кожа</a:t>
            </a:r>
            <a:endParaRPr lang="ru-RU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6300192" y="2996952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глаза</a:t>
            </a:r>
            <a:endParaRPr lang="ru-RU" sz="4000" b="1" dirty="0"/>
          </a:p>
        </p:txBody>
      </p:sp>
      <p:sp>
        <p:nvSpPr>
          <p:cNvPr id="13" name="Овал 12"/>
          <p:cNvSpPr/>
          <p:nvPr/>
        </p:nvSpPr>
        <p:spPr>
          <a:xfrm>
            <a:off x="6372200" y="548680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язык</a:t>
            </a:r>
            <a:endParaRPr lang="ru-RU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323528" y="4293096"/>
            <a:ext cx="35283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вкус</a:t>
            </a:r>
            <a:endParaRPr lang="ru-RU" sz="4000" b="1" dirty="0"/>
          </a:p>
        </p:txBody>
      </p:sp>
      <p:sp>
        <p:nvSpPr>
          <p:cNvPr id="19" name="Овал 18"/>
          <p:cNvSpPr/>
          <p:nvPr/>
        </p:nvSpPr>
        <p:spPr>
          <a:xfrm>
            <a:off x="323528" y="2996952"/>
            <a:ext cx="35283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обоняние</a:t>
            </a:r>
            <a:endParaRPr lang="ru-RU" sz="4000" b="1" dirty="0"/>
          </a:p>
        </p:txBody>
      </p:sp>
      <p:sp>
        <p:nvSpPr>
          <p:cNvPr id="20" name="Овал 19"/>
          <p:cNvSpPr/>
          <p:nvPr/>
        </p:nvSpPr>
        <p:spPr>
          <a:xfrm>
            <a:off x="395536" y="5517232"/>
            <a:ext cx="338437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осязание</a:t>
            </a:r>
            <a:endParaRPr lang="ru-RU" sz="4000" b="1" dirty="0"/>
          </a:p>
        </p:txBody>
      </p:sp>
      <p:sp>
        <p:nvSpPr>
          <p:cNvPr id="21" name="Овал 20"/>
          <p:cNvSpPr/>
          <p:nvPr/>
        </p:nvSpPr>
        <p:spPr>
          <a:xfrm>
            <a:off x="467544" y="1772816"/>
            <a:ext cx="338437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слух</a:t>
            </a:r>
            <a:endParaRPr lang="ru-RU" sz="4000" b="1" dirty="0"/>
          </a:p>
        </p:txBody>
      </p:sp>
      <p:sp>
        <p:nvSpPr>
          <p:cNvPr id="22" name="Овал 21"/>
          <p:cNvSpPr/>
          <p:nvPr/>
        </p:nvSpPr>
        <p:spPr>
          <a:xfrm>
            <a:off x="395536" y="476672"/>
            <a:ext cx="338437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зрение</a:t>
            </a:r>
            <a:endParaRPr lang="ru-RU" sz="4000" b="1" dirty="0"/>
          </a:p>
        </p:txBody>
      </p:sp>
      <p:cxnSp>
        <p:nvCxnSpPr>
          <p:cNvPr id="23" name="Прямая со стрелкой 22"/>
          <p:cNvCxnSpPr>
            <a:stCxn id="22" idx="6"/>
          </p:cNvCxnSpPr>
          <p:nvPr/>
        </p:nvCxnSpPr>
        <p:spPr>
          <a:xfrm>
            <a:off x="3779912" y="872716"/>
            <a:ext cx="2592288" cy="2412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6"/>
            <a:endCxn id="9" idx="2"/>
          </p:cNvCxnSpPr>
          <p:nvPr/>
        </p:nvCxnSpPr>
        <p:spPr>
          <a:xfrm>
            <a:off x="3851920" y="2168860"/>
            <a:ext cx="2448272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6"/>
            <a:endCxn id="10" idx="2"/>
          </p:cNvCxnSpPr>
          <p:nvPr/>
        </p:nvCxnSpPr>
        <p:spPr>
          <a:xfrm>
            <a:off x="3851920" y="3392996"/>
            <a:ext cx="2448272" cy="2592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6"/>
            <a:endCxn id="13" idx="2"/>
          </p:cNvCxnSpPr>
          <p:nvPr/>
        </p:nvCxnSpPr>
        <p:spPr>
          <a:xfrm flipV="1">
            <a:off x="3851920" y="944724"/>
            <a:ext cx="2520280" cy="3744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" idx="6"/>
            <a:endCxn id="11" idx="2"/>
          </p:cNvCxnSpPr>
          <p:nvPr/>
        </p:nvCxnSpPr>
        <p:spPr>
          <a:xfrm flipV="1">
            <a:off x="3779912" y="2312876"/>
            <a:ext cx="2592288" cy="360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4819650" cy="3209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26064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ГЛАЗА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48691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о форме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о размерах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о цвете предметов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so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1965960" cy="193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ГЛАЗА – орган зрения</a:t>
            </a:r>
            <a:endParaRPr lang="ru-RU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3б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08720"/>
            <a:ext cx="6343650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41277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Верхнее веко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Ресницы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Слёзный канал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Радужка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1484784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Глазное яблоко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708920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Слёзная железа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45811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FF"/>
                </a:solidFill>
                <a:latin typeface="Comic Sans MS" pitchFamily="66" charset="0"/>
              </a:rPr>
              <a:t>Зрачок </a:t>
            </a:r>
            <a:r>
              <a:rPr lang="ru-RU" sz="3600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58052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Нижнее веко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788024" y="4149080"/>
            <a:ext cx="2448272" cy="720080"/>
          </a:xfrm>
          <a:prstGeom prst="straightConnector1">
            <a:avLst/>
          </a:prstGeom>
          <a:ln w="508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851920" y="4149080"/>
            <a:ext cx="432048" cy="2016224"/>
          </a:xfrm>
          <a:prstGeom prst="straightConnector1">
            <a:avLst/>
          </a:prstGeom>
          <a:ln w="508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364088" y="2060848"/>
            <a:ext cx="1368152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156176" y="3212976"/>
            <a:ext cx="936104" cy="7200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75656" y="4509120"/>
            <a:ext cx="864096" cy="7920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2"/>
          </p:cNvCxnSpPr>
          <p:nvPr/>
        </p:nvCxnSpPr>
        <p:spPr>
          <a:xfrm>
            <a:off x="1025860" y="3283243"/>
            <a:ext cx="1673932" cy="217765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39752" y="1988840"/>
            <a:ext cx="1728192" cy="50405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1"/>
          </p:cNvCxnSpPr>
          <p:nvPr/>
        </p:nvCxnSpPr>
        <p:spPr>
          <a:xfrm flipH="1" flipV="1">
            <a:off x="4427984" y="5229200"/>
            <a:ext cx="1584176" cy="89923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mi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67346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8000" y="108000"/>
            <a:ext cx="8928000" cy="6624000"/>
          </a:xfrm>
          <a:prstGeom prst="flowChartProcess">
            <a:avLst/>
          </a:prstGeom>
          <a:solidFill>
            <a:schemeClr val="bg1"/>
          </a:solidFill>
          <a:ln w="76200" cap="rnd">
            <a:solidFill>
              <a:schemeClr val="accent5">
                <a:lumMod val="40000"/>
                <a:lumOff val="60000"/>
              </a:schemeClr>
            </a:solidFill>
            <a:beve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4016" y="144016"/>
            <a:ext cx="8820472" cy="119675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Работа по учебнику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pleshakov-okrujayuschiy-mir-3-klass-uchebnik-chast-1-shkola.jpg"/>
          <p:cNvPicPr>
            <a:picLocks noChangeAspect="1"/>
          </p:cNvPicPr>
          <p:nvPr/>
        </p:nvPicPr>
        <p:blipFill>
          <a:blip r:embed="rId2" cstate="print"/>
          <a:srcRect l="13460" r="13461"/>
          <a:stretch>
            <a:fillRect/>
          </a:stretch>
        </p:blipFill>
        <p:spPr>
          <a:xfrm>
            <a:off x="539552" y="1700808"/>
            <a:ext cx="2448272" cy="335017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544522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Прочитайте текст «Глаза – орган зрения» на с.  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чебника.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762900" cy="36390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716</Words>
  <Application>Microsoft Office PowerPoint</Application>
  <PresentationFormat>Экран (4:3)</PresentationFormat>
  <Paragraphs>173</Paragraphs>
  <Slides>31</Slides>
  <Notes>11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Ugarova</cp:lastModifiedBy>
  <cp:revision>51</cp:revision>
  <dcterms:created xsi:type="dcterms:W3CDTF">2012-08-19T10:01:26Z</dcterms:created>
  <dcterms:modified xsi:type="dcterms:W3CDTF">2024-03-18T08:19:37Z</dcterms:modified>
</cp:coreProperties>
</file>