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67" r:id="rId4"/>
    <p:sldId id="258" r:id="rId5"/>
    <p:sldId id="260" r:id="rId6"/>
    <p:sldId id="262" r:id="rId7"/>
    <p:sldId id="263" r:id="rId8"/>
    <p:sldId id="290" r:id="rId9"/>
    <p:sldId id="291" r:id="rId10"/>
    <p:sldId id="283" r:id="rId11"/>
    <p:sldId id="285" r:id="rId12"/>
    <p:sldId id="289" r:id="rId13"/>
    <p:sldId id="284" r:id="rId14"/>
    <p:sldId id="279" r:id="rId15"/>
    <p:sldId id="271" r:id="rId16"/>
    <p:sldId id="270" r:id="rId17"/>
    <p:sldId id="272" r:id="rId18"/>
    <p:sldId id="280" r:id="rId19"/>
    <p:sldId id="273" r:id="rId20"/>
    <p:sldId id="268" r:id="rId21"/>
    <p:sldId id="286" r:id="rId22"/>
    <p:sldId id="288" r:id="rId23"/>
    <p:sldId id="287" r:id="rId24"/>
    <p:sldId id="274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C9BF517F-2244-4E6F-A92E-4F22D8CD460D}">
          <p14:sldIdLst>
            <p14:sldId id="256"/>
            <p14:sldId id="257"/>
            <p14:sldId id="267"/>
            <p14:sldId id="258"/>
            <p14:sldId id="260"/>
            <p14:sldId id="262"/>
            <p14:sldId id="263"/>
            <p14:sldId id="290"/>
            <p14:sldId id="291"/>
            <p14:sldId id="283"/>
            <p14:sldId id="285"/>
            <p14:sldId id="289"/>
            <p14:sldId id="284"/>
            <p14:sldId id="279"/>
            <p14:sldId id="271"/>
            <p14:sldId id="270"/>
            <p14:sldId id="272"/>
            <p14:sldId id="280"/>
            <p14:sldId id="273"/>
            <p14:sldId id="268"/>
            <p14:sldId id="286"/>
            <p14:sldId id="288"/>
            <p14:sldId id="287"/>
            <p14:sldId id="274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364" autoAdjust="0"/>
  </p:normalViewPr>
  <p:slideViewPr>
    <p:cSldViewPr snapToGrid="0">
      <p:cViewPr varScale="1">
        <p:scale>
          <a:sx n="87" d="100"/>
          <a:sy n="87" d="100"/>
        </p:scale>
        <p:origin x="-246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– 2018 учебный год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года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2284955125449166"/>
          <c:w val="0.98199699673501006"/>
          <c:h val="0.152637553895637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2016</a:t>
            </a:r>
            <a:r>
              <a:rPr lang="ru-RU" baseline="0"/>
              <a:t> -2017 учебный год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aseline="0"/>
              <a:t>начало года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75"/>
      <c:rotY val="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/>
              <a:t>2017</a:t>
            </a:r>
            <a:r>
              <a:rPr lang="ru-RU" sz="1600" baseline="0"/>
              <a:t> - 2018 учебный год</a:t>
            </a:r>
          </a:p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aseline="0"/>
              <a:t>конец года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9B2-43E2-A892-677EA960F84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9B2-43E2-A892-677EA960F84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высокий уровень сформированности связной речи</c:v>
                </c:pt>
                <c:pt idx="1">
                  <c:v>низкий уровень сформированности связной речи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0.97</c:v>
                </c:pt>
                <c:pt idx="1">
                  <c:v>0.03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9B2-43E2-A892-677EA960F84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79385766649059486"/>
          <c:w val="1"/>
          <c:h val="0.187048398364637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 smtClean="0"/>
              <a:t>2017</a:t>
            </a:r>
            <a:r>
              <a:rPr lang="ru-RU" sz="1600" baseline="0" dirty="0" smtClean="0"/>
              <a:t> </a:t>
            </a:r>
            <a:r>
              <a:rPr lang="ru-RU" sz="1600" baseline="0" dirty="0"/>
              <a:t>-</a:t>
            </a:r>
            <a:r>
              <a:rPr lang="ru-RU" sz="1600" baseline="0" dirty="0" smtClean="0"/>
              <a:t>2018 </a:t>
            </a:r>
            <a:r>
              <a:rPr lang="ru-RU" sz="1600" baseline="0" dirty="0"/>
              <a:t>учебный год</a:t>
            </a:r>
          </a:p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aseline="0" dirty="0"/>
              <a:t>начало года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317-4FC6-B05C-E6321EC772C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317-4FC6-B05C-E6321EC772C0}"/>
              </c:ext>
            </c:extLst>
          </c:dPt>
          <c:dLbls>
            <c:dLbl>
              <c:idx val="0"/>
              <c:layout>
                <c:manualLayout>
                  <c:x val="-0.15277777777777787"/>
                  <c:y val="2.943074162805198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600" dirty="0" smtClean="0"/>
                      <a:t>47</a:t>
                    </a:r>
                    <a:r>
                      <a:rPr lang="en-US" sz="1600" dirty="0" smtClean="0"/>
                      <a:t>%</a:t>
                    </a:r>
                    <a:endParaRPr lang="en-US" sz="16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361111111111111"/>
                      <c:h val="0.1031866628729065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317-4FC6-B05C-E6321EC772C0}"/>
                </c:ext>
              </c:extLst>
            </c:dLbl>
            <c:dLbl>
              <c:idx val="1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600" dirty="0" smtClean="0"/>
                      <a:t>53</a:t>
                    </a:r>
                    <a:r>
                      <a:rPr lang="en-US" sz="1600" dirty="0" smtClean="0"/>
                      <a:t>%</a:t>
                    </a:r>
                    <a:endParaRPr lang="en-US" sz="16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317-4FC6-B05C-E6321EC772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'[Диаграмма в Microsoft PowerPoint]Лист1'!$A$2:$A$3</c:f>
              <c:strCache>
                <c:ptCount val="2"/>
                <c:pt idx="0">
                  <c:v>высокий уровень сформированности связной речи</c:v>
                </c:pt>
                <c:pt idx="1">
                  <c:v>низкий уровень сформированности связной речи</c:v>
                </c:pt>
              </c:strCache>
            </c:strRef>
          </c:cat>
          <c:val>
            <c:numRef>
              <c:f>'[Диаграмма в Microsoft PowerPoint]Лист1'!$B$2:$B$3</c:f>
              <c:numCache>
                <c:formatCode>General</c:formatCode>
                <c:ptCount val="2"/>
                <c:pt idx="0">
                  <c:v>43</c:v>
                </c:pt>
                <c:pt idx="1">
                  <c:v>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317-4FC6-B05C-E6321EC772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FC5C03-B3E0-4C68-BECC-0B9236DE386C}" type="datetimeFigureOut">
              <a:rPr lang="ru-RU" smtClean="0"/>
              <a:t>07.11.2018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1E4494-0F76-4B2B-B27E-B20D4D6751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368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E4494-0F76-4B2B-B27E-B20D4D67518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666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E4494-0F76-4B2B-B27E-B20D4D675182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609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11/7/2018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wmf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wmf"/><Relationship Id="rId11" Type="http://schemas.openxmlformats.org/officeDocument/2006/relationships/image" Target="../media/image29.wmf"/><Relationship Id="rId5" Type="http://schemas.openxmlformats.org/officeDocument/2006/relationships/image" Target="../media/image23.jpeg"/><Relationship Id="rId10" Type="http://schemas.openxmlformats.org/officeDocument/2006/relationships/image" Target="../media/image28.wmf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8037" y="777021"/>
            <a:ext cx="11083635" cy="1551709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Районная научно – практическая конференция «Шаг в будущее»</a:t>
            </a:r>
            <a:b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исследования</a:t>
            </a:r>
            <a:b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метода мнемотехники в развитие связной речи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36873" y="4227969"/>
            <a:ext cx="4553530" cy="651734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Выполнил:</a:t>
            </a:r>
          </a:p>
          <a:p>
            <a:pPr algn="ctr"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учащийся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класса</a:t>
            </a:r>
          </a:p>
          <a:p>
            <a:pPr algn="ctr"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Новиков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Ярослав </a:t>
            </a:r>
          </a:p>
          <a:p>
            <a:pPr algn="ctr"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МБОУ СОШ №8</a:t>
            </a:r>
          </a:p>
          <a:p>
            <a:pPr algn="ctr"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г. Томмот</a:t>
            </a:r>
          </a:p>
          <a:p>
            <a:pPr algn="ctr"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учитель – логопед</a:t>
            </a:r>
          </a:p>
          <a:p>
            <a:pPr algn="ctr">
              <a:spcBef>
                <a:spcPts val="0"/>
              </a:spcBef>
            </a:pP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Сливкина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Оксана Викторовна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8037" y="1981200"/>
            <a:ext cx="110836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 ребёнка каким-нибудь неизвестным ему пяти словам - он будет долго и напрасно мучиться, но свяжите двадцать таких слов с картинками, и он усвоит на лету».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К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Д.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Ушинский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67" y="3782291"/>
            <a:ext cx="4036964" cy="290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59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135809" cy="803564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Проговаривание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чистоговорок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20111" y="4782327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СА-СА-СА – меня ужалила оса, </a:t>
            </a:r>
            <a:b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СО-СО-СО – стал мой нос как колесо,</a:t>
            </a:r>
            <a:b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СЫ-СЫ-СЫ – не боюсь я злой осы, </a:t>
            </a:r>
            <a:b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СУ-СУ-СУ – я осу в руке несу!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4" y="1634836"/>
            <a:ext cx="11132457" cy="2687782"/>
          </a:xfrm>
        </p:spPr>
      </p:pic>
    </p:spTree>
    <p:extLst>
      <p:ext uri="{BB962C8B-B14F-4D97-AF65-F5344CB8AC3E}">
        <p14:creationId xmlns:p14="http://schemas.microsoft.com/office/powerpoint/2010/main" val="109635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34291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Отгадывание загадок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7641" y="1735931"/>
            <a:ext cx="6063631" cy="4373924"/>
          </a:xfrm>
          <a:prstGeom prst="rect">
            <a:avLst/>
          </a:prstGeom>
        </p:spPr>
      </p:pic>
      <p:grpSp>
        <p:nvGrpSpPr>
          <p:cNvPr id="6" name="Группа 44"/>
          <p:cNvGrpSpPr>
            <a:grpSpLocks/>
          </p:cNvGrpSpPr>
          <p:nvPr/>
        </p:nvGrpSpPr>
        <p:grpSpPr bwMode="auto">
          <a:xfrm>
            <a:off x="1337296" y="1767753"/>
            <a:ext cx="5465286" cy="4175847"/>
            <a:chOff x="1621829" y="1512347"/>
            <a:chExt cx="6200948" cy="4544530"/>
          </a:xfrm>
        </p:grpSpPr>
        <p:pic>
          <p:nvPicPr>
            <p:cNvPr id="7" name="Picture 18" descr="4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9310" y="1749351"/>
              <a:ext cx="1876279" cy="1170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6" descr="4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2303" y="1512347"/>
              <a:ext cx="1505032" cy="1505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5" descr="2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7537" y="3143108"/>
              <a:ext cx="1027310" cy="1334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4" descr="j019972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376" y="3212991"/>
              <a:ext cx="1295848" cy="1272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3" descr="4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6860" y="3370322"/>
              <a:ext cx="1835917" cy="108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2" descr="4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1829" y="4604904"/>
              <a:ext cx="1871663" cy="1361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1" descr="4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6614" y="4683014"/>
              <a:ext cx="1927371" cy="1269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0" descr="2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4955" y="4683015"/>
              <a:ext cx="1739727" cy="1373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AutoShape 17"/>
            <p:cNvSpPr>
              <a:spLocks noChangeArrowheads="1"/>
            </p:cNvSpPr>
            <p:nvPr/>
          </p:nvSpPr>
          <p:spPr bwMode="auto">
            <a:xfrm>
              <a:off x="3699548" y="2060848"/>
              <a:ext cx="1961505" cy="428713"/>
            </a:xfrm>
            <a:prstGeom prst="rightArrow">
              <a:avLst>
                <a:gd name="adj1" fmla="val 50000"/>
                <a:gd name="adj2" fmla="val 125080"/>
              </a:avLst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>
                <a:latin typeface="Calibri" panose="020F0502020204030204" pitchFamily="34" charset="0"/>
              </a:endParaRPr>
            </a:p>
          </p:txBody>
        </p:sp>
      </p:grpSp>
      <p:sp>
        <p:nvSpPr>
          <p:cNvPr id="16" name="Прямоугольник 14"/>
          <p:cNvSpPr>
            <a:spLocks noChangeArrowheads="1"/>
          </p:cNvSpPr>
          <p:nvPr/>
        </p:nvSpPr>
        <p:spPr bwMode="auto">
          <a:xfrm>
            <a:off x="8034016" y="3971718"/>
            <a:ext cx="374234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полянке возле елок</a:t>
            </a:r>
          </a:p>
          <a:p>
            <a:pPr eaLnBrk="1" hangingPunct="1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 построен из иголок.</a:t>
            </a:r>
          </a:p>
          <a:p>
            <a:pPr eaLnBrk="1" hangingPunct="1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травой не виден он,</a:t>
            </a:r>
          </a:p>
          <a:p>
            <a:pPr eaLnBrk="1" hangingPunct="1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жильцов в нем миллион.</a:t>
            </a:r>
          </a:p>
          <a:p>
            <a:pPr eaLnBrk="1" hangingPunct="1"/>
            <a:r>
              <a:rPr lang="ru-RU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(Муравейник)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07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82133" y="346364"/>
            <a:ext cx="10627975" cy="1320800"/>
          </a:xfrm>
        </p:spPr>
        <p:txBody>
          <a:bodyPr anchor="t">
            <a:noAutofit/>
          </a:bodyPr>
          <a:lstStyle/>
          <a:p>
            <a:pPr algn="l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Мнемотаблица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целая схема, в которую заложен текст ( рассказ, стихотворение, сказка…)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Содержимое 4" descr="C:\Users\Пользователь\Загрузки\А434П.jpg"/>
          <p:cNvPicPr>
            <a:picLocks noGrp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647805" y="2160588"/>
            <a:ext cx="9034709" cy="4428898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514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9709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Заучивание стихотворений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09" y="1249018"/>
            <a:ext cx="5029200" cy="5194790"/>
          </a:xfrm>
        </p:spPr>
      </p:pic>
      <p:sp>
        <p:nvSpPr>
          <p:cNvPr id="6" name="TextBox 5"/>
          <p:cNvSpPr txBox="1"/>
          <p:nvPr/>
        </p:nvSpPr>
        <p:spPr>
          <a:xfrm>
            <a:off x="7135090" y="2064327"/>
            <a:ext cx="48213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 со  звуком Ш играем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картинки подбираем: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Карандаш, машина, книжка,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Шляпа, бабушка, малышка,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Ландыш, дедушка, подушка,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Мишка, шортики, лягушка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79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1095447"/>
            <a:ext cx="8292495" cy="5551774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035338" y="250896"/>
            <a:ext cx="9591097" cy="7174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alt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Мнемотаблица  - однокоренные слова </a:t>
            </a:r>
            <a:endParaRPr lang="ru-RU" alt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 descr="C:\Users\Анютка\Desktop\Шипилина\Мнемотаблицы\Картинки для мнемотаблиц\MC90043977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036" y="1219272"/>
            <a:ext cx="1592263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:\Users\Анютка\Desktop\Шипилина\Мнемотаблицы\Картинки для мнемотаблиц\MC90044028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565" y="1225438"/>
            <a:ext cx="15367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:\Users\Анютка\Desktop\Шипилина\Мнемотаблицы\Картинки для мнемотаблиц\imag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561" y="1201739"/>
            <a:ext cx="1728787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:\Users\Анютка\Desktop\Шипилина\Мнемотаблицы\Картинки для мнемотаблиц\MC900109307.WM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256" y="3130907"/>
            <a:ext cx="1008063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Анютка\Desktop\Шипилина\Мнемотаблицы\Картинки для мнемотаблиц\snow_102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2"/>
          <a:stretch>
            <a:fillRect/>
          </a:stretch>
        </p:blipFill>
        <p:spPr bwMode="auto">
          <a:xfrm>
            <a:off x="3709156" y="3011701"/>
            <a:ext cx="2228850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:\Users\Анютка\Desktop\Шипилина\Мнемотаблицы\Картинки для мнемотаблиц\MC900423499.WM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237" y="2957727"/>
            <a:ext cx="1230313" cy="182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C:\Users\Анютка\Desktop\Шипилина\Мнемотаблицы\Картинки для мнемотаблиц\snowdrop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5" t="8585" r="7932"/>
          <a:stretch>
            <a:fillRect/>
          </a:stretch>
        </p:blipFill>
        <p:spPr bwMode="auto">
          <a:xfrm>
            <a:off x="984228" y="4904937"/>
            <a:ext cx="194116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C:\Users\Анютка\Desktop\Шипилина\Мнемотаблицы\Картинки для мнемотаблиц\MC900331453.WM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516" y="4836360"/>
            <a:ext cx="885825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C:\Users\Анютка\Desktop\Шипилина\Мнемотаблицы\Картинки для мнемотаблиц\MC900353119.WM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766" y="5247838"/>
            <a:ext cx="18161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30145" y="1454727"/>
            <a:ext cx="272934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Снег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нежинка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снеговик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снежок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негирь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снегопад</a:t>
            </a:r>
          </a:p>
          <a:p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негурочка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одснежник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снегоход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4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530993" cy="132080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Мнемотехнику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называют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по-разному: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60589"/>
            <a:ext cx="9339502" cy="3880773"/>
          </a:xfrm>
        </p:spPr>
        <p:txBody>
          <a:bodyPr>
            <a:normAutofit fontScale="32500" lnSpcReduction="20000"/>
          </a:bodyPr>
          <a:lstStyle/>
          <a:p>
            <a:pPr>
              <a:buNone/>
            </a:pPr>
            <a:endParaRPr lang="ru-RU" sz="1050" b="1" dirty="0">
              <a:solidFill>
                <a:schemeClr val="tx1"/>
              </a:solidFill>
            </a:endParaRPr>
          </a:p>
          <a:p>
            <a:pPr>
              <a:buNone/>
            </a:pPr>
            <a:endParaRPr lang="ru-RU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9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Коллаж ( </a:t>
            </a:r>
            <a:r>
              <a:rPr lang="ru-RU" sz="9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Большева</a:t>
            </a:r>
            <a:r>
              <a:rPr lang="ru-RU" sz="9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 В.)</a:t>
            </a:r>
          </a:p>
          <a:p>
            <a:pPr>
              <a:buFont typeface="Wingdings" pitchFamily="2" charset="2"/>
              <a:buChar char="Ø"/>
            </a:pPr>
            <a:endParaRPr lang="ru-RU" sz="9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9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 – схематическая модель (Ткаченко Т. А.)</a:t>
            </a:r>
          </a:p>
          <a:p>
            <a:pPr>
              <a:buFont typeface="Wingdings" pitchFamily="2" charset="2"/>
              <a:buChar char="Ø"/>
            </a:pPr>
            <a:endParaRPr lang="ru-RU" sz="9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9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Сенсорно – графическая схема (Воробьёва В. К.)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92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90945"/>
            <a:ext cx="11002048" cy="163945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/>
              <a:t> </a:t>
            </a:r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Коллаж </a:t>
            </a: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объединение на одном листе (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фланелеграфе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картинок, букв, цифр,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фигур, которые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связаны одной темой и целью.</a:t>
            </a:r>
          </a:p>
        </p:txBody>
      </p:sp>
      <p:pic>
        <p:nvPicPr>
          <p:cNvPr id="4" name="Picture 4" descr="C:\Users\Пользователь\Desktop\i (16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 rot="20734822">
            <a:off x="946817" y="1748699"/>
            <a:ext cx="1703152" cy="255472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5" name="Picture 2" descr="C:\Users\Пользователь\Desktop\i (14)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139734" y="4331671"/>
            <a:ext cx="2526329" cy="2526329"/>
          </a:xfrm>
          <a:prstGeom prst="rect">
            <a:avLst/>
          </a:prstGeom>
          <a:noFill/>
        </p:spPr>
      </p:pic>
      <p:pic>
        <p:nvPicPr>
          <p:cNvPr id="6" name="Picture 11" descr="C:\Users\Пользователь\Desktop\i (17)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1024151">
            <a:off x="8963858" y="2081592"/>
            <a:ext cx="2429856" cy="22424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7" name="Picture 5" descr="C:\Users\Пользователь\Desktop\i (15)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977876" y="4149626"/>
            <a:ext cx="1782032" cy="2408151"/>
          </a:xfrm>
          <a:prstGeom prst="rect">
            <a:avLst/>
          </a:prstGeom>
          <a:noFill/>
        </p:spPr>
      </p:pic>
      <p:pic>
        <p:nvPicPr>
          <p:cNvPr id="8" name="Picture 6" descr="C:\Users\Пользователь\Desktop\i (7)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 rot="534592">
            <a:off x="5115682" y="1926547"/>
            <a:ext cx="2126480" cy="207089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9" name="Picture 7" descr="C:\Users\Пользователь\Desktop\i (20)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4620487" y="4806957"/>
            <a:ext cx="2093389" cy="190817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73226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1029757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Предметно-схематические модели Ткаченко Т.А.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описания игрушки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3" y="1760555"/>
            <a:ext cx="10339010" cy="479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29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7017" y="180108"/>
            <a:ext cx="8596668" cy="1029855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составления рассказа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C:\Users\Пользователь\Desktop\картинки мнемотехника\84882491_large_9772bd3edc59dikie_zhivotnuyerasskazhi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98286" y="939484"/>
            <a:ext cx="10072913" cy="5650980"/>
          </a:xfrm>
          <a:prstGeom prst="rect">
            <a:avLst/>
          </a:prstGeom>
          <a:noFill/>
          <a:ln w="38100">
            <a:solidFill>
              <a:srgbClr val="0033CC"/>
            </a:solidFill>
          </a:ln>
        </p:spPr>
      </p:pic>
    </p:spTree>
    <p:extLst>
      <p:ext uri="{BB962C8B-B14F-4D97-AF65-F5344CB8AC3E}">
        <p14:creationId xmlns:p14="http://schemas.microsoft.com/office/powerpoint/2010/main" val="268923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821939" cy="132080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Сенсорно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графические схемы Воробьёвой В. К.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9818" y="1524000"/>
            <a:ext cx="10321637" cy="491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9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Мнемотехника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371601"/>
            <a:ext cx="10614121" cy="5334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hlink"/>
                </a:solidFill>
              </a:rPr>
              <a:t/>
            </a:r>
            <a:br>
              <a:rPr lang="ru-RU" dirty="0" smtClean="0">
                <a:solidFill>
                  <a:schemeClr val="hlink"/>
                </a:solidFill>
              </a:rPr>
            </a:br>
            <a:r>
              <a:rPr lang="ru-RU" sz="3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переводе с греческого «</a:t>
            </a:r>
            <a:r>
              <a:rPr lang="ru-RU" sz="33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mnemonikon</a:t>
            </a:r>
            <a:r>
              <a:rPr lang="ru-RU" sz="3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 «искусство запоминания». Считается, что это слово придумал Пифагор Самосский (6 в. до н. э.) в честь древнегреческой богини Мнемозины – богини памяти. </a:t>
            </a:r>
            <a:br>
              <a:rPr lang="ru-RU" sz="3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система методов и приемов, обеспечивающих успешное запоминание, сохранение и воспроизведение информации, знаний об особенностях объектов природы, об окружающем мире, эффективное запоминание структуры рассказа, и, конечно, развитие речи.</a:t>
            </a:r>
            <a:endParaRPr lang="ru-RU" sz="3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94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180110"/>
            <a:ext cx="10212339" cy="748146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Выводы по работе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831272"/>
            <a:ext cx="11085175" cy="6026727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с помощью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мнемотехники у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меня:</a:t>
            </a:r>
            <a:endParaRPr lang="ru-RU" alt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расширился круг знаний об окружающем мире; 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появилось </a:t>
            </a: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желание 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составлять </a:t>
            </a: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рассказы, пересказывать литературные произведения, заучивать 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стихи и </a:t>
            </a:r>
            <a:r>
              <a:rPr lang="ru-RU" alt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потешки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скороговорки, </a:t>
            </a:r>
            <a:r>
              <a:rPr lang="ru-RU" alt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чистоговорки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отгадывать загадки; 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азвились психические процессы и способности</a:t>
            </a: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наблюдательность, логическое и образное мышление, внимание, 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творческое воображение</a:t>
            </a: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память, усидчивость. 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увеличился словарный запас; 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научился </a:t>
            </a: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перекодировать информацию, т.е. преобразовывать абстрактные символы в 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образы; </a:t>
            </a:r>
            <a:endParaRPr lang="ru-RU" alt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научился </a:t>
            </a: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свободно 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держаться</a:t>
            </a:r>
            <a:r>
              <a:rPr lang="ru-RU" altLang="ru-RU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 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аудиторией, </a:t>
            </a: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преодолевать робость, 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застенчивость.  </a:t>
            </a:r>
            <a:endParaRPr lang="ru-RU" alt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2118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93963"/>
            <a:ext cx="9879830" cy="67887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уроки 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554" y="1232603"/>
            <a:ext cx="3881438" cy="291107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909" y="747422"/>
            <a:ext cx="5103091" cy="38273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10467" y="3183081"/>
            <a:ext cx="4613563" cy="346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15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0472" y="207819"/>
            <a:ext cx="7223529" cy="858981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уроки</a:t>
            </a:r>
            <a:endParaRPr lang="ru-RU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612" y="1270000"/>
            <a:ext cx="4740390" cy="355529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218" y="3685597"/>
            <a:ext cx="4211782" cy="31588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48" y="3872057"/>
            <a:ext cx="3963168" cy="2972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3" y="1270000"/>
            <a:ext cx="3713019" cy="278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346364"/>
            <a:ext cx="10156921" cy="762000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Сравнительные данные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6432620"/>
              </p:ext>
            </p:extLst>
          </p:nvPr>
        </p:nvGraphicFramePr>
        <p:xfrm>
          <a:off x="553173" y="1930399"/>
          <a:ext cx="4642281" cy="4775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607041"/>
              </p:ext>
            </p:extLst>
          </p:nvPr>
        </p:nvGraphicFramePr>
        <p:xfrm>
          <a:off x="942108" y="1804337"/>
          <a:ext cx="4946074" cy="3751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1261943"/>
              </p:ext>
            </p:extLst>
          </p:nvPr>
        </p:nvGraphicFramePr>
        <p:xfrm>
          <a:off x="6773240" y="2046514"/>
          <a:ext cx="4700302" cy="4252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6960458"/>
              </p:ext>
            </p:extLst>
          </p:nvPr>
        </p:nvGraphicFramePr>
        <p:xfrm>
          <a:off x="1117600" y="2046514"/>
          <a:ext cx="5091213" cy="4331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82841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5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03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526473"/>
            <a:ext cx="11265285" cy="615141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Актуальность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мнемотехники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обусловлена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тем, что как раз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преобладает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наглядно-образная память, и запоминание носит в основном непроизвольный характер: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лучше запоминаются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события, предметы, факты, явления, близкие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жизненному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опыту. Приемы мнемотехники облегчают процесс запоминания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увеличивают объем памяти путем образования дополнительных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ассоциаций.  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Цель работы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научиться связно, последовательно, грамматически правильно излагать свои </a:t>
            </a: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мысли.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 проекта: </a:t>
            </a: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приемов мнемотехники способствует расширению и обогащению словаря, развитию грамматического </a:t>
            </a: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строя и </a:t>
            </a: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связной </a:t>
            </a: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речи.</a:t>
            </a:r>
          </a:p>
          <a:p>
            <a:pPr marL="0" indent="0" algn="ctr">
              <a:buNone/>
              <a:defRPr/>
            </a:pP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значимость :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спользовать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технологию мнемотехники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самостоятельной деятельности для развития речи. 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исследования мнемотехники:    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крокирования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использующий образное мышление («живая»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память),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етод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ассоциативных цепочек (или метод «чепухи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»),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етод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трансформации (превращения). </a:t>
            </a:r>
          </a:p>
        </p:txBody>
      </p:sp>
    </p:spTree>
    <p:extLst>
      <p:ext uri="{BB962C8B-B14F-4D97-AF65-F5344CB8AC3E}">
        <p14:creationId xmlns:p14="http://schemas.microsoft.com/office/powerpoint/2010/main" val="306448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988193" cy="132080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мнемотехники 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решал задачи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5793" y="2258292"/>
            <a:ext cx="10766521" cy="389312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Развивал 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связную 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речь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умение 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помощью графической  аналогии понимать и рассказывать знакомые сказки, стихи.</a:t>
            </a:r>
            <a:b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чился правильному 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звукопроизношению.</a:t>
            </a:r>
            <a:b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Развивал сообразительность, умение 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сравнивать, выделять существенные 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признаки.</a:t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Развивал психические процессы: мышление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внимание, воображение, память 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97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794230" cy="96981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Мнемотехника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строится от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простого к сложному: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98327" y="1676400"/>
            <a:ext cx="4184073" cy="455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9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6073" y="1456007"/>
            <a:ext cx="10335491" cy="5235738"/>
          </a:xfrm>
          <a:prstGeom prst="rect">
            <a:avLst/>
          </a:prstGeom>
          <a:ln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462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1782" y="609600"/>
            <a:ext cx="11291454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Мнемоквадрат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одиночное изображение,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которое обозначает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 слово, словосочетание или простое предложение.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5371" y="1966358"/>
            <a:ext cx="4046275" cy="41586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429" y="2315173"/>
            <a:ext cx="4197178" cy="454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1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595745"/>
            <a:ext cx="11071321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Мнемодорожка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ряд картинок (3-5), по которым можно составить небольшой рассказ в 2 - 4 предложения. 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6057" y="1633725"/>
            <a:ext cx="10609943" cy="345331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579418" y="5087035"/>
            <a:ext cx="87422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небе светило солнце. </a:t>
            </a:r>
            <a:endParaRPr lang="ru-RU" alt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вдруг пошёл дождь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</a:pP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дождя на небе появилась красивая радуга.</a:t>
            </a:r>
          </a:p>
        </p:txBody>
      </p:sp>
    </p:spTree>
    <p:extLst>
      <p:ext uri="{BB962C8B-B14F-4D97-AF65-F5344CB8AC3E}">
        <p14:creationId xmlns:p14="http://schemas.microsoft.com/office/powerpoint/2010/main" val="420861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9029" y="144462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рассказа 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«Зима»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63" y="1364216"/>
            <a:ext cx="6464999" cy="5139170"/>
          </a:xfrm>
        </p:spPr>
      </p:pic>
      <p:sp>
        <p:nvSpPr>
          <p:cNvPr id="10" name="TextBox 9"/>
          <p:cNvSpPr txBox="1"/>
          <p:nvPr/>
        </p:nvSpPr>
        <p:spPr>
          <a:xfrm>
            <a:off x="7230628" y="963757"/>
            <a:ext cx="4822827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зимы три месяца: декабрь, январь, февраль. Зимой снег повсюду: на земле, на деревьях, на домах. Солнце светит, но не греет. В домах топят печи. Домашние животные зимой находятся в тёплых хлевах. Дикие животные зимуют по-разному: медведь и ёжик – в спячке, белка заготовила себе корм и устроила себе тёплое дупло, сложнее зимой волку и лисе, зайчик сменил серую шубку на белую и его не заметно на белом снегу. Люди заботятся о птицах, развешивают кормушки, приносят корм. У детей зимой много развлечений: праздник Новогодней Ёлки, подарки от Деда Мороза, катания на санках, лыжах, коньках, игры со снегом. Зимой можно слепить снеговика, построить горку, крепость, поиграть в снежки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386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219" y="96982"/>
            <a:ext cx="11194472" cy="1833418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Пересказ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художественных текстов</a:t>
            </a:r>
            <a:b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«Лисичка со скалочкой»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C:\Users\Пользователь\Desktop\картинки мнемотехника\img9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496290" y="1510143"/>
            <a:ext cx="9432967" cy="51664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90567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7726</TotalTime>
  <Words>726</Words>
  <Application>Microsoft Office PowerPoint</Application>
  <PresentationFormat>Произвольный</PresentationFormat>
  <Paragraphs>93</Paragraphs>
  <Slides>24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Аспект</vt:lpstr>
      <vt:lpstr>Районная научно – практическая конференция «Шаг в будущее» Тема исследования Использование метода мнемотехники в развитие связной речи</vt:lpstr>
      <vt:lpstr>Мнемотехника</vt:lpstr>
      <vt:lpstr>Презентация PowerPoint</vt:lpstr>
      <vt:lpstr>С помощью мнемотехники решал задачи: </vt:lpstr>
      <vt:lpstr>Мнемотехника строится от простого к сложному: </vt:lpstr>
      <vt:lpstr>Мнемоквадрат -   одиночное изображение, которое обозначает одно слово, словосочетание или простое предложение.</vt:lpstr>
      <vt:lpstr> Мнемодорожка – ряд картинок (3-5), по которым можно составить небольшой рассказ в 2 - 4 предложения. </vt:lpstr>
      <vt:lpstr>Составление рассказа  «Зима» </vt:lpstr>
      <vt:lpstr>Пересказ художественных текстов «Лисичка со скалочкой»</vt:lpstr>
      <vt:lpstr>Проговаривание чистоговорок </vt:lpstr>
      <vt:lpstr>Отгадывание загадок</vt:lpstr>
      <vt:lpstr>Мнемотаблица – это целая схема, в которую заложен текст ( рассказ, стихотворение, сказка…) </vt:lpstr>
      <vt:lpstr>Заучивание стихотворений  </vt:lpstr>
      <vt:lpstr> </vt:lpstr>
      <vt:lpstr>Мнемотехнику называют по-разному: </vt:lpstr>
      <vt:lpstr> Коллаж –это объединение на одном листе (фланелеграфе) картинок, букв, цифр, фигур, которые связаны одной темой и целью.</vt:lpstr>
      <vt:lpstr>Предметно-схематические модели Ткаченко Т.А. Схема описания игрушки </vt:lpstr>
      <vt:lpstr>Схема составления рассказа</vt:lpstr>
      <vt:lpstr>Сенсорно- графические схемы Воробьёвой В. К.</vt:lpstr>
      <vt:lpstr>Выводы по работе</vt:lpstr>
      <vt:lpstr>Наши уроки </vt:lpstr>
      <vt:lpstr>Наши уроки</vt:lpstr>
      <vt:lpstr>Сравнительные данные </vt:lpstr>
      <vt:lpstr>Презентация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Мнемотехника –развитие связной речи у детей младшего школьного возраста</dc:title>
  <dc:creator>Admin</dc:creator>
  <cp:lastModifiedBy>Пользователь</cp:lastModifiedBy>
  <cp:revision>96</cp:revision>
  <dcterms:created xsi:type="dcterms:W3CDTF">2018-10-29T12:03:27Z</dcterms:created>
  <dcterms:modified xsi:type="dcterms:W3CDTF">2018-11-07T13:54:52Z</dcterms:modified>
</cp:coreProperties>
</file>