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52" autoAdjust="0"/>
    <p:restoredTop sz="94660"/>
  </p:normalViewPr>
  <p:slideViewPr>
    <p:cSldViewPr snapToGrid="0">
      <p:cViewPr>
        <p:scale>
          <a:sx n="81" d="100"/>
          <a:sy n="81" d="100"/>
        </p:scale>
        <p:origin x="-10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201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1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688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312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8700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108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718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587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672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377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611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754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318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556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819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659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9281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  <p:sldLayoutId id="2147484090" r:id="rId12"/>
    <p:sldLayoutId id="2147484091" r:id="rId13"/>
    <p:sldLayoutId id="2147484092" r:id="rId14"/>
    <p:sldLayoutId id="2147484093" r:id="rId15"/>
    <p:sldLayoutId id="21474840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F98C405-D152-44A8-954E-CD2289AB57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Методика проведения первых уроков геометрии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049866" y="4297018"/>
            <a:ext cx="8199641" cy="1752090"/>
          </a:xfrm>
        </p:spPr>
        <p:txBody>
          <a:bodyPr>
            <a:noAutofit/>
          </a:bodyPr>
          <a:lstStyle/>
          <a:p>
            <a:r>
              <a:rPr lang="ru-RU" dirty="0"/>
              <a:t>Стеценко Юлия </a:t>
            </a:r>
            <a:r>
              <a:rPr lang="ru-RU" dirty="0" smtClean="0"/>
              <a:t>Александровна</a:t>
            </a:r>
          </a:p>
          <a:p>
            <a:r>
              <a:rPr lang="ru-RU" dirty="0" smtClean="0"/>
              <a:t>учитель </a:t>
            </a:r>
            <a:r>
              <a:rPr lang="ru-RU" dirty="0"/>
              <a:t>математики</a:t>
            </a:r>
            <a:endParaRPr lang="ru-RU" dirty="0"/>
          </a:p>
          <a:p>
            <a:r>
              <a:rPr lang="ru-RU" dirty="0" smtClean="0"/>
              <a:t>МБОУ СОШ №1 имени </a:t>
            </a:r>
            <a:r>
              <a:rPr lang="ru-RU" dirty="0" err="1"/>
              <a:t>И.Ф.Вараввы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МО </a:t>
            </a:r>
            <a:r>
              <a:rPr lang="ru-RU" dirty="0" err="1" smtClean="0"/>
              <a:t>Староминский</a:t>
            </a:r>
            <a:r>
              <a:rPr lang="ru-RU" dirty="0" smtClean="0"/>
              <a:t> район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428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1570FDC-B6FF-4C09-97C9-FC9579D9A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Понятие угла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E142565-E88D-4066-9A0F-C0D081D61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887" y="1715112"/>
            <a:ext cx="8596668" cy="3880773"/>
          </a:xfrm>
        </p:spPr>
        <p:txBody>
          <a:bodyPr/>
          <a:lstStyle/>
          <a:p>
            <a:pPr algn="just"/>
            <a:r>
              <a:rPr lang="ru-RU" sz="2000" dirty="0"/>
              <a:t>определяется формально – логически, причём оно имеет двоякий смысл: </a:t>
            </a:r>
          </a:p>
          <a:p>
            <a:pPr marL="0" indent="0" algn="just">
              <a:buNone/>
            </a:pPr>
            <a:r>
              <a:rPr lang="ru-RU" sz="2000" dirty="0"/>
              <a:t>	1)точка и два луча, из неё исходящее;</a:t>
            </a:r>
          </a:p>
          <a:p>
            <a:pPr marL="457200" lvl="1" indent="0" algn="just">
              <a:buNone/>
            </a:pPr>
            <a:r>
              <a:rPr lang="ru-RU" sz="1800" dirty="0"/>
              <a:t>2)угол с внутренней областью. </a:t>
            </a:r>
          </a:p>
          <a:p>
            <a:pPr algn="just"/>
            <a:r>
              <a:rPr lang="ru-RU" sz="2000" dirty="0"/>
              <a:t>В практике работы школы используются оба охарактеризованных варианта. Однако, второй подход в большей степени соответствует жизненным представлениям учащихся об угле и более широко представлена в учебниках.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552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C5B9BD3-BE2D-45FD-848E-F308479A8829}"/>
              </a:ext>
            </a:extLst>
          </p:cNvPr>
          <p:cNvSpPr/>
          <p:nvPr/>
        </p:nvSpPr>
        <p:spPr>
          <a:xfrm>
            <a:off x="2279890" y="2967335"/>
            <a:ext cx="76322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76966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A254B73-AE6A-473F-BF2C-EA61EA6C9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Начала систематического курса </a:t>
            </a:r>
            <a:r>
              <a:rPr lang="ru-RU" dirty="0" smtClean="0"/>
              <a:t>планиметрии основной школы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89B0FDD-4A8C-496A-B997-5D123CF66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611" y="2109719"/>
            <a:ext cx="8596668" cy="3880773"/>
          </a:xfrm>
        </p:spPr>
        <p:txBody>
          <a:bodyPr>
            <a:normAutofit/>
          </a:bodyPr>
          <a:lstStyle/>
          <a:p>
            <a:pPr algn="just"/>
            <a:r>
              <a:rPr lang="ru-RU" sz="2000" dirty="0"/>
              <a:t>Начала систематического курса планиметрии посвящены изучению простейших геометрических фигур </a:t>
            </a:r>
            <a:r>
              <a:rPr lang="ru-RU" sz="2000" dirty="0" smtClean="0"/>
              <a:t>и </a:t>
            </a:r>
            <a:r>
              <a:rPr lang="ru-RU" sz="2000" dirty="0"/>
              <a:t>их свойств.</a:t>
            </a:r>
          </a:p>
          <a:p>
            <a:pPr algn="just"/>
            <a:r>
              <a:rPr lang="ru-RU" sz="2000" dirty="0"/>
              <a:t>Очень важна в мировоззренческом отношении беседа о возникновении и развитии геометрии.</a:t>
            </a:r>
          </a:p>
          <a:p>
            <a:pPr algn="just"/>
            <a:r>
              <a:rPr lang="ru-RU" sz="2000" dirty="0"/>
              <a:t>Особо следует остановиться на том, что в геометрии дается представление о приемах рассуждения, доказательства, то есть формируются навыки логического мышления, которые полезны всем людям не только на уроках математики.</a:t>
            </a:r>
          </a:p>
        </p:txBody>
      </p:sp>
      <p:grpSp>
        <p:nvGrpSpPr>
          <p:cNvPr id="20" name="Группа 19"/>
          <p:cNvGrpSpPr/>
          <p:nvPr/>
        </p:nvGrpSpPr>
        <p:grpSpPr>
          <a:xfrm flipV="1">
            <a:off x="5064369" y="5398476"/>
            <a:ext cx="1383322" cy="808893"/>
            <a:chOff x="1019908" y="5369169"/>
            <a:chExt cx="1383322" cy="855785"/>
          </a:xfrm>
        </p:grpSpPr>
        <p:sp>
          <p:nvSpPr>
            <p:cNvPr id="17" name="Блок-схема: узел 16"/>
            <p:cNvSpPr/>
            <p:nvPr/>
          </p:nvSpPr>
          <p:spPr>
            <a:xfrm>
              <a:off x="1019908" y="6060831"/>
              <a:ext cx="117231" cy="164123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 flipV="1">
              <a:off x="1078523" y="5369169"/>
              <a:ext cx="1324707" cy="79717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Группа 31"/>
          <p:cNvGrpSpPr/>
          <p:nvPr/>
        </p:nvGrpSpPr>
        <p:grpSpPr>
          <a:xfrm>
            <a:off x="2505808" y="5672363"/>
            <a:ext cx="1869829" cy="164121"/>
            <a:chOff x="2760786" y="6113585"/>
            <a:chExt cx="1869829" cy="164121"/>
          </a:xfrm>
        </p:grpSpPr>
        <p:cxnSp>
          <p:nvCxnSpPr>
            <p:cNvPr id="22" name="Прямая соединительная линия 21"/>
            <p:cNvCxnSpPr/>
            <p:nvPr/>
          </p:nvCxnSpPr>
          <p:spPr>
            <a:xfrm flipV="1">
              <a:off x="2760786" y="6166339"/>
              <a:ext cx="1869829" cy="4689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Блок-схема: узел 24"/>
            <p:cNvSpPr/>
            <p:nvPr/>
          </p:nvSpPr>
          <p:spPr>
            <a:xfrm>
              <a:off x="3153508" y="6125308"/>
              <a:ext cx="114300" cy="15239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Блок-схема: узел 25"/>
            <p:cNvSpPr/>
            <p:nvPr/>
          </p:nvSpPr>
          <p:spPr>
            <a:xfrm>
              <a:off x="4009293" y="6113585"/>
              <a:ext cx="114300" cy="15239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7291754" y="4982307"/>
            <a:ext cx="1277816" cy="1336431"/>
            <a:chOff x="6013938" y="5158154"/>
            <a:chExt cx="1277816" cy="1336431"/>
          </a:xfrm>
        </p:grpSpPr>
        <p:cxnSp>
          <p:nvCxnSpPr>
            <p:cNvPr id="28" name="Прямая соединительная линия 27"/>
            <p:cNvCxnSpPr/>
            <p:nvPr/>
          </p:nvCxnSpPr>
          <p:spPr>
            <a:xfrm flipH="1">
              <a:off x="6013938" y="5158154"/>
              <a:ext cx="1043354" cy="98473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6013938" y="6166339"/>
              <a:ext cx="1277816" cy="32824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Прямая соединительная линия 33"/>
          <p:cNvCxnSpPr/>
          <p:nvPr/>
        </p:nvCxnSpPr>
        <p:spPr>
          <a:xfrm flipV="1">
            <a:off x="890954" y="5275385"/>
            <a:ext cx="1430215" cy="93198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94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AA748B6-25BC-4975-9DE6-833512DCD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Причины трудностей на первых уроках геометрии: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318D6E2-1FC4-4AFF-8059-8AF743FBF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000" dirty="0"/>
              <a:t>выделением курса геометрии специально математическую дисциплину;</a:t>
            </a:r>
          </a:p>
          <a:p>
            <a:pPr algn="just"/>
            <a:r>
              <a:rPr lang="ru-RU" sz="2000" dirty="0"/>
              <a:t>новизной структура курса; </a:t>
            </a:r>
          </a:p>
          <a:p>
            <a:pPr algn="just"/>
            <a:r>
              <a:rPr lang="ru-RU" sz="2000" dirty="0"/>
              <a:t>резким повышением уровня строгости логических рассуждений; </a:t>
            </a:r>
          </a:p>
          <a:p>
            <a:pPr algn="just"/>
            <a:r>
              <a:rPr lang="ru-RU" sz="2000" dirty="0"/>
              <a:t>абстрактностью изучаемого материала;</a:t>
            </a:r>
          </a:p>
          <a:p>
            <a:pPr algn="just"/>
            <a:r>
              <a:rPr lang="ru-RU" sz="2000" dirty="0"/>
              <a:t>одномоментном введение большого количества новых понятий, терминов, непривычной символики;</a:t>
            </a:r>
          </a:p>
          <a:p>
            <a:pPr algn="just"/>
            <a:r>
              <a:rPr lang="ru-RU" sz="2000" dirty="0"/>
              <a:t>несформированностью умений и навыков общения, абстрагирования.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130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4FB94B5-F1F7-4A97-B1F1-AE8FED8A7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Рекомендации для проведения первых уроков геометрии: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B54643A-9B1A-4037-8DC4-D16E77C55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+mj-lt"/>
              <a:buAutoNum type="arabicPeriod"/>
            </a:pPr>
            <a:r>
              <a:rPr lang="ru-RU" sz="2000" dirty="0"/>
              <a:t>Постепенное, плавный переход от конкретного к абстрактному; </a:t>
            </a:r>
          </a:p>
          <a:p>
            <a:pPr algn="just">
              <a:buFont typeface="+mj-lt"/>
              <a:buAutoNum type="arabicPeriod"/>
            </a:pPr>
            <a:r>
              <a:rPr lang="ru-RU" sz="2000" dirty="0"/>
              <a:t>Постоянное обращение к окружающей действительности, наглядным средствам обучения; </a:t>
            </a:r>
          </a:p>
          <a:p>
            <a:pPr algn="just">
              <a:buFont typeface="+mj-lt"/>
              <a:buAutoNum type="arabicPeriod"/>
            </a:pPr>
            <a:r>
              <a:rPr lang="ru-RU" sz="2000" dirty="0"/>
              <a:t>Воспитание потребности в доказательстве утверждений;</a:t>
            </a:r>
          </a:p>
          <a:p>
            <a:pPr algn="just">
              <a:buFont typeface="+mj-lt"/>
              <a:buAutoNum type="arabicPeriod"/>
            </a:pPr>
            <a:r>
              <a:rPr lang="ru-RU" sz="2000" dirty="0"/>
              <a:t>Особое внимание обучению учащихся умение обосновывать, доказывать математические предложения; </a:t>
            </a:r>
          </a:p>
          <a:p>
            <a:pPr algn="just">
              <a:buFont typeface="+mj-lt"/>
              <a:buAutoNum type="arabicPeriod"/>
            </a:pPr>
            <a:r>
              <a:rPr lang="ru-RU" sz="2000" dirty="0"/>
              <a:t>Постоянную помощь учителя в ориентации в аксиомах, определениях, терминах; постепенное осторожной знакомство с логическим строением курса планиметрии.</a:t>
            </a:r>
          </a:p>
          <a:p>
            <a:pPr>
              <a:buFont typeface="+mj-lt"/>
              <a:buAutoNum type="arabicPeriod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7346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081CCCA-979E-4C29-B7DE-4BDB0FB94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Методика изучения аксиом и первых теорем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3592375-2F86-4AA1-BD55-11FDA0872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/>
              <a:t>При разработке методики введения аксиом можно придерживаться следующей методической схемы: </a:t>
            </a:r>
          </a:p>
          <a:p>
            <a:pPr algn="just"/>
            <a:endParaRPr lang="ru-RU" sz="2000" dirty="0"/>
          </a:p>
          <a:p>
            <a:pPr marL="0" indent="0" algn="just">
              <a:buNone/>
            </a:pPr>
            <a:r>
              <a:rPr lang="ru-RU" sz="2000" dirty="0"/>
              <a:t>	</a:t>
            </a:r>
            <a:r>
              <a:rPr lang="ru-RU" sz="2800" dirty="0"/>
              <a:t>иллюстрация содержания </a:t>
            </a:r>
            <a:r>
              <a:rPr lang="ru-RU" sz="2800" dirty="0" smtClean="0"/>
              <a:t>аксиомы </a:t>
            </a:r>
            <a:r>
              <a:rPr lang="ru-RU" sz="2800" dirty="0"/>
              <a:t>примерами из 	окружающей действительности или на моделях</a:t>
            </a:r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⟹</a:t>
            </a:r>
            <a:r>
              <a:rPr lang="ru-RU" sz="2800" dirty="0"/>
              <a:t> 	формулировка </a:t>
            </a:r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⟹</a:t>
            </a:r>
            <a:r>
              <a:rPr lang="ru-RU" sz="2800" dirty="0"/>
              <a:t> иллюстрация рисунком </a:t>
            </a:r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⟹ </a:t>
            </a:r>
            <a:r>
              <a:rPr lang="ru-RU" sz="2800" dirty="0"/>
              <a:t>краткая 	запись </a:t>
            </a:r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⟹  </a:t>
            </a:r>
            <a:r>
              <a:rPr lang="ru-RU" sz="2800" dirty="0"/>
              <a:t>анализ математического содержания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795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9A42B25-C263-4F5E-901D-69220E27F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434076" cy="1320800"/>
          </a:xfrm>
        </p:spPr>
        <p:txBody>
          <a:bodyPr>
            <a:normAutofit fontScale="90000"/>
          </a:bodyPr>
          <a:lstStyle/>
          <a:p>
            <a:r>
              <a:rPr lang="ru-RU" dirty="0"/>
              <a:t>Аксиома прямой: "Через любые две точки можно провести прямую и притом только одну".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49F53AB-3C41-4CAC-AD84-96E1F4359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744962" cy="4279968"/>
          </a:xfrm>
        </p:spPr>
        <p:txBody>
          <a:bodyPr>
            <a:noAutofit/>
          </a:bodyPr>
          <a:lstStyle/>
          <a:p>
            <a:pPr algn="just"/>
            <a:r>
              <a:rPr lang="ru-RU" sz="2000" dirty="0"/>
              <a:t>С математической точки зрения в ней постулируется: </a:t>
            </a:r>
          </a:p>
          <a:p>
            <a:pPr marL="0" indent="0" algn="just">
              <a:buNone/>
            </a:pPr>
            <a:r>
              <a:rPr lang="ru-RU" sz="2000" dirty="0"/>
              <a:t>	1) существование прямой, проходящей через две точки; </a:t>
            </a:r>
          </a:p>
          <a:p>
            <a:pPr marL="0" indent="0" algn="just">
              <a:buNone/>
            </a:pPr>
            <a:r>
              <a:rPr lang="ru-RU" sz="2000" dirty="0"/>
              <a:t>	2) её </a:t>
            </a:r>
            <a:r>
              <a:rPr lang="ru-RU" sz="2000" dirty="0" smtClean="0"/>
              <a:t>единственность</a:t>
            </a:r>
            <a:r>
              <a:rPr lang="ru-RU" sz="2000" dirty="0"/>
              <a:t>. </a:t>
            </a:r>
          </a:p>
          <a:p>
            <a:pPr algn="just"/>
            <a:r>
              <a:rPr lang="ru-RU" sz="2000" dirty="0"/>
              <a:t>Тщательный разбор основного свойства прямой может быть таким:</a:t>
            </a:r>
          </a:p>
          <a:p>
            <a:pPr marL="0" indent="0" algn="just">
              <a:buNone/>
            </a:pPr>
            <a:r>
              <a:rPr lang="ru-RU" sz="2000" dirty="0"/>
              <a:t>	1. А и Б различные точки. </a:t>
            </a:r>
          </a:p>
          <a:p>
            <a:pPr marL="0" indent="0" algn="just">
              <a:buNone/>
            </a:pPr>
            <a:r>
              <a:rPr lang="ru-RU" sz="2000" dirty="0"/>
              <a:t>	2. Через них можно провести прямую а. </a:t>
            </a:r>
          </a:p>
          <a:p>
            <a:pPr marL="0" indent="0" algn="just">
              <a:buNone/>
            </a:pPr>
            <a:r>
              <a:rPr lang="ru-RU" sz="2000" dirty="0"/>
              <a:t>	3. Прямая а – едем единственная. </a:t>
            </a:r>
          </a:p>
          <a:p>
            <a:pPr algn="just"/>
            <a:r>
              <a:rPr lang="ru-RU" sz="2000" dirty="0"/>
              <a:t>Отсюда обозначения: так как две точки прямой полностью её характеризуют, то прямую можно обозначать и называть двумя большими латинскими буквами.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3DFE388-065F-4BE2-A520-713E8D63D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433" y="3862205"/>
            <a:ext cx="2559351" cy="137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23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4A5A79D-15B9-487A-8D4D-1FAFE509C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Методика ведения понятий о простейших фигурах.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AE302B8-1825-4250-B05F-6C2C21121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000" dirty="0"/>
              <a:t>Простейшие геометрические фигуры, которые вводятся в начале систематического курса планиметрии – отрезок, луч, угол.</a:t>
            </a:r>
          </a:p>
          <a:p>
            <a:pPr algn="just"/>
            <a:r>
              <a:rPr lang="ru-RU" sz="2000" dirty="0"/>
              <a:t>Практически это первые понятия, котором даются более или менее </a:t>
            </a:r>
            <a:r>
              <a:rPr lang="ru-RU" sz="2000" dirty="0" smtClean="0"/>
              <a:t>строгие определения. </a:t>
            </a:r>
            <a:r>
              <a:rPr lang="ru-RU" sz="2000" dirty="0"/>
              <a:t>Так как отрезать, луч и угол – части прямой или плоскости, ограниченные точками (отрезок, луч) или лучами (угол), то перед изучением их детально рассматриваются свойства расположения точек на прямой.</a:t>
            </a:r>
          </a:p>
          <a:p>
            <a:pPr algn="just"/>
            <a:r>
              <a:rPr lang="ru-RU" sz="2000" dirty="0" smtClean="0"/>
              <a:t>Следует </a:t>
            </a:r>
            <a:r>
              <a:rPr lang="ru-RU" sz="2000" dirty="0"/>
              <a:t>подчеркнуть, что что только в курсе геометрии можно строго их определить, выделив присущие им свойства.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765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B603828-0DAE-4933-9C0E-FBDAB3946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Понятие отрезка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5BC5D93-BA94-4C57-9A94-C0C1B6123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442" y="1785451"/>
            <a:ext cx="8596668" cy="3880773"/>
          </a:xfrm>
        </p:spPr>
        <p:txBody>
          <a:bodyPr>
            <a:normAutofit/>
          </a:bodyPr>
          <a:lstStyle/>
          <a:p>
            <a:pPr algn="just"/>
            <a:r>
              <a:rPr lang="ru-RU" sz="2000" dirty="0"/>
              <a:t>Введение понятия отрезка может начинаться с рисунка, на котором выделены его части (предпочтительнее цветное изображение):</a:t>
            </a:r>
          </a:p>
          <a:p>
            <a:pPr marL="0" indent="0" algn="just">
              <a:buNone/>
            </a:pPr>
            <a:r>
              <a:rPr lang="ru-RU" sz="2000" dirty="0"/>
              <a:t>	 – Две точки – в конце отрезком, принадлежащие ему; </a:t>
            </a:r>
          </a:p>
          <a:p>
            <a:pPr marL="0" indent="0" algn="just">
              <a:buNone/>
            </a:pPr>
            <a:r>
              <a:rPr lang="ru-RU" sz="2000" dirty="0"/>
              <a:t>	– все точки, лежащие между его концами. </a:t>
            </a:r>
          </a:p>
          <a:p>
            <a:pPr algn="just"/>
            <a:r>
              <a:rPr lang="ru-RU" sz="2000" dirty="0"/>
              <a:t>Уместен вопрос: "Частью какой, уже известные нам фигуры, является отрезок?" </a:t>
            </a:r>
          </a:p>
          <a:p>
            <a:pPr algn="just"/>
            <a:r>
              <a:rPr lang="ru-RU" sz="2000" dirty="0"/>
              <a:t>Делается вывод: итак, отрезок, – это часть прямой, ограниченное двумя точками и включающая все точки, лежащие между его концами. </a:t>
            </a:r>
          </a:p>
        </p:txBody>
      </p:sp>
    </p:spTree>
    <p:extLst>
      <p:ext uri="{BB962C8B-B14F-4D97-AF65-F5344CB8AC3E}">
        <p14:creationId xmlns:p14="http://schemas.microsoft.com/office/powerpoint/2010/main" val="385062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D93309B-E88A-4AEA-A6C3-171E4F899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043441" cy="1320800"/>
          </a:xfrm>
        </p:spPr>
        <p:txBody>
          <a:bodyPr>
            <a:normAutofit/>
          </a:bodyPr>
          <a:lstStyle/>
          <a:p>
            <a:r>
              <a:rPr lang="ru-RU" dirty="0"/>
              <a:t>Понятие луча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75C5E592-E510-45E7-A891-8F3268C97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611" y="1679943"/>
            <a:ext cx="8572174" cy="467396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Вводится аналогично понятию отрезка.</a:t>
            </a:r>
          </a:p>
          <a:p>
            <a:r>
              <a:rPr lang="ru-RU" sz="2400" dirty="0" smtClean="0"/>
              <a:t>Особое внимание необходимо уделить тому, что </a:t>
            </a:r>
            <a:r>
              <a:rPr lang="ru-RU" sz="2400" b="1" dirty="0" smtClean="0"/>
              <a:t>луч фигура неограниченная</a:t>
            </a:r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Имеется </a:t>
            </a:r>
            <a:r>
              <a:rPr lang="ru-RU" sz="2400" dirty="0"/>
              <a:t>ли общая точка у фигур, изображенных на рисунке? Если да, то постройте её.</a:t>
            </a:r>
          </a:p>
        </p:txBody>
      </p:sp>
      <p:pic>
        <p:nvPicPr>
          <p:cNvPr id="8" name="Объект 3">
            <a:extLst>
              <a:ext uri="{FF2B5EF4-FFF2-40B4-BE49-F238E27FC236}">
                <a16:creationId xmlns="" xmlns:a16="http://schemas.microsoft.com/office/drawing/2014/main" id="{2E3468EB-7BB7-4576-8902-B4585375EB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007" t="8595" b="3333"/>
          <a:stretch/>
        </p:blipFill>
        <p:spPr>
          <a:xfrm rot="16200000">
            <a:off x="3253153" y="1786758"/>
            <a:ext cx="2403234" cy="501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94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75</TotalTime>
  <Words>404</Words>
  <Application>Microsoft Office PowerPoint</Application>
  <PresentationFormat>Произвольный</PresentationFormat>
  <Paragraphs>60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Методика проведения первых уроков геометрии</vt:lpstr>
      <vt:lpstr>Начала систематического курса планиметрии основной школы</vt:lpstr>
      <vt:lpstr>Причины трудностей на первых уроках геометрии:</vt:lpstr>
      <vt:lpstr>Рекомендации для проведения первых уроков геометрии:</vt:lpstr>
      <vt:lpstr>Методика изучения аксиом и первых теорем</vt:lpstr>
      <vt:lpstr>Аксиома прямой: "Через любые две точки можно провести прямую и притом только одну".  </vt:lpstr>
      <vt:lpstr>Методика ведения понятий о простейших фигурах. </vt:lpstr>
      <vt:lpstr>Понятие отрезка</vt:lpstr>
      <vt:lpstr>Понятие луча</vt:lpstr>
      <vt:lpstr>Понятие угла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Карпец Юлия Александровна</dc:creator>
  <cp:lastModifiedBy>Юля</cp:lastModifiedBy>
  <cp:revision>10</cp:revision>
  <dcterms:created xsi:type="dcterms:W3CDTF">2017-10-08T14:24:53Z</dcterms:created>
  <dcterms:modified xsi:type="dcterms:W3CDTF">2024-03-15T11:43:47Z</dcterms:modified>
</cp:coreProperties>
</file>