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7" r:id="rId9"/>
    <p:sldId id="268" r:id="rId10"/>
    <p:sldId id="263" r:id="rId11"/>
    <p:sldId id="276" r:id="rId12"/>
    <p:sldId id="273" r:id="rId13"/>
    <p:sldId id="278" r:id="rId14"/>
    <p:sldId id="277" r:id="rId15"/>
    <p:sldId id="26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0FF1CE12-B100-0000-0000-000000000002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13" autoAdjust="0"/>
    <p:restoredTop sz="96970" autoAdjust="0"/>
  </p:normalViewPr>
  <p:slideViewPr>
    <p:cSldViewPr>
      <p:cViewPr>
        <p:scale>
          <a:sx n="70" d="100"/>
          <a:sy n="70" d="100"/>
        </p:scale>
        <p:origin x="-1056" y="-72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E656347-3C85-4A2E-A0D4-06888ED2D5E9}" type="datetimeFigureOut">
              <a:rPr lang="en-US"/>
              <a:pPr>
                <a:defRPr/>
              </a:pPr>
              <a:t>3/15/2024</a:t>
            </a:fld>
            <a:endParaRPr lang="en-US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CE9A478-D934-437E-B8A6-1573565F4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35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693C085-0AFF-4D6C-AD74-79AD41728318}" type="datetimeFigureOut">
              <a:rPr lang="en-US"/>
              <a:pPr>
                <a:defRPr/>
              </a:pPr>
              <a:t>3/15/2024</a:t>
            </a:fld>
            <a:endParaRPr lang="en-US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  <a:endParaRPr lang="en-US" noProof="0"/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2804FA4-2E33-44C1-B7FE-02DE44DAE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1570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EF7834-8AFC-4F82-9D78-EE1DFDB23395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519C08-4059-44E4-9AF7-6CFF6E652DF4}" type="datetimeFigureOut">
              <a:rPr lang="en-US" smtClean="0"/>
              <a:pPr>
                <a:defRPr/>
              </a:pPr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2A4D7C-13F1-432D-9A26-D3C49C4B66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8B7DAF-5BD7-4692-8F2A-7ACFFE1DB787}" type="datetimeFigureOut">
              <a:rPr lang="en-US" smtClean="0"/>
              <a:pPr>
                <a:defRPr/>
              </a:pPr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34E74-F70C-42DB-9B2F-602D5629735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8B7DAF-5BD7-4692-8F2A-7ACFFE1DB787}" type="datetimeFigureOut">
              <a:rPr lang="en-US" smtClean="0"/>
              <a:pPr>
                <a:defRPr/>
              </a:pPr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34E74-F70C-42DB-9B2F-602D5629735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FEE20-AC03-4E8E-9BF9-B3F310F1B545}" type="datetimeFigureOut">
              <a:rPr lang="en-US"/>
              <a:pPr>
                <a:defRPr/>
              </a:pPr>
              <a:t>3/15/2024</a:t>
            </a:fld>
            <a:endParaRPr lang="en-US" dirty="0"/>
          </a:p>
        </p:txBody>
      </p:sp>
      <p:sp>
        <p:nvSpPr>
          <p:cNvPr id="5" name="Rectangl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D4698-6E3E-4BED-BA9B-A588BBB094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9E1A51-19CF-4710-959D-83B3B45AA531}" type="datetimeFigureOut">
              <a:rPr lang="en-US" smtClean="0"/>
              <a:pPr>
                <a:defRPr/>
              </a:pPr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DD2D61-A1E8-4518-9917-DE1D9FD73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8B7DAF-5BD7-4692-8F2A-7ACFFE1DB787}" type="datetimeFigureOut">
              <a:rPr lang="en-US" smtClean="0"/>
              <a:pPr>
                <a:defRPr/>
              </a:pPr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34E74-F70C-42DB-9B2F-602D5629735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8B7DAF-5BD7-4692-8F2A-7ACFFE1DB787}" type="datetimeFigureOut">
              <a:rPr lang="en-US" smtClean="0"/>
              <a:pPr>
                <a:defRPr/>
              </a:pPr>
              <a:t>3/15/2024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34E74-F70C-42DB-9B2F-602D5629735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8B7DAF-5BD7-4692-8F2A-7ACFFE1DB787}" type="datetimeFigureOut">
              <a:rPr lang="en-US" smtClean="0"/>
              <a:pPr>
                <a:defRPr/>
              </a:pPr>
              <a:t>3/15/2024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34E74-F70C-42DB-9B2F-602D5629735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B81E0A-7E59-4BAF-9DF5-CD1828A27102}" type="datetimeFigureOut">
              <a:rPr lang="en-US" smtClean="0"/>
              <a:pPr>
                <a:defRPr/>
              </a:pPr>
              <a:t>3/15/2024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17703B-F22E-461B-996F-769DBE61DB9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72BC19-6C38-4E61-A0F0-37121FC52D0C}" type="datetimeFigureOut">
              <a:rPr lang="en-US" smtClean="0"/>
              <a:pPr>
                <a:defRPr/>
              </a:pPr>
              <a:t>3/15/2024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A938AF-0168-4A9A-B1B2-9C5E6A22DE8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8B7DAF-5BD7-4692-8F2A-7ACFFE1DB787}" type="datetimeFigureOut">
              <a:rPr lang="en-US" smtClean="0"/>
              <a:pPr>
                <a:defRPr/>
              </a:pPr>
              <a:t>3/15/2024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34E74-F70C-42DB-9B2F-602D5629735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8B7DAF-5BD7-4692-8F2A-7ACFFE1DB787}" type="datetimeFigureOut">
              <a:rPr lang="en-US" smtClean="0"/>
              <a:pPr>
                <a:defRPr/>
              </a:pPr>
              <a:t>3/15/2024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34E74-F70C-42DB-9B2F-602D5629735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A8B7DAF-5BD7-4692-8F2A-7ACFFE1DB787}" type="datetimeFigureOut">
              <a:rPr lang="en-US" smtClean="0"/>
              <a:pPr>
                <a:defRPr/>
              </a:pPr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134E74-F70C-42DB-9B2F-602D5629735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755576" y="3284984"/>
            <a:ext cx="7772400" cy="1440160"/>
          </a:xfrm>
        </p:spPr>
        <p:txBody>
          <a:bodyPr>
            <a:noAutofit/>
          </a:bodyPr>
          <a:lstStyle/>
          <a:p>
            <a:pPr lvl="0" algn="ctr"/>
            <a:r>
              <a:rPr lang="ru-RU" sz="32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+mn-lt"/>
              </a:rPr>
            </a:br>
            <a:r>
              <a:rPr lang="ru-RU" sz="3200" b="1" dirty="0" smtClean="0">
                <a:solidFill>
                  <a:schemeClr val="tx1"/>
                </a:solidFill>
                <a:latin typeface="+mn-lt"/>
              </a:rPr>
              <a:t>  </a:t>
            </a:r>
            <a:r>
              <a:rPr lang="ru-RU" sz="32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+mn-lt"/>
              </a:rPr>
            </a:br>
            <a:r>
              <a:rPr lang="ru-RU" sz="32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+mn-lt"/>
              </a:rPr>
            </a:br>
            <a:r>
              <a:rPr lang="ru-RU" sz="3200" b="1" dirty="0" smtClean="0">
                <a:solidFill>
                  <a:schemeClr val="tx1"/>
                </a:solidFill>
                <a:latin typeface="+mn-lt"/>
              </a:rPr>
              <a:t>МЕТОДИКА ИЗУЧЕНИЯ ЛИНЕЙНЫХ И КВАДРАТНЫХ УРАВНЕНИЙ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 </a:t>
            </a:r>
            <a:endParaRPr lang="ru-RU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4885913"/>
            <a:ext cx="76328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+mn-lt"/>
              </a:rPr>
              <a:t/>
            </a:r>
            <a:br>
              <a:rPr lang="ru-RU" sz="2000" dirty="0">
                <a:latin typeface="+mn-lt"/>
              </a:rPr>
            </a:br>
            <a:endParaRPr lang="ru-RU" sz="2000" dirty="0"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03849" y="5370992"/>
            <a:ext cx="51125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dirty="0" smtClean="0">
                <a:latin typeface="+mn-lt"/>
              </a:rPr>
              <a:t>учитель математики </a:t>
            </a:r>
          </a:p>
          <a:p>
            <a:pPr algn="r"/>
            <a:r>
              <a:rPr lang="ru-RU" sz="2400" b="1" dirty="0" smtClean="0">
                <a:latin typeface="+mn-lt"/>
              </a:rPr>
              <a:t>Стеценко Юлия Александровна </a:t>
            </a:r>
            <a:endParaRPr lang="ru-RU" sz="2400" dirty="0">
              <a:latin typeface="+mn-lt"/>
            </a:endParaRPr>
          </a:p>
        </p:txBody>
      </p:sp>
      <p:sp>
        <p:nvSpPr>
          <p:cNvPr id="9" name="Подзаголовок 3"/>
          <p:cNvSpPr>
            <a:spLocks noGrp="1"/>
          </p:cNvSpPr>
          <p:nvPr/>
        </p:nvSpPr>
        <p:spPr>
          <a:xfrm>
            <a:off x="400171" y="764704"/>
            <a:ext cx="8199641" cy="1752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МБОУ </a:t>
            </a:r>
            <a:r>
              <a:rPr lang="ru-RU" sz="3200" dirty="0" smtClean="0">
                <a:solidFill>
                  <a:schemeClr val="bg1"/>
                </a:solidFill>
              </a:rPr>
              <a:t>СОШ №1 </a:t>
            </a:r>
            <a:r>
              <a:rPr lang="ru-RU" sz="3200" dirty="0" smtClean="0">
                <a:solidFill>
                  <a:schemeClr val="bg1"/>
                </a:solidFill>
              </a:rPr>
              <a:t>им. </a:t>
            </a:r>
            <a:r>
              <a:rPr lang="ru-RU" sz="3200" dirty="0" err="1">
                <a:solidFill>
                  <a:schemeClr val="bg1"/>
                </a:solidFill>
              </a:rPr>
              <a:t>И.Ф.Вараввы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endParaRPr lang="ru-RU" sz="3200" dirty="0" smtClean="0">
              <a:solidFill>
                <a:schemeClr val="bg1"/>
              </a:solidFill>
            </a:endParaRPr>
          </a:p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МО </a:t>
            </a:r>
            <a:r>
              <a:rPr lang="ru-RU" sz="3200" dirty="0" err="1" smtClean="0">
                <a:solidFill>
                  <a:schemeClr val="bg1"/>
                </a:solidFill>
              </a:rPr>
              <a:t>Староминский</a:t>
            </a:r>
            <a:r>
              <a:rPr lang="ru-RU" sz="3200" dirty="0" smtClean="0">
                <a:solidFill>
                  <a:schemeClr val="bg1"/>
                </a:solidFill>
              </a:rPr>
              <a:t> район</a:t>
            </a:r>
            <a:endParaRPr lang="ru-RU" sz="3200" dirty="0">
              <a:solidFill>
                <a:schemeClr val="bg1"/>
              </a:solidFill>
            </a:endParaRPr>
          </a:p>
          <a:p>
            <a:pPr algn="ctr"/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827584" y="1052736"/>
            <a:ext cx="75608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+mn-lt"/>
              </a:rPr>
              <a:t>В курсе основной школы целесообразно рассмотреть и использовать в дальнейшем </a:t>
            </a:r>
            <a:r>
              <a:rPr lang="ru-RU" sz="2800" b="1" i="1" dirty="0" smtClean="0">
                <a:latin typeface="+mn-lt"/>
              </a:rPr>
              <a:t>четыре способа</a:t>
            </a:r>
            <a:r>
              <a:rPr lang="ru-RU" sz="2800" b="1" dirty="0" smtClean="0">
                <a:latin typeface="+mn-lt"/>
              </a:rPr>
              <a:t> решения квадратных уравнений: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800" b="1" dirty="0" smtClean="0">
                <a:latin typeface="+mn-lt"/>
              </a:rPr>
              <a:t> выделение полного квадрата;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800" b="1" dirty="0" smtClean="0">
                <a:latin typeface="+mn-lt"/>
              </a:rPr>
              <a:t> разложение левой части на множители;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800" b="1" dirty="0" smtClean="0">
                <a:latin typeface="+mn-lt"/>
              </a:rPr>
              <a:t> аналитический способ (по формулам);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800" b="1" dirty="0" smtClean="0">
                <a:latin typeface="+mn-lt"/>
              </a:rPr>
              <a:t> графический способ.</a:t>
            </a:r>
            <a:endParaRPr lang="ru-RU" sz="2800" b="1" dirty="0">
              <a:latin typeface="+mn-lt"/>
            </a:endParaRPr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395536" y="5805264"/>
            <a:ext cx="8229600" cy="3777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Методика изучения квадратных уравнений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alpha val="1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395536" y="5805264"/>
            <a:ext cx="8229600" cy="3777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Методика изучения квадратных уравнений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alpha val="1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404664"/>
            <a:ext cx="72728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+mn-lt"/>
              </a:rPr>
              <a:t>B</a:t>
            </a:r>
            <a:r>
              <a:rPr lang="ru-RU" sz="2000" dirty="0" smtClean="0">
                <a:latin typeface="+mn-lt"/>
              </a:rPr>
              <a:t>иды заданий</a:t>
            </a:r>
            <a:r>
              <a:rPr lang="en-US" sz="2000" dirty="0" smtClean="0">
                <a:latin typeface="+mn-lt"/>
              </a:rPr>
              <a:t>:</a:t>
            </a:r>
            <a:endParaRPr lang="ru-RU" sz="2000" dirty="0"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836712"/>
            <a:ext cx="75608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+mn-lt"/>
              </a:rPr>
              <a:t>На знавшие квадратного уравнения по определению, уяснение структуры его аналитической записи (коэффициенты, свободный член, степень неизвестного, многочлен).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+mn-lt"/>
              </a:rPr>
              <a:t>На выполнение </a:t>
            </a:r>
            <a:r>
              <a:rPr lang="ru-RU" i="1" dirty="0" smtClean="0">
                <a:latin typeface="+mn-lt"/>
              </a:rPr>
              <a:t>тождеств</a:t>
            </a:r>
            <a:r>
              <a:rPr lang="ru-RU" dirty="0" smtClean="0">
                <a:latin typeface="+mn-lt"/>
              </a:rPr>
              <a:t>е</a:t>
            </a:r>
            <a:r>
              <a:rPr lang="ru-RU" i="1" dirty="0" smtClean="0">
                <a:latin typeface="+mn-lt"/>
              </a:rPr>
              <a:t>нных преобразований</a:t>
            </a:r>
            <a:r>
              <a:rPr lang="ru-RU" dirty="0" smtClean="0">
                <a:latin typeface="+mn-lt"/>
              </a:rPr>
              <a:t> приводящих уравнение к квадратному</a:t>
            </a:r>
            <a:r>
              <a:rPr lang="en-US" dirty="0" smtClean="0">
                <a:latin typeface="+mn-lt"/>
              </a:rPr>
              <a:t>.</a:t>
            </a:r>
            <a:endParaRPr lang="ru-RU" dirty="0" smtClean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+mn-lt"/>
              </a:rPr>
              <a:t>На решение </a:t>
            </a:r>
            <a:r>
              <a:rPr lang="ru-RU" i="1" dirty="0" smtClean="0">
                <a:latin typeface="+mn-lt"/>
              </a:rPr>
              <a:t>неполных квадратных</a:t>
            </a:r>
            <a:r>
              <a:rPr lang="ru-RU" dirty="0" smtClean="0">
                <a:latin typeface="+mn-lt"/>
              </a:rPr>
              <a:t> уравнении типа ах</a:t>
            </a:r>
            <a:r>
              <a:rPr lang="ru-RU" baseline="30000" dirty="0" smtClean="0">
                <a:latin typeface="+mn-lt"/>
              </a:rPr>
              <a:t>2</a:t>
            </a:r>
            <a:r>
              <a:rPr lang="ru-RU" dirty="0" smtClean="0">
                <a:latin typeface="+mn-lt"/>
              </a:rPr>
              <a:t> = 0, ах</a:t>
            </a:r>
            <a:r>
              <a:rPr lang="ru-RU" baseline="30000" dirty="0" smtClean="0">
                <a:latin typeface="+mn-lt"/>
              </a:rPr>
              <a:t>2</a:t>
            </a:r>
            <a:r>
              <a:rPr lang="ru-RU" dirty="0" smtClean="0">
                <a:latin typeface="+mn-lt"/>
              </a:rPr>
              <a:t>+с = 0 </a:t>
            </a:r>
            <a:r>
              <a:rPr lang="en-US" dirty="0" smtClean="0">
                <a:latin typeface="+mn-lt"/>
              </a:rPr>
              <a:t>    </a:t>
            </a:r>
            <a:r>
              <a:rPr lang="ru-RU" dirty="0" smtClean="0">
                <a:latin typeface="+mn-lt"/>
              </a:rPr>
              <a:t>(с </a:t>
            </a:r>
            <a:r>
              <a:rPr lang="en-US" dirty="0" smtClean="0">
                <a:latin typeface="+mn-lt"/>
              </a:rPr>
              <a:t>   </a:t>
            </a:r>
            <a:r>
              <a:rPr lang="ru-RU" dirty="0" smtClean="0">
                <a:latin typeface="+mn-lt"/>
              </a:rPr>
              <a:t>0), ах</a:t>
            </a:r>
            <a:r>
              <a:rPr lang="ru-RU" baseline="30000" dirty="0" smtClean="0">
                <a:latin typeface="+mn-lt"/>
              </a:rPr>
              <a:t>2</a:t>
            </a:r>
            <a:r>
              <a:rPr lang="ru-RU" dirty="0" smtClean="0">
                <a:latin typeface="+mn-lt"/>
              </a:rPr>
              <a:t> +</a:t>
            </a:r>
            <a:r>
              <a:rPr lang="en-US" dirty="0" smtClean="0">
                <a:latin typeface="+mn-lt"/>
              </a:rPr>
              <a:t>b</a:t>
            </a:r>
            <a:r>
              <a:rPr lang="ru-RU" dirty="0" err="1" smtClean="0">
                <a:latin typeface="+mn-lt"/>
              </a:rPr>
              <a:t>х=</a:t>
            </a:r>
            <a:r>
              <a:rPr lang="en-US" dirty="0" smtClean="0">
                <a:latin typeface="+mn-lt"/>
              </a:rPr>
              <a:t>0 </a:t>
            </a:r>
            <a:r>
              <a:rPr lang="ru-RU" dirty="0" smtClean="0">
                <a:latin typeface="+mn-lt"/>
              </a:rPr>
              <a:t>(</a:t>
            </a:r>
            <a:r>
              <a:rPr lang="en-US" dirty="0" smtClean="0">
                <a:latin typeface="+mn-lt"/>
              </a:rPr>
              <a:t>b   </a:t>
            </a:r>
            <a:r>
              <a:rPr lang="ru-RU" dirty="0" smtClean="0">
                <a:latin typeface="+mn-lt"/>
              </a:rPr>
              <a:t>0), а также решение квадратных уравнений методом разложения левой части на множители или выделения полного квадрата.</a:t>
            </a:r>
          </a:p>
          <a:p>
            <a:pPr marL="342900" indent="-342900">
              <a:buFont typeface="+mj-lt"/>
              <a:buAutoNum type="arabicPeriod"/>
            </a:pPr>
            <a:r>
              <a:rPr lang="ru-RU" i="1" dirty="0" smtClean="0">
                <a:latin typeface="+mn-lt"/>
              </a:rPr>
              <a:t>Решение</a:t>
            </a:r>
            <a:r>
              <a:rPr lang="ru-RU" dirty="0" smtClean="0">
                <a:latin typeface="+mn-lt"/>
              </a:rPr>
              <a:t> квадратных уравнений </a:t>
            </a:r>
            <a:r>
              <a:rPr lang="ru-RU" i="1" dirty="0" smtClean="0">
                <a:latin typeface="+mn-lt"/>
              </a:rPr>
              <a:t>по формулам</a:t>
            </a:r>
            <a:r>
              <a:rPr lang="ru-RU" dirty="0" smtClean="0">
                <a:latin typeface="+mn-lt"/>
              </a:rPr>
              <a:t> корней квадратного уравнения общего вида и приведенного вида</a:t>
            </a:r>
            <a:endParaRPr lang="en-US" dirty="0" smtClean="0">
              <a:latin typeface="+mn-lt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>
                <a:latin typeface="+mn-lt"/>
              </a:rPr>
              <a:t>Решение квадратных уравнений с помощью теоремы Виета</a:t>
            </a:r>
            <a:r>
              <a:rPr lang="en-US" dirty="0" smtClean="0">
                <a:latin typeface="+mn-lt"/>
              </a:rPr>
              <a:t>.</a:t>
            </a:r>
            <a:endParaRPr lang="ru-RU" dirty="0" smtClean="0">
              <a:latin typeface="+mn-lt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>
                <a:latin typeface="+mn-lt"/>
              </a:rPr>
              <a:t> Решение упражнений исследовательского, творческого характера.</a:t>
            </a:r>
            <a:endParaRPr lang="en-US" dirty="0" smtClean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+mn-lt"/>
              </a:rPr>
              <a:t>Решение задач с помощью квадратных уравнений.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>
                <a:latin typeface="+mn-lt"/>
              </a:rPr>
              <a:t>Решение систем, содержащих уравнение второй степени.</a:t>
            </a:r>
          </a:p>
          <a:p>
            <a:pPr lvl="0"/>
            <a:endParaRPr lang="ru-RU" dirty="0">
              <a:latin typeface="+mn-lt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2564904"/>
            <a:ext cx="144016" cy="227103"/>
          </a:xfrm>
          <a:prstGeom prst="rect">
            <a:avLst/>
          </a:prstGeom>
          <a:noFill/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2564904"/>
            <a:ext cx="136990" cy="2160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 txBox="1">
            <a:spLocks/>
          </p:cNvSpPr>
          <p:nvPr/>
        </p:nvSpPr>
        <p:spPr>
          <a:xfrm>
            <a:off x="395536" y="5805264"/>
            <a:ext cx="8229600" cy="3777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Методика изучения квадратных уравнений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alpha val="1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1268760"/>
            <a:ext cx="73448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400" b="1" dirty="0" smtClean="0">
                <a:latin typeface="+mn-lt"/>
              </a:rPr>
              <a:t>Функционально-графический способ решения квадратного уравнения используется в 8 классе после изучения в курсе темы «Квадратичная функция»</a:t>
            </a:r>
            <a:endParaRPr lang="ru-RU" sz="2400" b="1" dirty="0"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3140968"/>
            <a:ext cx="7272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400" b="1" dirty="0" smtClean="0">
                <a:latin typeface="+mn-lt"/>
              </a:rPr>
              <a:t>Графический способ решения квадратных уравнений состоит в нахождении абсцисс точек пересечения графика квадратного уравнения (параболы) в осью </a:t>
            </a:r>
            <a:r>
              <a:rPr lang="ru-RU" sz="2400" b="1" i="1" dirty="0" smtClean="0">
                <a:latin typeface="+mn-lt"/>
              </a:rPr>
              <a:t>х.</a:t>
            </a:r>
            <a:endParaRPr lang="ru-RU" sz="24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971600" y="620688"/>
            <a:ext cx="58326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Пример.</a:t>
            </a:r>
            <a:r>
              <a:rPr lang="ru-RU" dirty="0" smtClean="0"/>
              <a:t> Решить систему уравнений графически</a:t>
            </a:r>
            <a:endParaRPr lang="ru-RU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63888" y="908721"/>
            <a:ext cx="518457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+mn-lt"/>
              </a:rPr>
              <a:t>Решение</a:t>
            </a:r>
            <a:endParaRPr lang="ru-RU" baseline="30000" dirty="0" smtClean="0">
              <a:latin typeface="+mn-lt"/>
            </a:endParaRPr>
          </a:p>
          <a:p>
            <a:r>
              <a:rPr lang="ru-RU" dirty="0" smtClean="0">
                <a:latin typeface="+mn-lt"/>
              </a:rPr>
              <a:t> Представив каждое из уравнений системы в виде функций, получим: у =2/</a:t>
            </a:r>
            <a:r>
              <a:rPr lang="ru-RU" dirty="0" err="1" smtClean="0">
                <a:latin typeface="+mn-lt"/>
              </a:rPr>
              <a:t>х</a:t>
            </a:r>
            <a:r>
              <a:rPr lang="ru-RU" dirty="0" smtClean="0">
                <a:latin typeface="+mn-lt"/>
              </a:rPr>
              <a:t> - график – гипербола</a:t>
            </a:r>
          </a:p>
          <a:p>
            <a:r>
              <a:rPr lang="ru-RU" dirty="0" smtClean="0">
                <a:latin typeface="+mn-lt"/>
              </a:rPr>
              <a:t> у =х</a:t>
            </a:r>
            <a:r>
              <a:rPr lang="ru-RU" baseline="30000" dirty="0" smtClean="0">
                <a:latin typeface="+mn-lt"/>
              </a:rPr>
              <a:t>2</a:t>
            </a:r>
            <a:r>
              <a:rPr lang="ru-RU" dirty="0" smtClean="0">
                <a:latin typeface="+mn-lt"/>
              </a:rPr>
              <a:t>+ 3,5х - 2,5 - график данной квадратичной функции - парабола.</a:t>
            </a:r>
            <a:endParaRPr lang="ru-RU" b="1" dirty="0" smtClean="0">
              <a:latin typeface="+mn-lt"/>
            </a:endParaRPr>
          </a:p>
          <a:p>
            <a:r>
              <a:rPr lang="ru-RU" dirty="0" smtClean="0">
                <a:latin typeface="+mn-lt"/>
              </a:rPr>
              <a:t>2) Построим графики этих функ­ций. Для функции у = 2/</a:t>
            </a:r>
            <a:r>
              <a:rPr lang="ru-RU" dirty="0" err="1" smtClean="0">
                <a:latin typeface="+mn-lt"/>
              </a:rPr>
              <a:t>х</a:t>
            </a:r>
            <a:r>
              <a:rPr lang="ru-RU" dirty="0" smtClean="0">
                <a:latin typeface="+mn-lt"/>
              </a:rPr>
              <a:t> имеем:</a:t>
            </a:r>
          </a:p>
          <a:p>
            <a:endParaRPr lang="ru-RU" dirty="0" smtClean="0">
              <a:latin typeface="+mn-lt"/>
            </a:endParaRPr>
          </a:p>
          <a:p>
            <a:endParaRPr lang="ru-RU" dirty="0" smtClean="0">
              <a:latin typeface="+mn-lt"/>
            </a:endParaRPr>
          </a:p>
          <a:p>
            <a:endParaRPr lang="ru-RU" dirty="0" smtClean="0">
              <a:latin typeface="+mn-lt"/>
            </a:endParaRPr>
          </a:p>
          <a:p>
            <a:endParaRPr lang="ru-RU" dirty="0" smtClean="0">
              <a:latin typeface="+mn-lt"/>
            </a:endParaRPr>
          </a:p>
          <a:p>
            <a:r>
              <a:rPr lang="ru-RU" dirty="0" smtClean="0">
                <a:latin typeface="+mn-lt"/>
              </a:rPr>
              <a:t>Для функции у = х</a:t>
            </a:r>
            <a:r>
              <a:rPr lang="ru-RU" baseline="30000" dirty="0" smtClean="0">
                <a:latin typeface="+mn-lt"/>
              </a:rPr>
              <a:t>2</a:t>
            </a:r>
            <a:r>
              <a:rPr lang="ru-RU" dirty="0" smtClean="0">
                <a:latin typeface="+mn-lt"/>
              </a:rPr>
              <a:t> + 3,5х- 2,5 найдем координаты вершины параболы и несколько симметричных дополнительных точек.   х</a:t>
            </a:r>
            <a:r>
              <a:rPr lang="ru-RU" baseline="-25000" dirty="0" smtClean="0">
                <a:latin typeface="+mn-lt"/>
              </a:rPr>
              <a:t>0  </a:t>
            </a:r>
            <a:r>
              <a:rPr lang="ru-RU" dirty="0" smtClean="0">
                <a:latin typeface="+mn-lt"/>
              </a:rPr>
              <a:t>=-1,75 </a:t>
            </a:r>
            <a:r>
              <a:rPr lang="ru-RU" dirty="0" smtClean="0"/>
              <a:t>у</a:t>
            </a:r>
            <a:r>
              <a:rPr lang="ru-RU" baseline="-25000" dirty="0" smtClean="0"/>
              <a:t>0  </a:t>
            </a:r>
            <a:r>
              <a:rPr lang="ru-RU" dirty="0" smtClean="0"/>
              <a:t>=-5</a:t>
            </a:r>
            <a:endParaRPr lang="ru-RU" dirty="0" smtClean="0">
              <a:latin typeface="+mn-lt"/>
            </a:endParaRPr>
          </a:p>
          <a:p>
            <a:r>
              <a:rPr lang="ru-RU" dirty="0" smtClean="0">
                <a:latin typeface="+mn-lt"/>
              </a:rPr>
              <a:t>При х=0  у=-2,5, при х=1 у=2, при </a:t>
            </a:r>
            <a:r>
              <a:rPr lang="ru-RU" dirty="0" err="1" smtClean="0">
                <a:latin typeface="+mn-lt"/>
              </a:rPr>
              <a:t>х</a:t>
            </a:r>
            <a:r>
              <a:rPr lang="ru-RU" dirty="0" smtClean="0">
                <a:latin typeface="+mn-lt"/>
              </a:rPr>
              <a:t> = -4, у=-0,5.</a:t>
            </a:r>
          </a:p>
          <a:p>
            <a:endParaRPr lang="ru-RU" dirty="0" smtClean="0">
              <a:latin typeface="+mn-lt"/>
            </a:endParaRPr>
          </a:p>
          <a:p>
            <a:endParaRPr lang="ru-RU" dirty="0" smtClean="0">
              <a:latin typeface="+mn-lt"/>
            </a:endParaRPr>
          </a:p>
          <a:p>
            <a:endParaRPr lang="ru-RU" dirty="0" smtClean="0">
              <a:latin typeface="+mn-lt"/>
            </a:endParaRPr>
          </a:p>
          <a:p>
            <a:endParaRPr lang="ru-RU" dirty="0" smtClean="0">
              <a:latin typeface="+mn-lt"/>
            </a:endParaRPr>
          </a:p>
          <a:p>
            <a:endParaRPr lang="ru-RU" dirty="0" smtClean="0">
              <a:latin typeface="+mn-lt"/>
            </a:endParaRPr>
          </a:p>
          <a:p>
            <a:endParaRPr lang="ru-RU" dirty="0" smtClean="0">
              <a:latin typeface="+mn-lt"/>
            </a:endParaRPr>
          </a:p>
          <a:p>
            <a:endParaRPr lang="ru-RU" dirty="0" smtClean="0">
              <a:latin typeface="+mn-lt"/>
            </a:endParaRPr>
          </a:p>
          <a:p>
            <a:endParaRPr lang="ru-RU" dirty="0" smtClean="0">
              <a:latin typeface="+mn-lt"/>
            </a:endParaRPr>
          </a:p>
          <a:p>
            <a:endParaRPr lang="ru-RU" b="1" dirty="0">
              <a:latin typeface="+mn-lt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3851920" y="3068960"/>
          <a:ext cx="3096344" cy="792088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614433"/>
                <a:gridCol w="474337"/>
                <a:gridCol w="481448"/>
                <a:gridCol w="481448"/>
                <a:gridCol w="481448"/>
                <a:gridCol w="563230"/>
              </a:tblGrid>
              <a:tr h="393075">
                <a:tc>
                  <a:txBody>
                    <a:bodyPr/>
                    <a:lstStyle/>
                    <a:p>
                      <a:pPr indent="-419100" algn="ctr">
                        <a:lnSpc>
                          <a:spcPts val="85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X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-419100" algn="ctr">
                        <a:lnSpc>
                          <a:spcPts val="85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-2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-419100" algn="ctr">
                        <a:lnSpc>
                          <a:spcPts val="85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-1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-419100" algn="ctr">
                        <a:lnSpc>
                          <a:spcPts val="85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-419100" algn="ctr">
                        <a:lnSpc>
                          <a:spcPts val="85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-419100" algn="ctr">
                        <a:lnSpc>
                          <a:spcPts val="850"/>
                        </a:lnSpc>
                        <a:spcAft>
                          <a:spcPts val="0"/>
                        </a:spcAft>
                      </a:pPr>
                      <a:endParaRPr lang="ru-RU" sz="1400" spc="0" dirty="0" smtClean="0"/>
                    </a:p>
                    <a:p>
                      <a:pPr indent="-419100" algn="ctr">
                        <a:lnSpc>
                          <a:spcPts val="85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 smtClean="0"/>
                        <a:t>4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</a:tr>
              <a:tr h="399013">
                <a:tc>
                  <a:txBody>
                    <a:bodyPr/>
                    <a:lstStyle/>
                    <a:p>
                      <a:pPr indent="-419100" algn="ctr">
                        <a:lnSpc>
                          <a:spcPts val="850"/>
                        </a:lnSpc>
                        <a:spcAft>
                          <a:spcPts val="0"/>
                        </a:spcAft>
                      </a:pPr>
                      <a:endParaRPr lang="ru-RU" sz="1400" spc="0" dirty="0" smtClean="0"/>
                    </a:p>
                    <a:p>
                      <a:pPr indent="-419100" algn="ctr">
                        <a:lnSpc>
                          <a:spcPts val="85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 smtClean="0"/>
                        <a:t>2/</a:t>
                      </a:r>
                      <a:r>
                        <a:rPr lang="ru-RU" sz="1400" spc="0" dirty="0" err="1" smtClean="0"/>
                        <a:t>х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-419100" algn="ctr">
                        <a:lnSpc>
                          <a:spcPts val="85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-1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R="177800" indent="-419100" algn="r">
                        <a:lnSpc>
                          <a:spcPts val="85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-2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-419100" algn="ctr">
                        <a:lnSpc>
                          <a:spcPts val="85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2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-419100" algn="ctr">
                        <a:lnSpc>
                          <a:spcPts val="85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1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-419100" algn="ctr">
                        <a:lnSpc>
                          <a:spcPts val="850"/>
                        </a:lnSpc>
                        <a:spcAft>
                          <a:spcPts val="0"/>
                        </a:spcAft>
                      </a:pPr>
                      <a:endParaRPr lang="ru-RU" sz="1400" spc="0" dirty="0" smtClean="0"/>
                    </a:p>
                    <a:p>
                      <a:pPr indent="-419100" algn="ctr">
                        <a:lnSpc>
                          <a:spcPts val="85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 smtClean="0"/>
                        <a:t>0,5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0352" y="4509120"/>
            <a:ext cx="180975" cy="295275"/>
          </a:xfrm>
          <a:prstGeom prst="rect">
            <a:avLst/>
          </a:prstGeom>
          <a:noFill/>
        </p:spPr>
      </p:pic>
      <p:pic>
        <p:nvPicPr>
          <p:cNvPr id="1032" name="Picture 8" descr="C:\Documents and Settings\Xakep\Рабочий стол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556792"/>
            <a:ext cx="3275856" cy="2933700"/>
          </a:xfrm>
          <a:prstGeom prst="rect">
            <a:avLst/>
          </a:prstGeom>
          <a:noFill/>
        </p:spPr>
      </p:pic>
      <p:sp>
        <p:nvSpPr>
          <p:cNvPr id="23" name="Прямоугольник 22"/>
          <p:cNvSpPr/>
          <p:nvPr/>
        </p:nvSpPr>
        <p:spPr>
          <a:xfrm>
            <a:off x="755576" y="5301208"/>
            <a:ext cx="76328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+mn-lt"/>
              </a:rPr>
              <a:t>Графики пересекаются в трех точках А(-4; -0,5), В(- 0,5: -4), С(1; 2).</a:t>
            </a:r>
          </a:p>
          <a:p>
            <a:r>
              <a:rPr lang="ru-RU" sz="2000" dirty="0" smtClean="0">
                <a:latin typeface="+mn-lt"/>
              </a:rPr>
              <a:t>Ответ: (-4; -0,5); (-0,5; -4); (1; 2).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71600" y="692696"/>
            <a:ext cx="7200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+mn-lt"/>
              </a:rPr>
              <a:t>Обобщенные методы решения уравнений </a:t>
            </a:r>
            <a:r>
              <a:rPr lang="ru-RU" sz="2800" b="1" dirty="0" smtClean="0">
                <a:latin typeface="+mn-lt"/>
              </a:rPr>
              <a:t>в курсе алгебры основной школы :</a:t>
            </a:r>
          </a:p>
          <a:p>
            <a:endParaRPr lang="ru-RU" sz="2800" b="1" dirty="0" smtClean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800" b="1" dirty="0" smtClean="0">
                <a:latin typeface="+mn-lt"/>
              </a:rPr>
              <a:t> Метод нахождения неизвестного компонента действий (используется в 1-6 классах)</a:t>
            </a:r>
            <a:r>
              <a:rPr lang="en-US" sz="2800" b="1" dirty="0" smtClean="0">
                <a:latin typeface="+mn-lt"/>
              </a:rPr>
              <a:t>;</a:t>
            </a:r>
            <a:endParaRPr lang="ru-RU" sz="2800" b="1" dirty="0" smtClean="0">
              <a:latin typeface="+mn-lt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800" b="1" dirty="0" smtClean="0">
                <a:latin typeface="+mn-lt"/>
              </a:rPr>
              <a:t> Метод решения уравнения по формулам (аналитический);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800" b="1" dirty="0" smtClean="0">
                <a:latin typeface="+mn-lt"/>
              </a:rPr>
              <a:t> Метод разложения на множители;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800" b="1" dirty="0" smtClean="0">
                <a:latin typeface="+mn-lt"/>
              </a:rPr>
              <a:t> Метод введения новых переменных;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b="1" dirty="0" smtClean="0">
                <a:latin typeface="+mn-lt"/>
              </a:rPr>
              <a:t> Графический метод.</a:t>
            </a:r>
            <a:endParaRPr lang="ru-RU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76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Текст 1"/>
          <p:cNvSpPr>
            <a:spLocks noGrp="1"/>
          </p:cNvSpPr>
          <p:nvPr>
            <p:ph type="body" idx="1"/>
          </p:nvPr>
        </p:nvSpPr>
        <p:spPr>
          <a:xfrm rot="-1020000">
            <a:off x="728312" y="1295102"/>
            <a:ext cx="7308000" cy="4846320"/>
          </a:xfrm>
        </p:spPr>
        <p:txBody>
          <a:bodyPr/>
          <a:lstStyle/>
          <a:p>
            <a:pPr algn="ctr">
              <a:spcBef>
                <a:spcPct val="0"/>
              </a:spcBef>
              <a:buNone/>
            </a:pPr>
            <a:r>
              <a:rPr lang="ru-RU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</a:t>
            </a:r>
            <a:r>
              <a:rPr lang="ru-RU" sz="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sz="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ВНИМАНИЕ!</a:t>
            </a:r>
            <a:endParaRPr lang="ru-RU" sz="66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6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Текст 1"/>
          <p:cNvSpPr>
            <a:spLocks noGrp="1"/>
          </p:cNvSpPr>
          <p:nvPr>
            <p:ph type="body" idx="1"/>
          </p:nvPr>
        </p:nvSpPr>
        <p:spPr>
          <a:xfrm>
            <a:off x="683568" y="1484784"/>
            <a:ext cx="7992888" cy="4104272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ru-RU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Методика изучения линейных уравнений;</a:t>
            </a: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ru-RU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Методика изучения квадратных уравнений.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6347713" cy="13208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Содержание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ct val="0"/>
              </a:spcBef>
              <a:buNone/>
            </a:pPr>
            <a:r>
              <a:rPr lang="ru-RU" b="1" dirty="0" smtClean="0"/>
              <a:t>Определение</a:t>
            </a:r>
          </a:p>
          <a:p>
            <a:pPr algn="just">
              <a:spcBef>
                <a:spcPct val="0"/>
              </a:spcBef>
            </a:pPr>
            <a:r>
              <a:rPr lang="ru-RU" b="1" dirty="0" smtClean="0"/>
              <a:t>Линейным уравнением называется уравнение вида ах - </a:t>
            </a:r>
            <a:r>
              <a:rPr lang="en-US" b="1" dirty="0" smtClean="0"/>
              <a:t>b </a:t>
            </a:r>
            <a:r>
              <a:rPr lang="ru-RU" b="1" dirty="0" smtClean="0"/>
              <a:t>= 0, где </a:t>
            </a:r>
            <a:r>
              <a:rPr lang="ru-RU" b="1" dirty="0" err="1" smtClean="0"/>
              <a:t>х</a:t>
            </a:r>
            <a:r>
              <a:rPr lang="ru-RU" b="1" dirty="0" smtClean="0"/>
              <a:t> - неизвестное число, а - коэффициент (а 0) </a:t>
            </a:r>
            <a:r>
              <a:rPr lang="en-US" b="1" dirty="0" smtClean="0"/>
              <a:t>b</a:t>
            </a:r>
            <a:r>
              <a:rPr lang="ru-RU" b="1" dirty="0" smtClean="0"/>
              <a:t> любое число, называемое </a:t>
            </a:r>
            <a:r>
              <a:rPr lang="en-US" b="1" dirty="0" smtClean="0"/>
              <a:t>c</a:t>
            </a:r>
            <a:r>
              <a:rPr lang="ru-RU" b="1" dirty="0" err="1" smtClean="0"/>
              <a:t>вободным</a:t>
            </a:r>
            <a:r>
              <a:rPr lang="ru-RU" b="1" dirty="0" smtClean="0"/>
              <a:t> членом.</a:t>
            </a:r>
          </a:p>
          <a:p>
            <a:pPr eaLnBrk="1" hangingPunct="1">
              <a:spcBef>
                <a:spcPct val="0"/>
              </a:spcBef>
            </a:pP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5661248"/>
            <a:ext cx="8229600" cy="494928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Методика изучения линейных уравнений </a:t>
            </a:r>
            <a:endParaRPr lang="ru-RU" sz="3200" dirty="0">
              <a:solidFill>
                <a:schemeClr val="tx1">
                  <a:alpha val="100000"/>
                </a:schemeClr>
              </a:solidFill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2636912"/>
            <a:ext cx="247650" cy="390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Текст 1"/>
          <p:cNvSpPr>
            <a:spLocks noGrp="1"/>
          </p:cNvSpPr>
          <p:nvPr>
            <p:ph type="body" idx="1"/>
          </p:nvPr>
        </p:nvSpPr>
        <p:spPr>
          <a:xfrm>
            <a:off x="406609" y="1484784"/>
            <a:ext cx="8147248" cy="276103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b="1" dirty="0" smtClean="0"/>
              <a:t>Алгоритм решения линейных уравнений в обобщенном виде имеет следующий вид:</a:t>
            </a:r>
          </a:p>
          <a:p>
            <a:pPr algn="just">
              <a:buNone/>
            </a:pPr>
            <a:r>
              <a:rPr lang="ru-RU" b="1" dirty="0" smtClean="0"/>
              <a:t>1 .Привести данное уравнение к уравнению с целыми коэффициентами;</a:t>
            </a:r>
          </a:p>
          <a:p>
            <a:pPr algn="just">
              <a:buNone/>
            </a:pPr>
            <a:r>
              <a:rPr lang="ru-RU" b="1" dirty="0" smtClean="0"/>
              <a:t>2. Раскрыть скобки;</a:t>
            </a:r>
          </a:p>
          <a:p>
            <a:pPr lvl="0" algn="just">
              <a:buNone/>
            </a:pPr>
            <a:r>
              <a:rPr lang="ru-RU" b="1" dirty="0" smtClean="0"/>
              <a:t>3.Перенести члены, содержащие неизвестное в левую часть, а свободные члены - в правую;</a:t>
            </a:r>
          </a:p>
          <a:p>
            <a:pPr lvl="0" algn="just">
              <a:buNone/>
            </a:pPr>
            <a:r>
              <a:rPr lang="ru-RU" b="1" dirty="0" smtClean="0"/>
              <a:t> 4.Привести подобные члены;</a:t>
            </a:r>
          </a:p>
          <a:p>
            <a:pPr lvl="0" algn="just">
              <a:buNone/>
            </a:pPr>
            <a:r>
              <a:rPr lang="ru-RU" b="1" dirty="0" smtClean="0"/>
              <a:t> 5.Разделить обе части уравнения на коэффициент при неизвестном, если он не равен нулю.</a:t>
            </a:r>
            <a:endParaRPr lang="ru-RU" b="1" dirty="0"/>
          </a:p>
        </p:txBody>
      </p:sp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467544" y="5805264"/>
            <a:ext cx="8229600" cy="377721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Методика изучения линейных уравнений </a:t>
            </a:r>
            <a:endParaRPr lang="ru-RU" sz="3200" dirty="0">
              <a:solidFill>
                <a:schemeClr val="tx1">
                  <a:alpha val="10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2"/>
          <p:cNvSpPr txBox="1">
            <a:spLocks/>
          </p:cNvSpPr>
          <p:nvPr/>
        </p:nvSpPr>
        <p:spPr>
          <a:xfrm>
            <a:off x="467544" y="5805264"/>
            <a:ext cx="8229600" cy="3777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Методика изучения линейных уравнений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alpha val="1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4293096"/>
            <a:ext cx="82809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+mn-lt"/>
              </a:rPr>
              <a:t>!Линейное уравнение не всегда имеет один корень. Корней может не быть вовсе или любое значение неизвестного может являться корнем уравнения </a:t>
            </a:r>
            <a:r>
              <a:rPr lang="en-US" sz="2000" b="1" dirty="0" smtClean="0"/>
              <a:t> </a:t>
            </a:r>
            <a:endParaRPr lang="ru-RU" sz="2000" dirty="0" smtClean="0"/>
          </a:p>
          <a:p>
            <a:r>
              <a:rPr lang="en-US" sz="2000" b="1" dirty="0" smtClean="0"/>
              <a:t> </a:t>
            </a:r>
            <a:endParaRPr lang="ru-RU" sz="2000" dirty="0" smtClean="0"/>
          </a:p>
          <a:p>
            <a:r>
              <a:rPr lang="en-US" sz="2000" b="1" dirty="0" smtClean="0"/>
              <a:t> </a:t>
            </a: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ru-RU" sz="2000" b="1" dirty="0" smtClean="0"/>
              <a:t> </a:t>
            </a:r>
            <a:endParaRPr lang="ru-RU" sz="2000" dirty="0" smtClean="0"/>
          </a:p>
          <a:p>
            <a:pPr algn="just"/>
            <a:endParaRPr lang="ru-RU" sz="2000" b="1" dirty="0">
              <a:latin typeface="+mn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692696"/>
            <a:ext cx="82444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 smtClean="0">
                <a:latin typeface="+mn-lt"/>
              </a:rPr>
              <a:t>ОБЩИЙ СЛУЧАЙ</a:t>
            </a:r>
            <a:r>
              <a:rPr lang="ru-RU" sz="2400" b="1" dirty="0" smtClean="0">
                <a:latin typeface="+mn-lt"/>
              </a:rPr>
              <a:t> решения линейного уравнения</a:t>
            </a:r>
          </a:p>
          <a:p>
            <a:r>
              <a:rPr lang="en-US" sz="2400" b="1" dirty="0" smtClean="0"/>
              <a:t> </a:t>
            </a:r>
            <a:endParaRPr lang="ru-RU" sz="2400" dirty="0" smtClean="0"/>
          </a:p>
          <a:p>
            <a:r>
              <a:rPr lang="en-US" sz="2400" b="1" dirty="0" smtClean="0"/>
              <a:t> </a:t>
            </a:r>
            <a:endParaRPr lang="ru-RU" sz="2400" dirty="0" smtClean="0"/>
          </a:p>
          <a:p>
            <a:r>
              <a:rPr lang="en-US" sz="2400" b="1" dirty="0" smtClean="0"/>
              <a:t> </a:t>
            </a:r>
            <a:r>
              <a:rPr lang="en-US" sz="2400" b="1" i="1" dirty="0" smtClean="0"/>
              <a:t/>
            </a:r>
            <a:br>
              <a:rPr lang="en-US" sz="2400" b="1" i="1" dirty="0" smtClean="0"/>
            </a:br>
            <a:r>
              <a:rPr lang="ru-RU" sz="2400" b="1" dirty="0" smtClean="0"/>
              <a:t> </a:t>
            </a:r>
            <a:endParaRPr lang="ru-RU" sz="2400" dirty="0" smtClean="0"/>
          </a:p>
          <a:p>
            <a:endParaRPr lang="en-US" sz="2400" b="1" dirty="0" smtClean="0">
              <a:latin typeface="+mn-lt"/>
            </a:endParaRPr>
          </a:p>
          <a:p>
            <a:r>
              <a:rPr lang="ru-RU" sz="2400" b="1" dirty="0" smtClean="0">
                <a:latin typeface="+mn-lt"/>
              </a:rPr>
              <a:t>Если</a:t>
            </a:r>
            <a:r>
              <a:rPr lang="en-US" sz="2400" b="1" dirty="0" smtClean="0">
                <a:latin typeface="+mn-lt"/>
              </a:rPr>
              <a:t> a    0</a:t>
            </a:r>
            <a:r>
              <a:rPr lang="ru-RU" sz="2400" b="1" dirty="0" smtClean="0">
                <a:latin typeface="+mn-lt"/>
              </a:rPr>
              <a:t>- одно решение;</a:t>
            </a:r>
          </a:p>
          <a:p>
            <a:r>
              <a:rPr lang="ru-RU" sz="2400" b="1" dirty="0" smtClean="0">
                <a:latin typeface="+mn-lt"/>
              </a:rPr>
              <a:t>а </a:t>
            </a:r>
            <a:r>
              <a:rPr lang="en-US" sz="2400" b="1" dirty="0" smtClean="0">
                <a:latin typeface="+mn-lt"/>
              </a:rPr>
              <a:t>=0</a:t>
            </a:r>
            <a:r>
              <a:rPr lang="ru-RU" sz="2400" b="1" dirty="0" smtClean="0">
                <a:latin typeface="+mn-lt"/>
              </a:rPr>
              <a:t>, </a:t>
            </a:r>
            <a:r>
              <a:rPr lang="en-US" sz="2400" b="1" dirty="0" smtClean="0">
                <a:latin typeface="+mn-lt"/>
              </a:rPr>
              <a:t>b</a:t>
            </a:r>
            <a:r>
              <a:rPr lang="ru-RU" sz="2400" b="1" dirty="0" smtClean="0">
                <a:latin typeface="+mn-lt"/>
              </a:rPr>
              <a:t>=0 - множество решений; </a:t>
            </a:r>
            <a:endParaRPr lang="en-US" sz="2400" b="1" dirty="0" smtClean="0">
              <a:latin typeface="+mn-lt"/>
            </a:endParaRPr>
          </a:p>
          <a:p>
            <a:r>
              <a:rPr lang="ru-RU" sz="2400" b="1" dirty="0" err="1" smtClean="0">
                <a:latin typeface="+mn-lt"/>
              </a:rPr>
              <a:t>а=</a:t>
            </a:r>
            <a:r>
              <a:rPr lang="en-US" sz="2400" b="1" dirty="0" smtClean="0">
                <a:latin typeface="+mn-lt"/>
              </a:rPr>
              <a:t>0</a:t>
            </a:r>
            <a:r>
              <a:rPr lang="ru-RU" sz="2400" b="1" dirty="0" smtClean="0">
                <a:latin typeface="+mn-lt"/>
              </a:rPr>
              <a:t>, </a:t>
            </a:r>
            <a:r>
              <a:rPr lang="en-US" sz="2400" b="1" dirty="0" smtClean="0">
                <a:latin typeface="+mn-lt"/>
              </a:rPr>
              <a:t>b    </a:t>
            </a:r>
            <a:r>
              <a:rPr lang="ru-RU" sz="2400" b="1" dirty="0" smtClean="0">
                <a:latin typeface="+mn-lt"/>
              </a:rPr>
              <a:t>0 - нет решений.</a:t>
            </a: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0" name="Группа 19"/>
          <p:cNvGrpSpPr/>
          <p:nvPr/>
        </p:nvGrpSpPr>
        <p:grpSpPr>
          <a:xfrm>
            <a:off x="3347864" y="1268760"/>
            <a:ext cx="2232248" cy="1656184"/>
            <a:chOff x="3131840" y="1340768"/>
            <a:chExt cx="876300" cy="698748"/>
          </a:xfrm>
        </p:grpSpPr>
        <p:pic>
          <p:nvPicPr>
            <p:cNvPr id="11269" name="Picture 5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03848" y="1340768"/>
              <a:ext cx="714375" cy="190500"/>
            </a:xfrm>
            <a:prstGeom prst="rect">
              <a:avLst/>
            </a:prstGeom>
            <a:noFill/>
          </p:spPr>
        </p:pic>
        <p:pic>
          <p:nvPicPr>
            <p:cNvPr id="11268" name="Picture 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03848" y="1556792"/>
              <a:ext cx="542925" cy="190500"/>
            </a:xfrm>
            <a:prstGeom prst="rect">
              <a:avLst/>
            </a:prstGeom>
            <a:noFill/>
          </p:spPr>
        </p:pic>
        <p:pic>
          <p:nvPicPr>
            <p:cNvPr id="11267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131840" y="1772816"/>
              <a:ext cx="876300" cy="266700"/>
            </a:xfrm>
            <a:prstGeom prst="rect">
              <a:avLst/>
            </a:prstGeom>
            <a:noFill/>
          </p:spPr>
        </p:pic>
      </p:grp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1295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1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11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2924944"/>
            <a:ext cx="247650" cy="390525"/>
          </a:xfrm>
          <a:prstGeom prst="rect">
            <a:avLst/>
          </a:prstGeom>
          <a:noFill/>
        </p:spPr>
      </p:pic>
      <p:pic>
        <p:nvPicPr>
          <p:cNvPr id="22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3645024"/>
            <a:ext cx="247650" cy="390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Текст 1"/>
          <p:cNvSpPr>
            <a:spLocks noGrp="1"/>
          </p:cNvSpPr>
          <p:nvPr>
            <p:ph type="body" idx="1"/>
          </p:nvPr>
        </p:nvSpPr>
        <p:spPr>
          <a:xfrm>
            <a:off x="467544" y="548680"/>
            <a:ext cx="8532440" cy="1440160"/>
          </a:xfrm>
        </p:spPr>
        <p:txBody>
          <a:bodyPr/>
          <a:lstStyle/>
          <a:p>
            <a:pPr algn="ctr">
              <a:spcBef>
                <a:spcPct val="0"/>
              </a:spcBef>
              <a:buNone/>
            </a:pPr>
            <a:r>
              <a:rPr lang="ru-RU" sz="2800" b="1" dirty="0" smtClean="0"/>
              <a:t>Основные способы решения линейных уравнений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Заголовок 2"/>
          <p:cNvSpPr txBox="1">
            <a:spLocks/>
          </p:cNvSpPr>
          <p:nvPr/>
        </p:nvSpPr>
        <p:spPr>
          <a:xfrm>
            <a:off x="467544" y="5805264"/>
            <a:ext cx="8229600" cy="3777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Методика изучения линейных уравнений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alpha val="1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212976"/>
            <a:ext cx="76683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latin typeface="+mn-lt"/>
              </a:rPr>
              <a:t>При графическом методе линейное уравнение рассматривается как равенство двух линейных функций Решить его - значит найти такое значение </a:t>
            </a:r>
            <a:r>
              <a:rPr lang="ru-RU" sz="2400" dirty="0" err="1" smtClean="0">
                <a:latin typeface="+mn-lt"/>
              </a:rPr>
              <a:t>х</a:t>
            </a:r>
            <a:r>
              <a:rPr lang="ru-RU" sz="2400" dirty="0" smtClean="0">
                <a:latin typeface="+mn-lt"/>
              </a:rPr>
              <a:t>, при котором обе функции числено равны.</a:t>
            </a:r>
            <a:endParaRPr lang="ru-RU" sz="2400" dirty="0"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1772816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latin typeface="+mn-lt"/>
              </a:rPr>
              <a:t>Линейные уравнения в основной школе решаются аналитическим или графическим методом. </a:t>
            </a:r>
            <a:r>
              <a:rPr lang="ru-RU" sz="2400" b="1" dirty="0" smtClean="0">
                <a:latin typeface="+mn-lt"/>
              </a:rPr>
              <a:t> </a:t>
            </a:r>
            <a:endParaRPr lang="ru-RU" sz="2400" b="1" dirty="0" smtClean="0">
              <a:solidFill>
                <a:srgbClr val="000000"/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Текст 1"/>
          <p:cNvSpPr>
            <a:spLocks noGrp="1"/>
          </p:cNvSpPr>
          <p:nvPr>
            <p:ph type="body" idx="1"/>
          </p:nvPr>
        </p:nvSpPr>
        <p:spPr>
          <a:xfrm>
            <a:off x="395536" y="116632"/>
            <a:ext cx="8229600" cy="1440160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32656"/>
            <a:ext cx="86044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+mn-lt"/>
              </a:rPr>
              <a:t>Два способа решения линейных уравнений графическим способом</a:t>
            </a:r>
            <a:endParaRPr lang="ru-RU" sz="2800" b="1" dirty="0"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124744"/>
            <a:ext cx="38164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latin typeface="+mn-lt"/>
              </a:rPr>
              <a:t>Способ </a:t>
            </a:r>
            <a:r>
              <a:rPr lang="ru-RU" dirty="0" smtClean="0">
                <a:latin typeface="+mn-lt"/>
              </a:rPr>
              <a:t>1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>
                <a:latin typeface="+mn-lt"/>
              </a:rPr>
              <a:t>Преобразуем уравнение к виду ах + </a:t>
            </a:r>
            <a:r>
              <a:rPr lang="en-US" dirty="0" smtClean="0">
                <a:latin typeface="+mn-lt"/>
              </a:rPr>
              <a:t>b </a:t>
            </a:r>
            <a:r>
              <a:rPr lang="ru-RU" dirty="0" smtClean="0">
                <a:latin typeface="+mn-lt"/>
              </a:rPr>
              <a:t>=0;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>
                <a:latin typeface="+mn-lt"/>
              </a:rPr>
              <a:t> Строим график функции             у = ах + </a:t>
            </a:r>
            <a:r>
              <a:rPr lang="en-US" dirty="0" smtClean="0">
                <a:latin typeface="+mn-lt"/>
              </a:rPr>
              <a:t>b</a:t>
            </a:r>
            <a:r>
              <a:rPr lang="ru-RU" dirty="0" smtClean="0">
                <a:latin typeface="+mn-lt"/>
              </a:rPr>
              <a:t>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>
                <a:latin typeface="+mn-lt"/>
              </a:rPr>
              <a:t> Находим абсциссу точки пересечения графика с осью ОХ;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>
                <a:latin typeface="+mn-lt"/>
              </a:rPr>
              <a:t> Записываем ответ.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355976" y="1124744"/>
            <a:ext cx="49685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latin typeface="+mn-lt"/>
              </a:rPr>
              <a:t>Способ 2</a:t>
            </a:r>
            <a:endParaRPr lang="ru-RU" dirty="0" smtClean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+mn-lt"/>
              </a:rPr>
              <a:t>Представляем уравнение                                                       в виде ах =-</a:t>
            </a:r>
            <a:r>
              <a:rPr lang="en-US" dirty="0" smtClean="0">
                <a:latin typeface="+mn-lt"/>
              </a:rPr>
              <a:t>b </a:t>
            </a:r>
            <a:r>
              <a:rPr lang="ru-RU" dirty="0" smtClean="0">
                <a:latin typeface="+mn-lt"/>
              </a:rPr>
              <a:t>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>
                <a:latin typeface="+mn-lt"/>
              </a:rPr>
              <a:t>Строим графики функций представляющих левую и правую части у = ах, у = -</a:t>
            </a:r>
            <a:r>
              <a:rPr lang="en-US" dirty="0" smtClean="0">
                <a:latin typeface="+mn-lt"/>
              </a:rPr>
              <a:t>b</a:t>
            </a:r>
            <a:r>
              <a:rPr lang="ru-RU" dirty="0" smtClean="0">
                <a:latin typeface="+mn-lt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+mn-lt"/>
              </a:rPr>
              <a:t>Находим абсциссу точки пересечения графиков функций;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>
                <a:latin typeface="+mn-lt"/>
              </a:rPr>
              <a:t>Записываем ответ.</a:t>
            </a:r>
            <a:endParaRPr lang="ru-RU" dirty="0"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19672" y="3429000"/>
            <a:ext cx="5940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+mn-lt"/>
              </a:rPr>
              <a:t>Пример. Решить уравнение 2х - 3 =3/2х + 1 графически</a:t>
            </a:r>
            <a:endParaRPr lang="ru-RU" b="1" dirty="0">
              <a:latin typeface="+mn-lt"/>
            </a:endParaRPr>
          </a:p>
        </p:txBody>
      </p:sp>
      <p:pic>
        <p:nvPicPr>
          <p:cNvPr id="1026" name="Picture 2" descr="imag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861048"/>
            <a:ext cx="280831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image1"/>
          <p:cNvPicPr>
            <a:picLocks noChangeAspect="1" noChangeArrowheads="1"/>
          </p:cNvPicPr>
          <p:nvPr/>
        </p:nvPicPr>
        <p:blipFill>
          <a:blip r:embed="rId3" cstate="print"/>
          <a:srcRect t="9987"/>
          <a:stretch>
            <a:fillRect/>
          </a:stretch>
        </p:blipFill>
        <p:spPr bwMode="auto">
          <a:xfrm>
            <a:off x="899592" y="3861048"/>
            <a:ext cx="2736304" cy="1947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3707904" y="5805264"/>
            <a:ext cx="13163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+mn-lt"/>
              </a:rPr>
              <a:t>Ответ: х=8</a:t>
            </a:r>
            <a:endParaRPr lang="ru-RU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 txBox="1">
            <a:spLocks/>
          </p:cNvSpPr>
          <p:nvPr/>
        </p:nvSpPr>
        <p:spPr>
          <a:xfrm>
            <a:off x="395536" y="5805264"/>
            <a:ext cx="8229600" cy="3777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Методика изучения квадратных уравнений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alpha val="1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836712"/>
            <a:ext cx="7776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latin typeface="+mn-lt"/>
              </a:rPr>
              <a:t>Основная </a:t>
            </a:r>
            <a:r>
              <a:rPr lang="ru-RU" sz="2000" b="1" i="1" dirty="0" smtClean="0">
                <a:latin typeface="+mn-lt"/>
              </a:rPr>
              <a:t>цел</a:t>
            </a:r>
            <a:r>
              <a:rPr lang="ru-RU" sz="2000" b="1" dirty="0" smtClean="0">
                <a:latin typeface="+mn-lt"/>
              </a:rPr>
              <a:t>ь темы состоит в выработке умений решать квадратные </a:t>
            </a:r>
            <a:r>
              <a:rPr lang="ru-RU" sz="2000" dirty="0" smtClean="0">
                <a:latin typeface="+mn-lt"/>
              </a:rPr>
              <a:t>у</a:t>
            </a:r>
            <a:r>
              <a:rPr lang="ru-RU" sz="2000" b="1" dirty="0" smtClean="0">
                <a:latin typeface="+mn-lt"/>
              </a:rPr>
              <a:t>равнения различными способами и применять их к решению текстовых задач</a:t>
            </a:r>
            <a:endParaRPr lang="ru-RU" sz="2000" b="1" dirty="0"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1988840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latin typeface="+mn-lt"/>
              </a:rPr>
              <a:t>Программа предусматривает изучение следующих видов квадратных уравнений</a:t>
            </a:r>
            <a:r>
              <a:rPr lang="en-US" sz="2000" b="1" dirty="0" smtClean="0">
                <a:latin typeface="+mn-lt"/>
              </a:rPr>
              <a:t>:</a:t>
            </a:r>
            <a:r>
              <a:rPr lang="ru-RU" sz="2000" b="1" dirty="0" smtClean="0">
                <a:latin typeface="+mn-lt"/>
              </a:rPr>
              <a:t> ах</a:t>
            </a:r>
            <a:r>
              <a:rPr lang="ru-RU" sz="2000" b="1" baseline="30000" dirty="0" smtClean="0">
                <a:latin typeface="+mn-lt"/>
              </a:rPr>
              <a:t>2 </a:t>
            </a:r>
            <a:r>
              <a:rPr lang="ru-RU" sz="2000" b="1" dirty="0" smtClean="0">
                <a:latin typeface="+mn-lt"/>
              </a:rPr>
              <a:t>=0, </a:t>
            </a:r>
            <a:r>
              <a:rPr lang="en-US" sz="2000" b="1" dirty="0" smtClean="0">
                <a:latin typeface="+mn-lt"/>
              </a:rPr>
              <a:t> </a:t>
            </a:r>
            <a:r>
              <a:rPr lang="ru-RU" sz="2000" b="1" dirty="0" smtClean="0">
                <a:latin typeface="+mn-lt"/>
              </a:rPr>
              <a:t>ах</a:t>
            </a:r>
            <a:r>
              <a:rPr lang="ru-RU" sz="2000" b="1" baseline="30000" dirty="0" smtClean="0">
                <a:latin typeface="+mn-lt"/>
              </a:rPr>
              <a:t>2</a:t>
            </a:r>
            <a:r>
              <a:rPr lang="ru-RU" sz="2000" b="1" dirty="0" smtClean="0">
                <a:latin typeface="+mn-lt"/>
              </a:rPr>
              <a:t>+</a:t>
            </a:r>
            <a:r>
              <a:rPr lang="en-US" sz="2000" b="1" dirty="0" smtClean="0">
                <a:latin typeface="+mn-lt"/>
              </a:rPr>
              <a:t>b</a:t>
            </a:r>
            <a:r>
              <a:rPr lang="ru-RU" sz="2000" b="1" dirty="0" smtClean="0">
                <a:latin typeface="+mn-lt"/>
              </a:rPr>
              <a:t>х=0, </a:t>
            </a:r>
            <a:r>
              <a:rPr lang="en-US" sz="2000" b="1" dirty="0" smtClean="0">
                <a:latin typeface="+mn-lt"/>
              </a:rPr>
              <a:t> a</a:t>
            </a:r>
            <a:r>
              <a:rPr lang="ru-RU" sz="2000" b="1" dirty="0" smtClean="0">
                <a:latin typeface="+mn-lt"/>
              </a:rPr>
              <a:t>х</a:t>
            </a:r>
            <a:r>
              <a:rPr lang="ru-RU" sz="2000" b="1" baseline="30000" dirty="0" smtClean="0">
                <a:latin typeface="+mn-lt"/>
              </a:rPr>
              <a:t>2</a:t>
            </a:r>
            <a:r>
              <a:rPr lang="ru-RU" sz="2000" b="1" dirty="0" smtClean="0">
                <a:latin typeface="+mn-lt"/>
              </a:rPr>
              <a:t>+с=0 </a:t>
            </a:r>
            <a:r>
              <a:rPr lang="en-US" sz="2000" b="1" dirty="0" smtClean="0">
                <a:latin typeface="+mn-lt"/>
              </a:rPr>
              <a:t> </a:t>
            </a:r>
            <a:r>
              <a:rPr lang="ru-RU" sz="2000" b="1" dirty="0" smtClean="0">
                <a:latin typeface="+mn-lt"/>
              </a:rPr>
              <a:t>и </a:t>
            </a:r>
            <a:r>
              <a:rPr lang="en-US" sz="2000" b="1" dirty="0" smtClean="0">
                <a:latin typeface="+mn-lt"/>
              </a:rPr>
              <a:t> </a:t>
            </a:r>
            <a:r>
              <a:rPr lang="ru-RU" sz="2000" b="1" dirty="0" smtClean="0">
                <a:latin typeface="+mn-lt"/>
              </a:rPr>
              <a:t>ах</a:t>
            </a:r>
            <a:r>
              <a:rPr lang="ru-RU" sz="2000" b="1" baseline="30000" dirty="0" smtClean="0">
                <a:latin typeface="+mn-lt"/>
              </a:rPr>
              <a:t>2</a:t>
            </a:r>
            <a:r>
              <a:rPr lang="ru-RU" sz="2000" b="1" dirty="0" smtClean="0">
                <a:latin typeface="+mn-lt"/>
              </a:rPr>
              <a:t>+</a:t>
            </a:r>
            <a:r>
              <a:rPr lang="en-US" sz="2000" b="1" dirty="0" smtClean="0">
                <a:latin typeface="+mn-lt"/>
              </a:rPr>
              <a:t>b</a:t>
            </a:r>
            <a:r>
              <a:rPr lang="ru-RU" sz="2000" b="1" dirty="0" smtClean="0">
                <a:latin typeface="+mn-lt"/>
              </a:rPr>
              <a:t>х+с=0.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2996952"/>
            <a:ext cx="73448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latin typeface="+mn-lt"/>
              </a:rPr>
              <a:t>Определение</a:t>
            </a:r>
            <a:r>
              <a:rPr lang="ru-RU" sz="2400" b="1" dirty="0" smtClean="0">
                <a:latin typeface="+mn-lt"/>
              </a:rPr>
              <a:t> </a:t>
            </a:r>
            <a:endParaRPr lang="en-US" sz="2400" b="1" dirty="0" smtClean="0">
              <a:latin typeface="+mn-lt"/>
            </a:endParaRPr>
          </a:p>
          <a:p>
            <a:pPr algn="just"/>
            <a:r>
              <a:rPr lang="ru-RU" sz="2400" b="1" dirty="0" smtClean="0">
                <a:latin typeface="+mn-lt"/>
              </a:rPr>
              <a:t>Уравнение вида</a:t>
            </a:r>
            <a:r>
              <a:rPr lang="en-US" sz="2400" b="1" dirty="0" smtClean="0">
                <a:latin typeface="+mn-lt"/>
              </a:rPr>
              <a:t> </a:t>
            </a:r>
            <a:r>
              <a:rPr lang="ru-RU" sz="2400" b="1" dirty="0" smtClean="0">
                <a:latin typeface="+mn-lt"/>
              </a:rPr>
              <a:t>ах</a:t>
            </a:r>
            <a:r>
              <a:rPr lang="ru-RU" sz="2400" b="1" baseline="30000" dirty="0" smtClean="0">
                <a:latin typeface="+mn-lt"/>
              </a:rPr>
              <a:t>2</a:t>
            </a:r>
            <a:r>
              <a:rPr lang="ru-RU" sz="2400" b="1" dirty="0" smtClean="0">
                <a:latin typeface="+mn-lt"/>
              </a:rPr>
              <a:t>+</a:t>
            </a:r>
            <a:r>
              <a:rPr lang="en-US" sz="2400" b="1" dirty="0" smtClean="0">
                <a:latin typeface="+mn-lt"/>
              </a:rPr>
              <a:t>b</a:t>
            </a:r>
            <a:r>
              <a:rPr lang="ru-RU" sz="2400" b="1" dirty="0" smtClean="0">
                <a:latin typeface="+mn-lt"/>
              </a:rPr>
              <a:t>х+с=0</a:t>
            </a:r>
            <a:r>
              <a:rPr lang="en-US" sz="2400" b="1" dirty="0" smtClean="0">
                <a:latin typeface="+mn-lt"/>
              </a:rPr>
              <a:t>, </a:t>
            </a:r>
            <a:r>
              <a:rPr lang="ru-RU" sz="2400" b="1" dirty="0" smtClean="0">
                <a:latin typeface="+mn-lt"/>
              </a:rPr>
              <a:t>где а </a:t>
            </a:r>
            <a:r>
              <a:rPr lang="en-US" sz="2400" b="1" dirty="0" smtClean="0">
                <a:latin typeface="+mn-lt"/>
              </a:rPr>
              <a:t> </a:t>
            </a:r>
            <a:r>
              <a:rPr lang="ru-RU" sz="2400" b="1" dirty="0" smtClean="0">
                <a:latin typeface="+mn-lt"/>
              </a:rPr>
              <a:t>0 называется квадратным. </a:t>
            </a:r>
            <a:endParaRPr lang="en-US" sz="2400" b="1" dirty="0" smtClean="0">
              <a:latin typeface="+mn-lt"/>
            </a:endParaRPr>
          </a:p>
          <a:p>
            <a:pPr algn="just"/>
            <a:r>
              <a:rPr lang="ru-RU" sz="2400" b="1" dirty="0" smtClean="0">
                <a:latin typeface="+mn-lt"/>
              </a:rPr>
              <a:t>Здесь надо сделать акцент, что левая часть уравнения многочлен второй степени относительно переменной </a:t>
            </a:r>
            <a:r>
              <a:rPr lang="ru-RU" sz="2400" b="1" dirty="0" err="1" smtClean="0">
                <a:latin typeface="+mn-lt"/>
              </a:rPr>
              <a:t>х</a:t>
            </a:r>
            <a:r>
              <a:rPr lang="en-US" sz="2400" b="1" dirty="0" smtClean="0">
                <a:latin typeface="+mn-lt"/>
              </a:rPr>
              <a:t>,</a:t>
            </a:r>
            <a:r>
              <a:rPr lang="ru-RU" sz="2400" b="1" dirty="0" smtClean="0">
                <a:latin typeface="+mn-lt"/>
              </a:rPr>
              <a:t> а правая - нуль.</a:t>
            </a:r>
            <a:endParaRPr lang="ru-RU" sz="2400" b="1" dirty="0">
              <a:latin typeface="+mn-lt"/>
            </a:endParaRP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3356992"/>
            <a:ext cx="273981" cy="432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 txBox="1">
            <a:spLocks/>
          </p:cNvSpPr>
          <p:nvPr/>
        </p:nvSpPr>
        <p:spPr>
          <a:xfrm>
            <a:off x="395536" y="5805264"/>
            <a:ext cx="8229600" cy="3777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Методика изучения квадратных уравнений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alpha val="1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764704"/>
            <a:ext cx="81369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latin typeface="+mn-lt"/>
              </a:rPr>
              <a:t>Методика</a:t>
            </a:r>
            <a:r>
              <a:rPr lang="ru-RU" sz="2400" b="1" dirty="0" smtClean="0">
                <a:latin typeface="+mn-lt"/>
              </a:rPr>
              <a:t> рассмотрения указанных выше видов квадратных уравнений может быть </a:t>
            </a:r>
            <a:r>
              <a:rPr lang="ru-RU" sz="2400" b="1" i="1" dirty="0" smtClean="0">
                <a:latin typeface="+mn-lt"/>
              </a:rPr>
              <a:t>разная.</a:t>
            </a:r>
            <a:endParaRPr lang="en-US" sz="2400" b="1" i="1" dirty="0" smtClean="0">
              <a:latin typeface="+mn-lt"/>
            </a:endParaRPr>
          </a:p>
          <a:p>
            <a:pPr algn="ctr"/>
            <a:endParaRPr lang="ru-RU" sz="2400" b="1" dirty="0" smtClean="0">
              <a:latin typeface="+mn-lt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latin typeface="+mn-lt"/>
              </a:rPr>
              <a:t>Первый методический путь - сразу выводится формула для корней уравнения</a:t>
            </a:r>
            <a:r>
              <a:rPr lang="en-US" sz="2000" b="1" dirty="0" smtClean="0">
                <a:latin typeface="+mn-lt"/>
              </a:rPr>
              <a:t> </a:t>
            </a:r>
            <a:r>
              <a:rPr lang="ru-RU" sz="2000" b="1" dirty="0" smtClean="0">
                <a:latin typeface="+mn-lt"/>
              </a:rPr>
              <a:t>ах</a:t>
            </a:r>
            <a:r>
              <a:rPr lang="ru-RU" sz="2000" b="1" baseline="30000" dirty="0" smtClean="0">
                <a:latin typeface="+mn-lt"/>
              </a:rPr>
              <a:t>2</a:t>
            </a:r>
            <a:r>
              <a:rPr lang="ru-RU" sz="2000" b="1" dirty="0" smtClean="0">
                <a:latin typeface="+mn-lt"/>
              </a:rPr>
              <a:t>+</a:t>
            </a:r>
            <a:r>
              <a:rPr lang="en-US" sz="2000" b="1" dirty="0" smtClean="0">
                <a:latin typeface="+mn-lt"/>
              </a:rPr>
              <a:t>b</a:t>
            </a:r>
            <a:r>
              <a:rPr lang="ru-RU" sz="2000" b="1" dirty="0" smtClean="0">
                <a:latin typeface="+mn-lt"/>
              </a:rPr>
              <a:t>х+с=0, а затем рассматриваются частные случаи когда а</a:t>
            </a:r>
            <a:r>
              <a:rPr lang="en-US" sz="2000" b="1" dirty="0" smtClean="0">
                <a:latin typeface="+mn-lt"/>
              </a:rPr>
              <a:t>=</a:t>
            </a:r>
            <a:r>
              <a:rPr lang="ru-RU" sz="2000" b="1" dirty="0" smtClean="0">
                <a:latin typeface="+mn-lt"/>
              </a:rPr>
              <a:t>1</a:t>
            </a:r>
            <a:r>
              <a:rPr lang="en-US" sz="2000" b="1" dirty="0" smtClean="0">
                <a:latin typeface="+mn-lt"/>
              </a:rPr>
              <a:t>,</a:t>
            </a:r>
            <a:r>
              <a:rPr lang="ru-RU" sz="2000" b="1" dirty="0" smtClean="0">
                <a:latin typeface="+mn-lt"/>
              </a:rPr>
              <a:t> </a:t>
            </a:r>
            <a:r>
              <a:rPr lang="en-US" sz="2000" b="1" dirty="0" smtClean="0">
                <a:latin typeface="+mn-lt"/>
              </a:rPr>
              <a:t>b=</a:t>
            </a:r>
            <a:r>
              <a:rPr lang="ru-RU" sz="2000" b="1" dirty="0" smtClean="0">
                <a:latin typeface="+mn-lt"/>
              </a:rPr>
              <a:t>0 или с = 0.</a:t>
            </a:r>
            <a:endParaRPr lang="en-US" sz="2000" b="1" dirty="0" smtClean="0">
              <a:latin typeface="+mn-lt"/>
            </a:endParaRPr>
          </a:p>
          <a:p>
            <a:pPr algn="just">
              <a:buFont typeface="Wingdings" pitchFamily="2" charset="2"/>
              <a:buChar char="Ø"/>
            </a:pPr>
            <a:endParaRPr lang="ru-RU" sz="2000" b="1" dirty="0" smtClean="0">
              <a:latin typeface="+mn-lt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latin typeface="+mn-lt"/>
              </a:rPr>
              <a:t>Второй методический путь (избран в действующих учебниках) - эго рассмотрение способов решения уравнений, начиная с частных случаев (ах</a:t>
            </a:r>
            <a:r>
              <a:rPr lang="ru-RU" sz="2000" b="1" baseline="30000" dirty="0" smtClean="0">
                <a:latin typeface="+mn-lt"/>
              </a:rPr>
              <a:t>2</a:t>
            </a:r>
            <a:r>
              <a:rPr lang="ru-RU" sz="2000" b="1" dirty="0" smtClean="0">
                <a:latin typeface="+mn-lt"/>
              </a:rPr>
              <a:t>=0, ах</a:t>
            </a:r>
            <a:r>
              <a:rPr lang="ru-RU" sz="2000" b="1" baseline="30000" dirty="0" smtClean="0">
                <a:latin typeface="+mn-lt"/>
              </a:rPr>
              <a:t>2</a:t>
            </a:r>
            <a:r>
              <a:rPr lang="ru-RU" sz="2000" b="1" dirty="0" smtClean="0">
                <a:latin typeface="+mn-lt"/>
              </a:rPr>
              <a:t>+</a:t>
            </a:r>
            <a:r>
              <a:rPr lang="en-US" sz="2000" b="1" dirty="0" smtClean="0">
                <a:latin typeface="+mn-lt"/>
              </a:rPr>
              <a:t>b</a:t>
            </a:r>
            <a:r>
              <a:rPr lang="ru-RU" sz="2000" b="1" dirty="0" smtClean="0">
                <a:latin typeface="+mn-lt"/>
              </a:rPr>
              <a:t>х=0, ах</a:t>
            </a:r>
            <a:r>
              <a:rPr lang="ru-RU" sz="2000" b="1" baseline="30000" dirty="0" smtClean="0">
                <a:latin typeface="+mn-lt"/>
              </a:rPr>
              <a:t>2</a:t>
            </a:r>
            <a:r>
              <a:rPr lang="ru-RU" sz="2000" b="1" dirty="0" smtClean="0">
                <a:latin typeface="+mn-lt"/>
              </a:rPr>
              <a:t>+</a:t>
            </a:r>
            <a:r>
              <a:rPr lang="en-US" sz="2000" b="1" dirty="0" smtClean="0">
                <a:latin typeface="+mn-lt"/>
              </a:rPr>
              <a:t>c=</a:t>
            </a:r>
            <a:r>
              <a:rPr lang="ru-RU" sz="2000" b="1" dirty="0" smtClean="0">
                <a:latin typeface="+mn-lt"/>
              </a:rPr>
              <a:t>0), т. е. с решения неполных квадратных уравнений приведенного уравнения, а затем перейти к квадратному уравнению общего вида.</a:t>
            </a:r>
            <a:endParaRPr lang="ru-RU" sz="20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0</TotalTime>
  <Words>920</Words>
  <Application>Microsoft Office PowerPoint</Application>
  <PresentationFormat>Экран (4:3)</PresentationFormat>
  <Paragraphs>129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NewsPrint</vt:lpstr>
      <vt:lpstr>     МЕТОДИКА ИЗУЧЕНИЯ ЛИНЕЙНЫХ И КВАДРАТНЫХ УРАВНЕНИЙ </vt:lpstr>
      <vt:lpstr>Содержание</vt:lpstr>
      <vt:lpstr> Методика изучения линейных уравнений </vt:lpstr>
      <vt:lpstr> Методика изучения линейных уравнений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2014-11-30T11:08:38Z</dcterms:created>
  <dcterms:modified xsi:type="dcterms:W3CDTF">2024-03-15T11:56:07Z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</Properties>
</file>