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0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0792670-75EA-4F9A-BFD1-E6575383998D}">
          <p14:sldIdLst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A918A-EA0A-44FC-ACBB-99E7654CD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BE3EAF-B4A4-42DC-A9C0-AF548EDB4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C7ACE-7A48-4E04-A0CD-878C86F1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9B1AA-C6A4-48D5-87AA-B9939C11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10A9CD-484D-440E-B986-B96AE3AB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02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D15EF-4CE5-40DE-B3EC-24EAF346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38FA9B-A3A1-40A7-A316-20F1E22CA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323D65-B2B9-4676-9694-9FB386E8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133950-823A-4B98-B253-04C8247B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ADE927-7FB0-44BF-97F4-B8B1F31F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1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797D4E-3833-435A-8128-296AFCFA1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CDE214-94F3-4B62-8646-702CCC2C4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645C15-9540-4B17-B12A-A0C7AE23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5E0A19-9C84-4C5A-8D40-75A1DA41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6F72BA-3A9E-4DFC-B477-D31E844E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6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C5DA6-AC24-4A1B-8BCE-77FE34C1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F1312B-9A3A-4941-81F7-9811AC7E5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F1BB3E-A7AC-4179-B562-7E2C4490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428600-4B53-498A-B511-8F24EF98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68FDF4-DE15-42E8-AA09-FB31E20B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C924B-C6C3-42F3-8C91-53A916F7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312CA9-E579-4A2E-83C1-6DB13BB95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FC8-E755-4715-8D1D-CDEB1018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3BBA73-213B-42DA-B09C-A79AB649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BFE755-0209-46F2-A640-0AC84046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2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E9460-9A33-427D-B48D-94EB7361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1B3B8-1B30-4C3E-A771-95DECC427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7B09D-13F3-4385-82AB-6AD36E2F1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F30103-4845-43D2-82D0-0571A3C4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B8F25D-6C79-4A24-86B3-71E0E97C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7ECBB3-487B-40C0-ABBA-7395FA64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752DF0-8506-4D10-A4B7-0EF0BC9D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D13A4E-7603-40EA-B0A0-26387DD2B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01CBEB-FCEA-4D62-AAA4-9BBF3DB09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AC6D23-1587-4F99-ADAC-E098865AE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8EBE27-D8F0-428D-8F30-672A33415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0B2F6A-D06C-465F-89C3-A9143ECC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6A8513E-443A-412E-ABDD-8FB01E56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14E400-0CFF-43CA-AFEC-038ABD1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7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3AA19-7231-4D5E-9786-D1309266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2AA577-A6F4-4DB2-826C-9B56F00E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EADB16-2181-40F3-B298-2473C53D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C9BBA4-3278-4D38-8995-259195D8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0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1B4F30-BE85-4069-B6ED-E3C756FB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73244F-F653-4290-831A-9600B9A1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CF489C-0165-463C-8045-2FC212E6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6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5BF1F-6B6B-4808-88B8-AA800054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D567B6-211A-4AB4-8D07-BCD2C93F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439939-B94F-4E71-835E-55FBD6FC3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7A0C65-1506-44D3-B511-E58FE806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416C6D-2634-4E0C-B2DC-CBFC2FDE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29A0D-DEB9-4A6B-8B27-D99BCD9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ED959-46ED-4C21-8B58-C145330C3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58E23D-9DC9-4CC7-B256-805FE2213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EEEAA3-E7AC-48EB-8A3A-876C56B30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8A417A-AEC6-4E29-9461-6BE9A3AD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7B214B-AE47-46C2-9B48-EE164A10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998635-4A2B-4CDA-9974-18C23458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4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D31C7-FED4-454A-B5BC-5EDAA281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0D8B4B-6335-4A93-A14E-963A78BD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A585B-1EBA-4FC3-8934-63E24E463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6D54-637E-43EB-9D06-043F6BA0BC83}" type="datetimeFigureOut">
              <a:rPr lang="ru-RU" smtClean="0"/>
              <a:t>чт 11.03.21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6E3A93-D10E-4D8B-A6C8-1CA99F943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D9330F-1D05-437D-A3E8-907D49EA4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0CB7-C2B8-492B-8F80-F26F27EA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0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6A60A-E8FE-4E05-954E-8AA43D590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20"/>
            <a:ext cx="10134600" cy="51892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МБДОУ №37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«Показатели деятельности педагога для мотивации и развития ДОУ»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F1E369-0286-4CE9-A1E7-73BA0F6E0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4858"/>
            <a:ext cx="9677400" cy="1623061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r"/>
            <a:r>
              <a:rPr lang="ru-RU" dirty="0">
                <a:solidFill>
                  <a:srgbClr val="002060"/>
                </a:solidFill>
              </a:rPr>
              <a:t>Старший воспитатель 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Галимова Марина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094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8B6E22A-A885-4E8C-8A53-AF6208FDB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20986"/>
              </p:ext>
            </p:extLst>
          </p:nvPr>
        </p:nvGraphicFramePr>
        <p:xfrm>
          <a:off x="1600529" y="1056983"/>
          <a:ext cx="9810750" cy="31135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664062">
                  <a:extLst>
                    <a:ext uri="{9D8B030D-6E8A-4147-A177-3AD203B41FA5}">
                      <a16:colId xmlns:a16="http://schemas.microsoft.com/office/drawing/2014/main" val="1305280098"/>
                    </a:ext>
                  </a:extLst>
                </a:gridCol>
                <a:gridCol w="1822519">
                  <a:extLst>
                    <a:ext uri="{9D8B030D-6E8A-4147-A177-3AD203B41FA5}">
                      <a16:colId xmlns:a16="http://schemas.microsoft.com/office/drawing/2014/main" val="697662638"/>
                    </a:ext>
                  </a:extLst>
                </a:gridCol>
                <a:gridCol w="3084339">
                  <a:extLst>
                    <a:ext uri="{9D8B030D-6E8A-4147-A177-3AD203B41FA5}">
                      <a16:colId xmlns:a16="http://schemas.microsoft.com/office/drawing/2014/main" val="1735857613"/>
                    </a:ext>
                  </a:extLst>
                </a:gridCol>
                <a:gridCol w="2239830">
                  <a:extLst>
                    <a:ext uri="{9D8B030D-6E8A-4147-A177-3AD203B41FA5}">
                      <a16:colId xmlns:a16="http://schemas.microsoft.com/office/drawing/2014/main" val="4219547020"/>
                    </a:ext>
                  </a:extLst>
                </a:gridCol>
              </a:tblGrid>
              <a:tr h="99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30649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Публикации, наличие собственных программ, технологий, сборников. Методических разработок, пособий.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Наличие материала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Региональный 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Муниципальный -4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Материалы публикации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05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595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866F094-A6CD-4B6B-BECA-52680F85A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62894"/>
              </p:ext>
            </p:extLst>
          </p:nvPr>
        </p:nvGraphicFramePr>
        <p:xfrm>
          <a:off x="1486843" y="1301306"/>
          <a:ext cx="10286671" cy="3263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3115618">
                  <a:extLst>
                    <a:ext uri="{9D8B030D-6E8A-4147-A177-3AD203B41FA5}">
                      <a16:colId xmlns:a16="http://schemas.microsoft.com/office/drawing/2014/main" val="2698652307"/>
                    </a:ext>
                  </a:extLst>
                </a:gridCol>
                <a:gridCol w="1684654">
                  <a:extLst>
                    <a:ext uri="{9D8B030D-6E8A-4147-A177-3AD203B41FA5}">
                      <a16:colId xmlns:a16="http://schemas.microsoft.com/office/drawing/2014/main" val="256032682"/>
                    </a:ext>
                  </a:extLst>
                </a:gridCol>
                <a:gridCol w="3137915">
                  <a:extLst>
                    <a:ext uri="{9D8B030D-6E8A-4147-A177-3AD203B41FA5}">
                      <a16:colId xmlns:a16="http://schemas.microsoft.com/office/drawing/2014/main" val="943407111"/>
                    </a:ext>
                  </a:extLst>
                </a:gridCol>
                <a:gridCol w="2348484">
                  <a:extLst>
                    <a:ext uri="{9D8B030D-6E8A-4147-A177-3AD203B41FA5}">
                      <a16:colId xmlns:a16="http://schemas.microsoft.com/office/drawing/2014/main" val="2161736189"/>
                    </a:ext>
                  </a:extLst>
                </a:gridCol>
              </a:tblGrid>
              <a:tr h="1217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4115432"/>
                  </a:ext>
                </a:extLst>
              </a:tr>
              <a:tr h="204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Проведение мастер-классов, открытых занятий, мероприятий, выездных тематических занятий.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Наличие материала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Региональный 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Муниципальный 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Уровень ДОУ - 2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Приказ, материалы, конспекты.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98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87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E3DFC2D-AE06-448A-95CE-A381A67A7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27996"/>
              </p:ext>
            </p:extLst>
          </p:nvPr>
        </p:nvGraphicFramePr>
        <p:xfrm>
          <a:off x="1537466" y="1461683"/>
          <a:ext cx="9892534" cy="31418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631006">
                  <a:extLst>
                    <a:ext uri="{9D8B030D-6E8A-4147-A177-3AD203B41FA5}">
                      <a16:colId xmlns:a16="http://schemas.microsoft.com/office/drawing/2014/main" val="1292142406"/>
                    </a:ext>
                  </a:extLst>
                </a:gridCol>
                <a:gridCol w="2941205">
                  <a:extLst>
                    <a:ext uri="{9D8B030D-6E8A-4147-A177-3AD203B41FA5}">
                      <a16:colId xmlns:a16="http://schemas.microsoft.com/office/drawing/2014/main" val="2878643291"/>
                    </a:ext>
                  </a:extLst>
                </a:gridCol>
                <a:gridCol w="4320323">
                  <a:extLst>
                    <a:ext uri="{9D8B030D-6E8A-4147-A177-3AD203B41FA5}">
                      <a16:colId xmlns:a16="http://schemas.microsoft.com/office/drawing/2014/main" val="1360836141"/>
                    </a:ext>
                  </a:extLst>
                </a:gridCol>
              </a:tblGrid>
              <a:tr h="1342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349099"/>
                  </a:ext>
                </a:extLst>
              </a:tr>
              <a:tr h="179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Обеспечение открытости деятельности ДОУ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Ведение блога на сайте ДОУ (соцсети)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Еженедельно пополнение ресурса – 6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Обновление раз в 2 недели- 4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Обновление 1 раз в месяц – 2 балла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854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31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6A60A-E8FE-4E05-954E-8AA43D590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20"/>
            <a:ext cx="10134600" cy="442380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Блок №3 «Создание условий для сохранения здоровья детей»</a:t>
            </a:r>
            <a:br>
              <a:rPr lang="ru-RU" sz="5400" b="1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3023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E57B893-8EC9-4D09-B1C8-F7E9A3DD0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99931"/>
              </p:ext>
            </p:extLst>
          </p:nvPr>
        </p:nvGraphicFramePr>
        <p:xfrm>
          <a:off x="1411341" y="951827"/>
          <a:ext cx="10444327" cy="34640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836107">
                  <a:extLst>
                    <a:ext uri="{9D8B030D-6E8A-4147-A177-3AD203B41FA5}">
                      <a16:colId xmlns:a16="http://schemas.microsoft.com/office/drawing/2014/main" val="1145185027"/>
                    </a:ext>
                  </a:extLst>
                </a:gridCol>
                <a:gridCol w="2274165">
                  <a:extLst>
                    <a:ext uri="{9D8B030D-6E8A-4147-A177-3AD203B41FA5}">
                      <a16:colId xmlns:a16="http://schemas.microsoft.com/office/drawing/2014/main" val="3664091359"/>
                    </a:ext>
                  </a:extLst>
                </a:gridCol>
                <a:gridCol w="3356731">
                  <a:extLst>
                    <a:ext uri="{9D8B030D-6E8A-4147-A177-3AD203B41FA5}">
                      <a16:colId xmlns:a16="http://schemas.microsoft.com/office/drawing/2014/main" val="239605889"/>
                    </a:ext>
                  </a:extLst>
                </a:gridCol>
                <a:gridCol w="1977324">
                  <a:extLst>
                    <a:ext uri="{9D8B030D-6E8A-4147-A177-3AD203B41FA5}">
                      <a16:colId xmlns:a16="http://schemas.microsoft.com/office/drawing/2014/main" val="1739476260"/>
                    </a:ext>
                  </a:extLst>
                </a:gridCol>
              </a:tblGrid>
              <a:tr h="99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658485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Снижение количества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заболеваний детей (показатели на одного ребенка)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Динамика снижения (показатели на одного ребенка по группе в сравнении с предыдущим периодом)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Снижение: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2%-4% - 3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более 4% - 5 баллов;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стабильно (без динамики роста количества заболеваний по учреждению) – 3 балла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Мониторинг здоровья,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годовой отчет, справка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effectLst/>
                        </a:rPr>
                        <a:t>мед.сестры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951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0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BFBB123-E811-4191-81E2-13DF79E83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13165"/>
              </p:ext>
            </p:extLst>
          </p:nvPr>
        </p:nvGraphicFramePr>
        <p:xfrm>
          <a:off x="1395576" y="1587375"/>
          <a:ext cx="10239376" cy="24124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780453">
                  <a:extLst>
                    <a:ext uri="{9D8B030D-6E8A-4147-A177-3AD203B41FA5}">
                      <a16:colId xmlns:a16="http://schemas.microsoft.com/office/drawing/2014/main" val="4290470095"/>
                    </a:ext>
                  </a:extLst>
                </a:gridCol>
                <a:gridCol w="2413957">
                  <a:extLst>
                    <a:ext uri="{9D8B030D-6E8A-4147-A177-3AD203B41FA5}">
                      <a16:colId xmlns:a16="http://schemas.microsoft.com/office/drawing/2014/main" val="1920404389"/>
                    </a:ext>
                  </a:extLst>
                </a:gridCol>
                <a:gridCol w="2707279">
                  <a:extLst>
                    <a:ext uri="{9D8B030D-6E8A-4147-A177-3AD203B41FA5}">
                      <a16:colId xmlns:a16="http://schemas.microsoft.com/office/drawing/2014/main" val="2079627905"/>
                    </a:ext>
                  </a:extLst>
                </a:gridCol>
                <a:gridCol w="2337687">
                  <a:extLst>
                    <a:ext uri="{9D8B030D-6E8A-4147-A177-3AD203B41FA5}">
                      <a16:colId xmlns:a16="http://schemas.microsoft.com/office/drawing/2014/main" val="1584810450"/>
                    </a:ext>
                  </a:extLst>
                </a:gridCol>
              </a:tblGrid>
              <a:tr h="99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644780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Посещаемость детей в ДОУ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Обеспечение 75% посещаемости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75% - 6 баллов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Данные МБУ «ЦБ УО»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5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096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6A60A-E8FE-4E05-954E-8AA43D590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20"/>
            <a:ext cx="10134600" cy="51892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МБДОУ №37 </a:t>
            </a:r>
            <a:r>
              <a:rPr lang="ru-RU">
                <a:solidFill>
                  <a:srgbClr val="002060"/>
                </a:solidFill>
              </a:rPr>
              <a:t>«Родничок»</a:t>
            </a: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F1E369-0286-4CE9-A1E7-73BA0F6E0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4858"/>
            <a:ext cx="9677400" cy="1623061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r"/>
            <a:r>
              <a:rPr lang="ru-RU" dirty="0">
                <a:solidFill>
                  <a:srgbClr val="002060"/>
                </a:solidFill>
              </a:rPr>
              <a:t>Старший воспитатель 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Галимова Марина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6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6A60A-E8FE-4E05-954E-8AA43D590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20"/>
            <a:ext cx="10134600" cy="51892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Блок №1 «Обеспечение доступности дошкольного образования»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506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A8E780F-69FC-4D9C-954C-8F1CCEE04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51905"/>
              </p:ext>
            </p:extLst>
          </p:nvPr>
        </p:nvGraphicFramePr>
        <p:xfrm>
          <a:off x="1040523" y="383249"/>
          <a:ext cx="10988567" cy="52103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1970255">
                  <a:extLst>
                    <a:ext uri="{9D8B030D-6E8A-4147-A177-3AD203B41FA5}">
                      <a16:colId xmlns:a16="http://schemas.microsoft.com/office/drawing/2014/main" val="1702743976"/>
                    </a:ext>
                  </a:extLst>
                </a:gridCol>
                <a:gridCol w="2386729">
                  <a:extLst>
                    <a:ext uri="{9D8B030D-6E8A-4147-A177-3AD203B41FA5}">
                      <a16:colId xmlns:a16="http://schemas.microsoft.com/office/drawing/2014/main" val="553172593"/>
                    </a:ext>
                  </a:extLst>
                </a:gridCol>
                <a:gridCol w="4533184">
                  <a:extLst>
                    <a:ext uri="{9D8B030D-6E8A-4147-A177-3AD203B41FA5}">
                      <a16:colId xmlns:a16="http://schemas.microsoft.com/office/drawing/2014/main" val="4233716280"/>
                    </a:ext>
                  </a:extLst>
                </a:gridCol>
                <a:gridCol w="2098399">
                  <a:extLst>
                    <a:ext uri="{9D8B030D-6E8A-4147-A177-3AD203B41FA5}">
                      <a16:colId xmlns:a16="http://schemas.microsoft.com/office/drawing/2014/main" val="1397487284"/>
                    </a:ext>
                  </a:extLst>
                </a:gridCol>
              </a:tblGrid>
              <a:tr h="70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1800" b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extLst>
                  <a:ext uri="{0D108BD9-81ED-4DB2-BD59-A6C34878D82A}">
                    <a16:rowId xmlns:a16="http://schemas.microsoft.com/office/drawing/2014/main" val="3368247762"/>
                  </a:ext>
                </a:extLst>
              </a:tr>
              <a:tr h="4282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Повышение профессионального мастерства педагогических работников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Участие педагогов в профессиональных конкурсах, смотрах, фестивалях 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Факт участия в муниципальных, региональных и всероссийских конкурсах в соответствие с перечнем: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Педагог ДОУ;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Лесенка успеха;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Воспитатель года;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Конкурс методических разработок;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 Молодой педагог;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</a:t>
                      </a: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</a:rPr>
                        <a:t>IT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-педагог Кузбасса </a:t>
                      </a: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</a:rPr>
                        <a:t>XXI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 века;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Педагогические таланты Кузбасса;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Лучший педагог – наставник;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- Мой лучший урок и др.</a:t>
                      </a:r>
                    </a:p>
                  </a:txBody>
                  <a:tcPr marL="59973" marR="599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Свидетельство, приказы, благодарственные письма, грамоты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/>
                </a:tc>
                <a:extLst>
                  <a:ext uri="{0D108BD9-81ED-4DB2-BD59-A6C34878D82A}">
                    <a16:rowId xmlns:a16="http://schemas.microsoft.com/office/drawing/2014/main" val="147103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92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A98AFC9-AAFC-4296-B705-C30C79270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41776"/>
              </p:ext>
            </p:extLst>
          </p:nvPr>
        </p:nvGraphicFramePr>
        <p:xfrm>
          <a:off x="898634" y="189186"/>
          <a:ext cx="10925502" cy="6615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796984275"/>
                    </a:ext>
                  </a:extLst>
                </a:gridCol>
                <a:gridCol w="1907628">
                  <a:extLst>
                    <a:ext uri="{9D8B030D-6E8A-4147-A177-3AD203B41FA5}">
                      <a16:colId xmlns:a16="http://schemas.microsoft.com/office/drawing/2014/main" val="1442233380"/>
                    </a:ext>
                  </a:extLst>
                </a:gridCol>
                <a:gridCol w="5186855">
                  <a:extLst>
                    <a:ext uri="{9D8B030D-6E8A-4147-A177-3AD203B41FA5}">
                      <a16:colId xmlns:a16="http://schemas.microsoft.com/office/drawing/2014/main" val="1996442773"/>
                    </a:ext>
                  </a:extLst>
                </a:gridCol>
                <a:gridCol w="2002219">
                  <a:extLst>
                    <a:ext uri="{9D8B030D-6E8A-4147-A177-3AD203B41FA5}">
                      <a16:colId xmlns:a16="http://schemas.microsoft.com/office/drawing/2014/main" val="1326380936"/>
                    </a:ext>
                  </a:extLst>
                </a:gridCol>
              </a:tblGrid>
              <a:tr h="863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Показатели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(индикаторы) показателей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показателей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информации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extLst>
                  <a:ext uri="{0D108BD9-81ED-4DB2-BD59-A6C34878D82A}">
                    <a16:rowId xmlns:a16="http://schemas.microsoft.com/office/drawing/2014/main" val="2509977230"/>
                  </a:ext>
                </a:extLst>
              </a:tr>
              <a:tr h="558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Достижения воспитанников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Участие воспитанников в конкурсах, выставках и т.п.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Факт участия в следующих конкурсах: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 «Дошкольники за безопасность на дорогах»;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 фестиваль робототехники «Построй свою историю»;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 городской конкурс детских исследовательских проектов «Я познаю мир»;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 конкурс «Кузбасский кораблик мечты»  и другие городские конкурсы.</a:t>
                      </a: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Свидетельство, приказы, благодарственные письма, грамоты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20" marR="62620" marT="0" marB="0"/>
                </a:tc>
                <a:extLst>
                  <a:ext uri="{0D108BD9-81ED-4DB2-BD59-A6C34878D82A}">
                    <a16:rowId xmlns:a16="http://schemas.microsoft.com/office/drawing/2014/main" val="2739530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56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52F20AD-C116-41DF-9677-3CF6201EC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383152"/>
              </p:ext>
            </p:extLst>
          </p:nvPr>
        </p:nvGraphicFramePr>
        <p:xfrm>
          <a:off x="1427107" y="1379303"/>
          <a:ext cx="10286671" cy="34640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793296">
                  <a:extLst>
                    <a:ext uri="{9D8B030D-6E8A-4147-A177-3AD203B41FA5}">
                      <a16:colId xmlns:a16="http://schemas.microsoft.com/office/drawing/2014/main" val="3809329014"/>
                    </a:ext>
                  </a:extLst>
                </a:gridCol>
                <a:gridCol w="1910930">
                  <a:extLst>
                    <a:ext uri="{9D8B030D-6E8A-4147-A177-3AD203B41FA5}">
                      <a16:colId xmlns:a16="http://schemas.microsoft.com/office/drawing/2014/main" val="2797831131"/>
                    </a:ext>
                  </a:extLst>
                </a:gridCol>
                <a:gridCol w="3601908">
                  <a:extLst>
                    <a:ext uri="{9D8B030D-6E8A-4147-A177-3AD203B41FA5}">
                      <a16:colId xmlns:a16="http://schemas.microsoft.com/office/drawing/2014/main" val="1957600581"/>
                    </a:ext>
                  </a:extLst>
                </a:gridCol>
                <a:gridCol w="1980537">
                  <a:extLst>
                    <a:ext uri="{9D8B030D-6E8A-4147-A177-3AD203B41FA5}">
                      <a16:colId xmlns:a16="http://schemas.microsoft.com/office/drawing/2014/main" val="1099276778"/>
                    </a:ext>
                  </a:extLst>
                </a:gridCol>
              </a:tblGrid>
              <a:tr h="99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561616"/>
                  </a:ext>
                </a:extLst>
              </a:tr>
              <a:tr h="125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 Участие воспитанников в городских проектах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Участие воспитанников в проектах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Факт участия воспитанников в реализации городских проектов – 2 балла за проект: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- В филармонию круглый год;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- Путешествие в страну кукол;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- Детский сад – школа – театр;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Макс. – 8 баллов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Приказ по учреждения, абонементы, билеты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29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25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6A60A-E8FE-4E05-954E-8AA43D590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20"/>
            <a:ext cx="10134600" cy="44238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Блок №2 «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Модернизация дошкольного образования»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946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ECEA9BB-0C45-4818-93C5-E774D8AAE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07760"/>
              </p:ext>
            </p:extLst>
          </p:nvPr>
        </p:nvGraphicFramePr>
        <p:xfrm>
          <a:off x="1401940" y="1203083"/>
          <a:ext cx="10365500" cy="44518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814702">
                  <a:extLst>
                    <a:ext uri="{9D8B030D-6E8A-4147-A177-3AD203B41FA5}">
                      <a16:colId xmlns:a16="http://schemas.microsoft.com/office/drawing/2014/main" val="3347935087"/>
                    </a:ext>
                  </a:extLst>
                </a:gridCol>
                <a:gridCol w="2740055">
                  <a:extLst>
                    <a:ext uri="{9D8B030D-6E8A-4147-A177-3AD203B41FA5}">
                      <a16:colId xmlns:a16="http://schemas.microsoft.com/office/drawing/2014/main" val="3008537622"/>
                    </a:ext>
                  </a:extLst>
                </a:gridCol>
                <a:gridCol w="2444262">
                  <a:extLst>
                    <a:ext uri="{9D8B030D-6E8A-4147-A177-3AD203B41FA5}">
                      <a16:colId xmlns:a16="http://schemas.microsoft.com/office/drawing/2014/main" val="474360305"/>
                    </a:ext>
                  </a:extLst>
                </a:gridCol>
                <a:gridCol w="2366481">
                  <a:extLst>
                    <a:ext uri="{9D8B030D-6E8A-4147-A177-3AD203B41FA5}">
                      <a16:colId xmlns:a16="http://schemas.microsoft.com/office/drawing/2014/main" val="1709284613"/>
                    </a:ext>
                  </a:extLst>
                </a:gridCol>
              </a:tblGrid>
              <a:tr h="1101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995534"/>
                  </a:ext>
                </a:extLst>
              </a:tr>
              <a:tr h="3349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Наличие авторских программ, методических разработок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Факт наличия и реализация авторских программ, методических разработок, имеющих внешнюю рецензию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Наличие и реализация программ – 3 балла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Рецензия, справка Старшего воспитателя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013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21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6F3B0C9-788D-4AF3-A7AE-72ECE8A51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04961"/>
              </p:ext>
            </p:extLst>
          </p:nvPr>
        </p:nvGraphicFramePr>
        <p:xfrm>
          <a:off x="1467461" y="1312843"/>
          <a:ext cx="9810750" cy="27630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3239485">
                  <a:extLst>
                    <a:ext uri="{9D8B030D-6E8A-4147-A177-3AD203B41FA5}">
                      <a16:colId xmlns:a16="http://schemas.microsoft.com/office/drawing/2014/main" val="4165443292"/>
                    </a:ext>
                  </a:extLst>
                </a:gridCol>
                <a:gridCol w="2317531">
                  <a:extLst>
                    <a:ext uri="{9D8B030D-6E8A-4147-A177-3AD203B41FA5}">
                      <a16:colId xmlns:a16="http://schemas.microsoft.com/office/drawing/2014/main" val="4112061923"/>
                    </a:ext>
                  </a:extLst>
                </a:gridCol>
                <a:gridCol w="2648607">
                  <a:extLst>
                    <a:ext uri="{9D8B030D-6E8A-4147-A177-3AD203B41FA5}">
                      <a16:colId xmlns:a16="http://schemas.microsoft.com/office/drawing/2014/main" val="2668836969"/>
                    </a:ext>
                  </a:extLst>
                </a:gridCol>
                <a:gridCol w="1605127">
                  <a:extLst>
                    <a:ext uri="{9D8B030D-6E8A-4147-A177-3AD203B41FA5}">
                      <a16:colId xmlns:a16="http://schemas.microsoft.com/office/drawing/2014/main" val="3564654400"/>
                    </a:ext>
                  </a:extLst>
                </a:gridCol>
              </a:tblGrid>
              <a:tr h="99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951879"/>
                  </a:ext>
                </a:extLst>
              </a:tr>
              <a:tr h="1035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Удовлетворение качеством и доступностью услуги (оценка деятельности ДОУ родителями (законными представителями) 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% удовлетворенных качеством и доступностью услуги к общему числу опрошенных 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95-100% - 5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94.9-85% - 3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84.9-70% - 2 балла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Итоги областного рейтинга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841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47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3990831-DF27-45CD-91D3-7A6779068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38341"/>
              </p:ext>
            </p:extLst>
          </p:nvPr>
        </p:nvGraphicFramePr>
        <p:xfrm>
          <a:off x="1537465" y="909733"/>
          <a:ext cx="10381266" cy="41650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530038">
                  <a:extLst>
                    <a:ext uri="{9D8B030D-6E8A-4147-A177-3AD203B41FA5}">
                      <a16:colId xmlns:a16="http://schemas.microsoft.com/office/drawing/2014/main" val="3072804965"/>
                    </a:ext>
                  </a:extLst>
                </a:gridCol>
                <a:gridCol w="2349063">
                  <a:extLst>
                    <a:ext uri="{9D8B030D-6E8A-4147-A177-3AD203B41FA5}">
                      <a16:colId xmlns:a16="http://schemas.microsoft.com/office/drawing/2014/main" val="3762746429"/>
                    </a:ext>
                  </a:extLst>
                </a:gridCol>
                <a:gridCol w="3132084">
                  <a:extLst>
                    <a:ext uri="{9D8B030D-6E8A-4147-A177-3AD203B41FA5}">
                      <a16:colId xmlns:a16="http://schemas.microsoft.com/office/drawing/2014/main" val="2065936414"/>
                    </a:ext>
                  </a:extLst>
                </a:gridCol>
                <a:gridCol w="2370081">
                  <a:extLst>
                    <a:ext uri="{9D8B030D-6E8A-4147-A177-3AD203B41FA5}">
                      <a16:colId xmlns:a16="http://schemas.microsoft.com/office/drawing/2014/main" val="3542339511"/>
                    </a:ext>
                  </a:extLst>
                </a:gridCol>
              </a:tblGrid>
              <a:tr h="99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Показатели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Измерители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(индикаторы) 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Расчет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показателей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Источник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2060"/>
                          </a:solidFill>
                          <a:effectLst/>
                        </a:rPr>
                        <a:t>информации</a:t>
                      </a:r>
                      <a:endParaRPr lang="ru-RU" sz="20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19388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Повышение профессиональной компетенции педагогов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Участие в инновационных проектах, творческих группах, методических объединениях, открытых мероприятиях, НПК и др.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Факт участия ( не менее 3) - 2 балла,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Факт выступления: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уровень ДОУ – 2 балла.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уровень района, города – 5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Максимальное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количество баллов – 9 баллов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</a:rPr>
                        <a:t>Приказы, благодарственные письма, свидетельства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0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602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695</Words>
  <Application>Microsoft Office PowerPoint</Application>
  <PresentationFormat>Широкоэкранный</PresentationFormat>
  <Paragraphs>172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МБДОУ №37 «Показатели деятельности педагога для мотивации и развития ДОУ»  </vt:lpstr>
      <vt:lpstr>Блок №1 «Обеспечение доступности дошкольного образования»  </vt:lpstr>
      <vt:lpstr>Презентация PowerPoint</vt:lpstr>
      <vt:lpstr>Презентация PowerPoint</vt:lpstr>
      <vt:lpstr>Презентация PowerPoint</vt:lpstr>
      <vt:lpstr>Блок №2 « Модернизация дошкольного образования»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Блок №3 «Создание условий для сохранения здоровья детей»  </vt:lpstr>
      <vt:lpstr>Презентация PowerPoint</vt:lpstr>
      <vt:lpstr>Презентация PowerPoint</vt:lpstr>
      <vt:lpstr>МБДОУ №37 «Родничок»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№37 «Показатели деятельности педагога для мотивации и развития ДОУ»</dc:title>
  <dc:creator>Пользователь</dc:creator>
  <cp:lastModifiedBy>Пользователь</cp:lastModifiedBy>
  <cp:revision>7</cp:revision>
  <dcterms:created xsi:type="dcterms:W3CDTF">2020-12-07T12:31:38Z</dcterms:created>
  <dcterms:modified xsi:type="dcterms:W3CDTF">2021-03-11T09:22:15Z</dcterms:modified>
</cp:coreProperties>
</file>