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8" r:id="rId12"/>
    <p:sldId id="262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5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84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6092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669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0463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92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512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35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30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01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83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39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348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90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91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228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E9139-CBA7-4A3E-8877-6D38FDFE997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DF45A6-8981-4D9D-A725-8BD165E34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09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7894" y="842318"/>
            <a:ext cx="8915399" cy="226278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Люби и знай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Поморский край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97451" y="4118351"/>
            <a:ext cx="8915399" cy="1126283"/>
          </a:xfrm>
        </p:spPr>
        <p:txBody>
          <a:bodyPr>
            <a:normAutofit/>
          </a:bodyPr>
          <a:lstStyle/>
          <a:p>
            <a:pPr algn="r"/>
            <a:r>
              <a:rPr lang="ru-RU" sz="2400" b="1" i="1" dirty="0">
                <a:solidFill>
                  <a:srgbClr val="0070C0"/>
                </a:solidFill>
              </a:rPr>
              <a:t>Игра среди учащихся 7-х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3755560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40C7E-06DD-458D-A6A5-CFC0CFCC7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528" y="295761"/>
            <a:ext cx="8911687" cy="65101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5 тур. </a:t>
            </a:r>
            <a:r>
              <a:rPr lang="ru-RU" b="1" i="0" dirty="0">
                <a:solidFill>
                  <a:srgbClr val="FF0000"/>
                </a:solidFill>
                <a:effectLst/>
                <a:latin typeface="Helvetica Neue"/>
              </a:rPr>
              <a:t>«Герои земли Поморской»</a:t>
            </a:r>
            <a:br>
              <a:rPr lang="ru-RU" b="1" i="0" dirty="0">
                <a:solidFill>
                  <a:srgbClr val="FF0000"/>
                </a:solidFill>
                <a:effectLst/>
                <a:latin typeface="Helvetica Neue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D9ECF8-77D8-4ECE-866A-1BA3A6397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851" y="1048624"/>
            <a:ext cx="10461072" cy="568773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4. Наш земляк, капитан советского ледокольного флота, полярный исследователь, участник многих советских экспедиций в Арктике, во время Великой Отечественной войны капитан ледокола «Иосиф Сталин»? Его именем названа улица в округе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Helvetica Neue"/>
              </a:rPr>
              <a:t>Варавино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-Фактория.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5. Участница Великой Отечественной войны, советский одиночный снайпер отдельного взвода снайперов-девушек 2-го стрелкового батальона 1138-го стрелкового полка 184-й Духовщинской Краснознамённой стрелковой дивизии третьего Белорусского фронта, кавалер орденов Славы I и III степеней - первая женщина-снайпер и первый военнослужащий третьего Белорусского фронта, удостоенный этой награды, родилась в дер.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Helvetica Neue"/>
              </a:rPr>
              <a:t>Едьма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 Архангельской области.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6. Участник Великой Отечественной войны. В 1935 году окончил курсы физкультурников при архангельском педагогическом техникуме. Работал учителем и директором детской спортивной школы. Звания Героя Советского Союза удостоен 15.01.1940 года за участие в боях на Карельском перешейке, где командовал взводом отдельного понтонно-мостового батальона. Он был первым Героем Советского Союза в понтонных частях Красной Армии. Накануне Великой Отечественной войны работал преподавателем Ленинградского военно-инженерного училища.. Погиб возле деревни Погорелое Городище Калининской области в 1942 г. Его имя носит одна из улиц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Helvetica Neue"/>
              </a:rPr>
              <a:t>г.Архангельска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949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8C103-BF16-41D5-8E69-DE9B9C2C2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973" y="262205"/>
            <a:ext cx="9822781" cy="68457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inherit"/>
              </a:rPr>
              <a:t>6 тур. Отгадайте, о чем идет речь?</a:t>
            </a:r>
            <a:br>
              <a:rPr lang="ru-RU" dirty="0">
                <a:solidFill>
                  <a:srgbClr val="666666"/>
                </a:solidFill>
                <a:latin typeface="Lato" panose="020F0502020204030203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FC5072-C19D-4B8B-8118-98224A809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185" y="1149292"/>
            <a:ext cx="10234569" cy="5519956"/>
          </a:xfrm>
        </p:spPr>
        <p:txBody>
          <a:bodyPr>
            <a:normAutofit lnSpcReduction="10000"/>
          </a:bodyPr>
          <a:lstStyle/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rgbClr val="666666"/>
                </a:solidFill>
                <a:effectLst/>
                <a:latin typeface="inherit"/>
              </a:rPr>
              <a:t>Сырья этого достаточно в нашем краю, это ценный и дорогой материал; </a:t>
            </a:r>
            <a:r>
              <a:rPr lang="ru-RU" b="0" i="0" dirty="0" err="1">
                <a:solidFill>
                  <a:srgbClr val="666666"/>
                </a:solidFill>
                <a:effectLst/>
                <a:latin typeface="inherit"/>
              </a:rPr>
              <a:t>еЕсли</a:t>
            </a:r>
            <a:r>
              <a:rPr lang="ru-RU" b="0" i="0" dirty="0">
                <a:solidFill>
                  <a:srgbClr val="666666"/>
                </a:solidFill>
                <a:effectLst/>
                <a:latin typeface="inherit"/>
              </a:rPr>
              <a:t> его находили в земле, называли «голубой», если добывали в море – «рыбий зуб», а если брали на скотном дворе – «цевка». В земле брали у мамонтов, в море – у моржей, на скотном дворе – у коров или быков. 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rgbClr val="666666"/>
                </a:solidFill>
                <a:effectLst/>
                <a:latin typeface="inherit"/>
              </a:rPr>
              <a:t>«Пряности заморские, мастера поморские, то зверь, то птица, годами хранится, во рту тает. Кто угадает?» О каком северном ремесле эта загадка и в канун какого праздника им занимались?</a:t>
            </a:r>
            <a:r>
              <a:rPr lang="ru-RU" b="0" i="1" dirty="0">
                <a:solidFill>
                  <a:srgbClr val="666666"/>
                </a:solidFill>
                <a:effectLst/>
                <a:latin typeface="inherit"/>
              </a:rPr>
              <a:t> </a:t>
            </a:r>
            <a:endParaRPr lang="ru-RU" b="0" i="0" dirty="0">
              <a:solidFill>
                <a:srgbClr val="666666"/>
              </a:solidFill>
              <a:effectLst/>
              <a:latin typeface="inherit"/>
            </a:endParaRP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rgbClr val="666666"/>
                </a:solidFill>
                <a:effectLst/>
                <a:latin typeface="inherit"/>
              </a:rPr>
              <a:t>Есть на Севере легенда: «В одной поморской семье ребёнок захворал тяжёлой болезнью, против которой знахари оказались бессильны. Лежал он укрытый шкурами, дело было в конце зимы, а отец его сидел и драл дранки для корзины. Ребёнок, устав видно лежать в душной избе, спросил: «Татку, а скоро лето?». «Скоро, скоро, сынок, ещё немножко, и будет лето,» – ответил ему отец, и пришла ему в голову мысль подвесить этот предмет под потолок… Ребёнок заулыбался, глядя на это чудо, кружащаяся под потолком, и стал быстро поправляться. Заходили соседи и спрашивали, чем вылечили ребёнка? Узнав про это чудо, стали просить хозяина, чтобы он вырезал такой же им. Так приписали этому предмету чудодейственную силу и стали называть его «святым духом, хранительницей детей, символом семейного счастья» </a:t>
            </a:r>
          </a:p>
          <a:p>
            <a:pPr algn="l" fontAlgn="base">
              <a:buFont typeface="+mj-lt"/>
              <a:buAutoNum type="arabicPeriod"/>
            </a:pPr>
            <a:r>
              <a:rPr lang="ru-RU" b="0" i="0" dirty="0">
                <a:solidFill>
                  <a:srgbClr val="666666"/>
                </a:solidFill>
                <a:effectLst/>
                <a:latin typeface="inherit"/>
              </a:rPr>
              <a:t>Это добывали в устье Северной Двины, в устьях небольших северных речек, впадающих в море. Добывали и в море. Поэтому различали речной и морской. Каждое десятое лучшее добытое забиралось в Москву «для великого государя». Богатые промыслы этого принадлежали Соловецкому монастырю. Он платил этим налог Новгороду. Использовали для украшения одежды и головных уборов, царской одежды и церковного облачения</a:t>
            </a:r>
            <a:r>
              <a:rPr lang="ru-RU" b="0" i="0">
                <a:solidFill>
                  <a:srgbClr val="666666"/>
                </a:solidFill>
                <a:effectLst/>
                <a:latin typeface="inherit"/>
              </a:rPr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676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195" y="354227"/>
            <a:ext cx="9618148" cy="15322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4 тур. Юные художники.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Придумай и нарисуй свой герб Архангельской области.</a:t>
            </a:r>
          </a:p>
        </p:txBody>
      </p:sp>
      <p:pic>
        <p:nvPicPr>
          <p:cNvPr id="4098" name="Picture 2" descr="https://fs01.infourok.ru/images/doc/3/2836/img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0685" y="2545492"/>
            <a:ext cx="5037666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20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ы любим тебя, Архангельск (Гимн города Архангельск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6195" y="349080"/>
            <a:ext cx="8204886" cy="61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8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8268" y="115330"/>
            <a:ext cx="8020006" cy="930875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/>
              <a:t>Архангельск.</a:t>
            </a:r>
            <a:br>
              <a:rPr lang="ru-RU" sz="2000" b="1" i="1" dirty="0"/>
            </a:br>
            <a:r>
              <a:rPr lang="ru-RU" sz="2000" b="1" i="1" dirty="0"/>
              <a:t>Анатолий Постников.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5719" y="939113"/>
            <a:ext cx="4316627" cy="36622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Вдоль устья Северной Двины</a:t>
            </a:r>
          </a:p>
          <a:p>
            <a:pPr marL="0" indent="0">
              <a:buNone/>
            </a:pPr>
            <a:r>
              <a:rPr lang="ru-RU" sz="1600" dirty="0"/>
              <a:t>Среди снегов, болот и ёлок</a:t>
            </a:r>
          </a:p>
          <a:p>
            <a:pPr marL="0" indent="0">
              <a:buNone/>
            </a:pPr>
            <a:r>
              <a:rPr lang="ru-RU" sz="1600" dirty="0"/>
              <a:t>Живут поморы – рыбаки</a:t>
            </a:r>
          </a:p>
          <a:p>
            <a:pPr marL="0" indent="0">
              <a:buNone/>
            </a:pPr>
            <a:r>
              <a:rPr lang="ru-RU" sz="1600" dirty="0"/>
              <a:t>И славят свой прекрасный город.</a:t>
            </a:r>
          </a:p>
          <a:p>
            <a:pPr marL="0" indent="0">
              <a:buNone/>
            </a:pPr>
            <a:r>
              <a:rPr lang="ru-RU" sz="1600" dirty="0"/>
              <a:t> </a:t>
            </a:r>
          </a:p>
          <a:p>
            <a:pPr marL="0" indent="0">
              <a:buNone/>
            </a:pPr>
            <a:r>
              <a:rPr lang="ru-RU" sz="1600" dirty="0"/>
              <a:t>Столицу Северной земли – </a:t>
            </a:r>
          </a:p>
          <a:p>
            <a:pPr marL="0" indent="0">
              <a:buNone/>
            </a:pPr>
            <a:r>
              <a:rPr lang="ru-RU" sz="1600" dirty="0"/>
              <a:t>Архангельск, знала вся Европа,</a:t>
            </a:r>
          </a:p>
          <a:p>
            <a:pPr marL="0" indent="0">
              <a:buNone/>
            </a:pPr>
            <a:r>
              <a:rPr lang="ru-RU" sz="1600" dirty="0"/>
              <a:t>Здесь Пётр построил корабли</a:t>
            </a:r>
          </a:p>
          <a:p>
            <a:pPr marL="0" indent="0">
              <a:buNone/>
            </a:pPr>
            <a:r>
              <a:rPr lang="ru-RU" sz="1600" dirty="0"/>
              <a:t>Российского Морского Флота.</a:t>
            </a:r>
          </a:p>
          <a:p>
            <a:pPr marL="0" indent="0">
              <a:buNone/>
            </a:pPr>
            <a:r>
              <a:rPr lang="ru-RU" sz="1600" dirty="0"/>
              <a:t> </a:t>
            </a:r>
          </a:p>
          <a:p>
            <a:pPr marL="0" indent="0">
              <a:buNone/>
            </a:pPr>
            <a:r>
              <a:rPr lang="ru-RU" sz="1600" dirty="0"/>
              <a:t>Свят Соловецкий монастырь – </a:t>
            </a:r>
          </a:p>
          <a:p>
            <a:pPr marL="0" indent="0">
              <a:buNone/>
            </a:pPr>
            <a:r>
              <a:rPr lang="ru-RU" sz="1600" dirty="0"/>
              <a:t>Хранитель тайн природы дивной.</a:t>
            </a:r>
          </a:p>
          <a:p>
            <a:pPr marL="0" indent="0">
              <a:buNone/>
            </a:pPr>
            <a:r>
              <a:rPr lang="ru-RU" sz="1600" dirty="0"/>
              <a:t>Кто чудо-остров посетит,</a:t>
            </a:r>
          </a:p>
          <a:p>
            <a:pPr marL="0" indent="0">
              <a:buNone/>
            </a:pPr>
            <a:r>
              <a:rPr lang="ru-RU" sz="1600" dirty="0"/>
              <a:t>Полюбит Север так же сильно,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64195" y="1046205"/>
            <a:ext cx="5540416" cy="4857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Как Ломоносов и Рубцов,</a:t>
            </a:r>
          </a:p>
          <a:p>
            <a:pPr marL="0" indent="0">
              <a:buNone/>
            </a:pPr>
            <a:r>
              <a:rPr lang="ru-RU" sz="1600" dirty="0"/>
              <a:t>Беднов, Абрамов, </a:t>
            </a:r>
            <a:r>
              <a:rPr lang="ru-RU" sz="1600" dirty="0" err="1"/>
              <a:t>Гемп</a:t>
            </a:r>
            <a:r>
              <a:rPr lang="ru-RU" sz="1600" dirty="0"/>
              <a:t>, другие,</a:t>
            </a:r>
          </a:p>
          <a:p>
            <a:pPr marL="0" indent="0">
              <a:buNone/>
            </a:pPr>
            <a:r>
              <a:rPr lang="ru-RU" sz="1600" dirty="0"/>
              <a:t>Кто воспевал край земляков</a:t>
            </a:r>
          </a:p>
          <a:p>
            <a:pPr marL="0" indent="0">
              <a:buNone/>
            </a:pPr>
            <a:r>
              <a:rPr lang="ru-RU" sz="1600" dirty="0"/>
              <a:t>Архангельских, сынов России!</a:t>
            </a:r>
          </a:p>
          <a:p>
            <a:pPr marL="0" indent="0">
              <a:buNone/>
            </a:pPr>
            <a:r>
              <a:rPr lang="ru-RU" sz="1600" dirty="0"/>
              <a:t> </a:t>
            </a:r>
          </a:p>
          <a:p>
            <a:pPr marL="0" indent="0">
              <a:buNone/>
            </a:pPr>
            <a:r>
              <a:rPr lang="ru-RU" sz="1600" dirty="0"/>
              <a:t>Любимый город, отчий дом,</a:t>
            </a:r>
          </a:p>
          <a:p>
            <a:pPr marL="0" indent="0">
              <a:buNone/>
            </a:pPr>
            <a:r>
              <a:rPr lang="ru-RU" sz="1600" dirty="0"/>
              <a:t>Тобой гордимся без сомнений,</a:t>
            </a:r>
          </a:p>
          <a:p>
            <a:pPr marL="0" indent="0">
              <a:buNone/>
            </a:pPr>
            <a:r>
              <a:rPr lang="ru-RU" sz="1600" dirty="0"/>
              <a:t>Ты трижды славен был Петром</a:t>
            </a:r>
          </a:p>
          <a:p>
            <a:pPr marL="0" indent="0">
              <a:buNone/>
            </a:pPr>
            <a:r>
              <a:rPr lang="ru-RU" sz="1600" dirty="0"/>
              <a:t>На счастье многих поколений.</a:t>
            </a:r>
          </a:p>
          <a:p>
            <a:pPr marL="0" indent="0">
              <a:buNone/>
            </a:pPr>
            <a:r>
              <a:rPr lang="ru-RU" sz="1600" dirty="0"/>
              <a:t> </a:t>
            </a:r>
          </a:p>
          <a:p>
            <a:pPr marL="0" indent="0">
              <a:buNone/>
            </a:pPr>
            <a:r>
              <a:rPr lang="ru-RU" sz="1600" dirty="0"/>
              <a:t>Вдоль устья Северной Двины</a:t>
            </a:r>
          </a:p>
          <a:p>
            <a:pPr marL="0" indent="0">
              <a:buNone/>
            </a:pPr>
            <a:r>
              <a:rPr lang="ru-RU" sz="1600" dirty="0"/>
              <a:t>Среди снегов, болот и ёлок</a:t>
            </a:r>
          </a:p>
          <a:p>
            <a:pPr marL="0" indent="0">
              <a:buNone/>
            </a:pPr>
            <a:r>
              <a:rPr lang="ru-RU" sz="1600" dirty="0"/>
              <a:t>Живут поморы – рыбаки</a:t>
            </a:r>
          </a:p>
          <a:p>
            <a:pPr marL="0" indent="0">
              <a:buNone/>
            </a:pPr>
            <a:r>
              <a:rPr lang="ru-RU" sz="1600" dirty="0"/>
              <a:t>И славят свой прекрасный город!</a:t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55168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1 тур. Поморьска говоря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8886" y="1264555"/>
            <a:ext cx="9247445" cy="5268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i="1" dirty="0"/>
              <a:t>Объясните значение слов:</a:t>
            </a:r>
          </a:p>
          <a:p>
            <a:r>
              <a:rPr lang="ru-RU" sz="2800" b="1" dirty="0"/>
              <a:t>1) Сохатый</a:t>
            </a:r>
          </a:p>
          <a:p>
            <a:r>
              <a:rPr lang="ru-RU" sz="2800" b="1" dirty="0"/>
              <a:t>2) Белухи</a:t>
            </a:r>
          </a:p>
          <a:p>
            <a:r>
              <a:rPr lang="ru-RU" sz="2800" b="1" dirty="0"/>
              <a:t>3) Лысун</a:t>
            </a:r>
          </a:p>
          <a:p>
            <a:r>
              <a:rPr lang="ru-RU" sz="2800" b="1" dirty="0"/>
              <a:t>4) </a:t>
            </a:r>
            <a:r>
              <a:rPr lang="ru-RU" sz="2800" b="1" dirty="0" err="1"/>
              <a:t>Гандвиг</a:t>
            </a:r>
            <a:endParaRPr lang="ru-RU" sz="2800" b="1" dirty="0"/>
          </a:p>
          <a:p>
            <a:r>
              <a:rPr lang="ru-RU" sz="2800" b="1" dirty="0"/>
              <a:t>5) </a:t>
            </a:r>
            <a:r>
              <a:rPr lang="ru-RU" sz="2800" b="1" dirty="0" err="1"/>
              <a:t>Лазори</a:t>
            </a:r>
            <a:endParaRPr lang="ru-RU" sz="2800" b="1" dirty="0"/>
          </a:p>
          <a:p>
            <a:r>
              <a:rPr lang="ru-RU" sz="2800" b="1" dirty="0"/>
              <a:t>6) Сиверко</a:t>
            </a:r>
          </a:p>
          <a:p>
            <a:r>
              <a:rPr lang="ru-RU" sz="2800" b="1" dirty="0"/>
              <a:t>7) Ясень</a:t>
            </a:r>
          </a:p>
          <a:p>
            <a:r>
              <a:rPr lang="ru-RU" sz="2800" b="1" dirty="0"/>
              <a:t>8) </a:t>
            </a:r>
            <a:r>
              <a:rPr lang="ru-RU" sz="2800" b="1" dirty="0" err="1"/>
              <a:t>Шаркунок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09675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8702" y="177114"/>
            <a:ext cx="8911687" cy="81040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2 тур. «Сказки </a:t>
            </a:r>
            <a:r>
              <a:rPr lang="ru-RU" b="1" dirty="0" err="1">
                <a:solidFill>
                  <a:srgbClr val="FF0000"/>
                </a:solidFill>
              </a:rPr>
              <a:t>Писахова</a:t>
            </a:r>
            <a:r>
              <a:rPr lang="ru-RU" b="1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2965" y="864066"/>
            <a:ext cx="10360403" cy="5816820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вами слова из сказок Степана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Писахова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но буквы все перепутались.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Ваша задача - восстановить эти слова, записать их и назвать произведение, из которых они взяты.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ПЧИУХАК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ОЕЖОРНЫМ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ЛИЧАМНЫ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НОЕРСЕВ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ИНЬПЕАЛС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ЛАТНПИЧАОС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ДУАРАГ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380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6952" y="189470"/>
            <a:ext cx="9947660" cy="171553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3 тур. Знатоки Архангельска.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Кому посвящены (в честь кого установлены) памятники Архангельска?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659" y="1970754"/>
            <a:ext cx="510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69833" y="1601422"/>
            <a:ext cx="46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0E708DF-D5AF-41B9-A8B9-3277D68888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68" y="1778609"/>
            <a:ext cx="3907046" cy="48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CBF7CA6-0E3D-4AC1-A75C-6806B6C849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751" y="1294638"/>
            <a:ext cx="3833375" cy="537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66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7594" y="27812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Кому посвящены (в честь кого установлены) памятники Архангельска?</a:t>
            </a:r>
          </a:p>
        </p:txBody>
      </p:sp>
      <p:pic>
        <p:nvPicPr>
          <p:cNvPr id="2050" name="Picture 2" descr="https://allvin.com.ua/wp-content/uploads/2017/02/Arkhangelsk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5059" y="2030645"/>
            <a:ext cx="5258101" cy="35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3.turbina.ru/photos.4/6/0/8/3/3/2433806/big.photo/Pamyatnik-Petru-i-Fevroni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1472" y="2590115"/>
            <a:ext cx="5058835" cy="335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227" y="2405449"/>
            <a:ext cx="790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33903" y="1775886"/>
            <a:ext cx="922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80737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5789" y="245169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Кому посвящены (в честь кого установлены) памятники Архангельска?</a:t>
            </a:r>
          </a:p>
        </p:txBody>
      </p:sp>
      <p:pic>
        <p:nvPicPr>
          <p:cNvPr id="3074" name="Picture 2" descr="https://i4.photo.2gis.com/images/geo/49/6896136947025714_e7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2308" y="1456897"/>
            <a:ext cx="3038119" cy="540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0.photo.2gis.com/images/geo/49/6896136953520390_08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1632" y="1600958"/>
            <a:ext cx="3647345" cy="486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9068" y="2128795"/>
            <a:ext cx="922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31611" y="2108886"/>
            <a:ext cx="422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43969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6A472-58BB-48DD-956D-1B288884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973" y="221439"/>
            <a:ext cx="10032506" cy="99496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Helvetica" panose="020B0604020202020204" pitchFamily="34" charset="0"/>
              </a:rPr>
              <a:t>4 тур. О каком историческом месте Архангельской области идет речь?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727B27-DC53-46F3-98CC-1082D9801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351" y="1216403"/>
            <a:ext cx="10419127" cy="5420157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spcAft>
                <a:spcPts val="675"/>
              </a:spcAft>
              <a:buNone/>
            </a:pPr>
            <a:r>
              <a:rPr lang="ru-RU" sz="18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1.“…Это старейший из северных городов Древней Руси. В истории его еще немало загадок. Загадка таится и в самом названии города. Были и “финские” версии. Финны именовали “</a:t>
            </a:r>
            <a:r>
              <a:rPr lang="ru-RU" sz="1800" b="0" i="0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каркун-пуоли</a:t>
            </a:r>
            <a:r>
              <a:rPr lang="ru-RU" sz="18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”, т.е. “овсяная сторона”, или … “медвежья сторона”. Другая версия. Много дней и ночей пробирались новгородцы к месту заветному, где обитала “чудь белоглазая” Началась сеча лютая отступила чудь, в леса ушла. А над полем брани, усеянным трупами не один день кружилось воронье. Так и осталось в народной памяти это место “вороньим полем”. - Первое летописное упоминание …относится к 1380 г. Но более всего город славился своими набивными ситцами, шитым золотом на холсту платками, глиняными игрушками….”.</a:t>
            </a:r>
          </a:p>
          <a:p>
            <a:pPr marL="0" indent="0" algn="l">
              <a:spcAft>
                <a:spcPts val="675"/>
              </a:spcAft>
              <a:buNone/>
            </a:pPr>
            <a:r>
              <a:rPr lang="ru-RU" sz="18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2. “…На сбережения для потомства отдал… свою саблю князь Пожарский…. Здесь укрывались от рабства беглые,…пережидали время гонений ватаги Степана Разина. Страшным бунтом ответил… на притеснения царей московских, и восемь лет иноки бились мечами на стенах обители с войсками правительства. Сюда шла многоликая Русь не только на поклон святыням, но и для того, чтобы восхититься плодами рук человека, дабы наглядно узреть чудеса, на какие способен русский человек в </a:t>
            </a:r>
            <a:r>
              <a:rPr lang="ru-RU" sz="1800" b="0" i="0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суровейших</a:t>
            </a:r>
            <a:r>
              <a:rPr lang="ru-RU" sz="18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условиях, вблизи Полярного круга</a:t>
            </a:r>
            <a:r>
              <a:rPr lang="ru-RU" sz="1800" b="1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…”.</a:t>
            </a:r>
            <a:endParaRPr lang="ru-RU" b="0" i="0" dirty="0">
              <a:solidFill>
                <a:srgbClr val="181818"/>
              </a:solidFill>
              <a:effectLst/>
              <a:latin typeface="Open Sans" panose="020B0606030504020204" pitchFamily="34" charset="0"/>
            </a:endParaRPr>
          </a:p>
          <a:p>
            <a:pPr marL="0" indent="0" algn="l">
              <a:spcAft>
                <a:spcPts val="675"/>
              </a:spcAft>
              <a:buNone/>
            </a:pPr>
            <a:r>
              <a:rPr lang="ru-RU" sz="18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3. “Более 400 лет тому назад по указу Ивана Грозного в Устье Двины-реки появился </a:t>
            </a:r>
            <a:r>
              <a:rPr lang="ru-RU" sz="1800" b="0" i="0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новоустроенный</a:t>
            </a:r>
            <a:r>
              <a:rPr lang="ru-RU" sz="18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город, чтобы укрепить северные границы государства и создать корабельную пристань…. Сначала город именовался Новыми Холмогорами. Первыми его поселенцами стали </a:t>
            </a:r>
            <a:r>
              <a:rPr lang="ru-RU" sz="1800" b="0" i="0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холмогорцы</a:t>
            </a:r>
            <a:r>
              <a:rPr lang="ru-RU" sz="18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. Город как крепость и как место для проживания торгово-ремесленного населения,… был расположен на пятачке Двинской земли, на высоком правобережном </a:t>
            </a:r>
            <a:r>
              <a:rPr lang="ru-RU" sz="1800" b="0" i="0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Пурнаволоцком</a:t>
            </a:r>
            <a:r>
              <a:rPr lang="ru-RU" sz="18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мысе… В период царствования Петра 1, …здесь была основана первая государственная судоверфь”.</a:t>
            </a:r>
            <a:endParaRPr lang="ru-RU" b="0" i="0" dirty="0">
              <a:solidFill>
                <a:srgbClr val="181818"/>
              </a:solidFill>
              <a:effectLst/>
              <a:latin typeface="Open Sans" panose="020B0606030504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16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4BBD6-8092-45F6-BB2C-70F22B0E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77" y="318782"/>
            <a:ext cx="9659035" cy="6878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5 тур. </a:t>
            </a:r>
            <a:r>
              <a:rPr lang="ru-RU" b="1" i="0" dirty="0">
                <a:solidFill>
                  <a:srgbClr val="FF0000"/>
                </a:solidFill>
                <a:effectLst/>
                <a:latin typeface="Helvetica Neue"/>
              </a:rPr>
              <a:t>«Герои земли Поморской»</a:t>
            </a:r>
            <a:br>
              <a:rPr lang="ru-RU" b="1" i="0" dirty="0">
                <a:solidFill>
                  <a:srgbClr val="FF0000"/>
                </a:solidFill>
                <a:effectLst/>
                <a:latin typeface="Helvetica Neue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8460C-20F2-4C5C-BA98-9228B3621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36" y="1291906"/>
            <a:ext cx="11677475" cy="572129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  <a:t>1. 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Военный летчик, защитник Севера в годы Великой Отечественной войны. Родился в городе Спасске Рязанской области. Прибыл в Архангельск в 1938 г. после окончания Тамбовской летной школы ГВФ. В первые дни Великой Отечественной войны служил в 5-м отдельном авиаполку ГВФ. Попав в состав Карельского фронта, Он стал командиром звена. За боевые подвиги награжден орденом Красного Знамени, Отечественной войны I степени, двумя орденами Красной Звезды. Одним из первых в своем подразделении он был удостоен медали «Партизану Отечественной войны» I степени. Он погиб при выполнении особого задания командования в июле 1944 г. Одна из улиц в округе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Helvetica Neue"/>
              </a:rPr>
              <a:t>Варавино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-Фактория названа его именем.</a:t>
            </a:r>
          </a:p>
          <a:p>
            <a:pPr marL="0" indent="0" algn="l">
              <a:buNone/>
            </a:pPr>
            <a:endParaRPr lang="ru-RU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0" indent="0" algn="l"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  <a:t>2.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 Наш земляк, адмирал флота, уроженец села Медведки Котласского района?</a:t>
            </a:r>
          </a:p>
          <a:p>
            <a:pPr marL="0" indent="0" algn="l">
              <a:buNone/>
            </a:pPr>
            <a:endParaRPr lang="ru-RU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0" indent="0" algn="l"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Helvetica Neue"/>
              </a:rPr>
              <a:t>3</a:t>
            </a:r>
            <a: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  <a:t>. Наш земляк, уроженец Онежского района, дважды Герой Советского Союза. Его именем названа улица в Ломоносовском округе?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04787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49</TotalTime>
  <Words>1297</Words>
  <Application>Microsoft Office PowerPoint</Application>
  <PresentationFormat>Широкоэкранный</PresentationFormat>
  <Paragraphs>80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Arial</vt:lpstr>
      <vt:lpstr>Calibri</vt:lpstr>
      <vt:lpstr>Century Gothic</vt:lpstr>
      <vt:lpstr>Helvetica</vt:lpstr>
      <vt:lpstr>Helvetica Neue</vt:lpstr>
      <vt:lpstr>inherit</vt:lpstr>
      <vt:lpstr>Lato</vt:lpstr>
      <vt:lpstr>Open Sans</vt:lpstr>
      <vt:lpstr>Times New Roman</vt:lpstr>
      <vt:lpstr>Wingdings 3</vt:lpstr>
      <vt:lpstr>Легкий дым</vt:lpstr>
      <vt:lpstr>Люби и знай  Поморский край</vt:lpstr>
      <vt:lpstr>Архангельск. Анатолий Постников.</vt:lpstr>
      <vt:lpstr>1 тур. Поморьска говоря</vt:lpstr>
      <vt:lpstr>2 тур. «Сказки Писахова»</vt:lpstr>
      <vt:lpstr>3 тур. Знатоки Архангельска. Кому посвящены (в честь кого установлены) памятники Архангельска?</vt:lpstr>
      <vt:lpstr>Кому посвящены (в честь кого установлены) памятники Архангельска?</vt:lpstr>
      <vt:lpstr>Кому посвящены (в честь кого установлены) памятники Архангельска?</vt:lpstr>
      <vt:lpstr>4 тур. О каком историческом месте Архангельской области идет речь?</vt:lpstr>
      <vt:lpstr>5 тур. «Герои земли Поморской» </vt:lpstr>
      <vt:lpstr>5 тур. «Герои земли Поморской» </vt:lpstr>
      <vt:lpstr>6 тур. Отгадайте, о чем идет речь? </vt:lpstr>
      <vt:lpstr>4 тур. Юные художники. Придумай и нарисуй свой герб Архангельской области.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Люби и знай  Поморский край</dc:title>
  <dc:creator>User</dc:creator>
  <cp:lastModifiedBy>Admin</cp:lastModifiedBy>
  <cp:revision>7</cp:revision>
  <dcterms:created xsi:type="dcterms:W3CDTF">2019-12-05T17:20:24Z</dcterms:created>
  <dcterms:modified xsi:type="dcterms:W3CDTF">2022-02-15T17:46:49Z</dcterms:modified>
</cp:coreProperties>
</file>