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9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356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562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351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682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991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888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558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607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127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377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538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17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03549-78A7-4AD4-9C2C-524DD4FA47CD}" type="datetimeFigureOut">
              <a:rPr lang="ru-RU" smtClean="0"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068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7.jpeg"/><Relationship Id="rId26" Type="http://schemas.openxmlformats.org/officeDocument/2006/relationships/image" Target="../media/image14.gif"/><Relationship Id="rId3" Type="http://schemas.microsoft.com/office/2007/relationships/media" Target="../media/media2.mp3"/><Relationship Id="rId21" Type="http://schemas.openxmlformats.org/officeDocument/2006/relationships/image" Target="../media/image10.jpg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image" Target="../media/image6.png"/><Relationship Id="rId25" Type="http://schemas.openxmlformats.org/officeDocument/2006/relationships/image" Target="../media/image13.png"/><Relationship Id="rId2" Type="http://schemas.openxmlformats.org/officeDocument/2006/relationships/audio" Target="../media/media1.mp3"/><Relationship Id="rId16" Type="http://schemas.openxmlformats.org/officeDocument/2006/relationships/image" Target="../media/image5.png"/><Relationship Id="rId20" Type="http://schemas.openxmlformats.org/officeDocument/2006/relationships/image" Target="../media/image9.jpg"/><Relationship Id="rId29" Type="http://schemas.microsoft.com/office/2007/relationships/hdphoto" Target="../media/hdphoto2.wdp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24" Type="http://schemas.microsoft.com/office/2007/relationships/hdphoto" Target="../media/hdphoto1.wdp"/><Relationship Id="rId5" Type="http://schemas.microsoft.com/office/2007/relationships/media" Target="../media/media3.mp3"/><Relationship Id="rId15" Type="http://schemas.openxmlformats.org/officeDocument/2006/relationships/image" Target="../media/image4.png"/><Relationship Id="rId23" Type="http://schemas.openxmlformats.org/officeDocument/2006/relationships/image" Target="../media/image12.png"/><Relationship Id="rId28" Type="http://schemas.openxmlformats.org/officeDocument/2006/relationships/image" Target="../media/image16.png"/><Relationship Id="rId10" Type="http://schemas.openxmlformats.org/officeDocument/2006/relationships/audio" Target="../media/media5.mp3"/><Relationship Id="rId19" Type="http://schemas.openxmlformats.org/officeDocument/2006/relationships/image" Target="../media/image8.jpeg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3.jpg"/><Relationship Id="rId22" Type="http://schemas.openxmlformats.org/officeDocument/2006/relationships/image" Target="../media/image11.png"/><Relationship Id="rId27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cs12.pikabu.ru/post_img/big/2022/03/11/7/164699956313107778.jpg" TargetMode="External"/><Relationship Id="rId13" Type="http://schemas.openxmlformats.org/officeDocument/2006/relationships/hyperlink" Target="https://4x4photo.ru/wp-content/uploads/2023/05/ef4e23a9-56b6-400e-92f3-e4f75a6c50c6-1536x850.png" TargetMode="External"/><Relationship Id="rId3" Type="http://schemas.openxmlformats.org/officeDocument/2006/relationships/hyperlink" Target="https://raskraskirus.ru/wp-content/uploads/2/e/e/2ee221cfb5bed236ac65c6f25e7dd1dd.png" TargetMode="External"/><Relationship Id="rId7" Type="http://schemas.openxmlformats.org/officeDocument/2006/relationships/hyperlink" Target="https://fsd.multiurok.ru/html/2018/02/27/s_5a958f5567fd1/844492_3.jpeg" TargetMode="External"/><Relationship Id="rId12" Type="http://schemas.openxmlformats.org/officeDocument/2006/relationships/hyperlink" Target="https://pushinka.top/uploads/posts/2023-08/1692901436_pushinka-top-p-kartinka-trava-dlya-detei-v-detskom-sadu-k-46.png" TargetMode="External"/><Relationship Id="rId2" Type="http://schemas.openxmlformats.org/officeDocument/2006/relationships/hyperlink" Target="http://wiki.iteach.ru/images/8/87/0_15160_74bbc765_X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arisyu.cdnbro.com/posts/594975-koster-kartinki-dlia-detei-15.jpg" TargetMode="External"/><Relationship Id="rId11" Type="http://schemas.openxmlformats.org/officeDocument/2006/relationships/hyperlink" Target="https://catherineasquithgallery.com/uploads/posts/2021-03/1614784385_191-p-skazochnie-foni-dlya-prezentatsii-223.jpg" TargetMode="External"/><Relationship Id="rId5" Type="http://schemas.openxmlformats.org/officeDocument/2006/relationships/hyperlink" Target="https://narisyu.cdnbro.com/posts/07459043-korzinka-risunok-dlia-detei-56.jpg" TargetMode="External"/><Relationship Id="rId10" Type="http://schemas.openxmlformats.org/officeDocument/2006/relationships/hyperlink" Target="http://nogov.ru/wp-content/uploads/2017/3/wvoccupy.jpg" TargetMode="External"/><Relationship Id="rId4" Type="http://schemas.openxmlformats.org/officeDocument/2006/relationships/hyperlink" Target="https://stanovishe.prigorod-online.ru/upload/resize_cache/iblock/09c/1200_630_1/09c36290492c2aa31852b90990a0f9ff.jpeg" TargetMode="External"/><Relationship Id="rId9" Type="http://schemas.openxmlformats.org/officeDocument/2006/relationships/hyperlink" Target="https://img.razrisyika.ru/kart/108/1200/431012-ohotnik-19.jpg" TargetMode="External"/><Relationship Id="rId14" Type="http://schemas.openxmlformats.org/officeDocument/2006/relationships/hyperlink" Target="https://1.bp.blogspot.com/-laRoDGJR3fs/YPAdE-yesPI/AAAAAAABE14/elDjQj9tXL43eJyYP0GL7tooC0xrTBwkQCLcBGAsYHQ/s2048/apple_DoV+(5)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6"/>
          <a:stretch/>
        </p:blipFill>
        <p:spPr bwMode="auto">
          <a:xfrm>
            <a:off x="0" y="1"/>
            <a:ext cx="9144000" cy="6823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91683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100" dirty="0" smtClean="0"/>
              <a:t>Логопедическое занятие для детей с ОВЗ</a:t>
            </a:r>
            <a:br>
              <a:rPr lang="ru-RU" sz="3100" dirty="0" smtClean="0"/>
            </a:br>
            <a:r>
              <a:rPr lang="ru-RU" dirty="0" smtClean="0"/>
              <a:t>Дифференциация</a:t>
            </a:r>
            <a:br>
              <a:rPr lang="ru-RU" dirty="0" smtClean="0"/>
            </a:br>
            <a:r>
              <a:rPr lang="ru-RU" dirty="0" smtClean="0"/>
              <a:t>звуков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4725144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Ярковая Людмила Николаевна</a:t>
            </a:r>
          </a:p>
          <a:p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читель - логопед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МБОУ НОШ №1 поселка Эльбан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Амурского района Хабаровского края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2024г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289031">
            <a:off x="5996144" y="3406825"/>
            <a:ext cx="12199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269759">
            <a:off x="7284754" y="3225614"/>
            <a:ext cx="13702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854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84"/>
            <a:ext cx="9143999" cy="6872583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1561808" y="404664"/>
            <a:ext cx="5913437" cy="5627687"/>
            <a:chOff x="1259632" y="764704"/>
            <a:chExt cx="5913437" cy="5627687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632" y="764704"/>
              <a:ext cx="5913437" cy="5627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945" y="1396297"/>
              <a:ext cx="1250969" cy="934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240464"/>
            <a:ext cx="3910175" cy="3956084"/>
          </a:xfrm>
          <a:prstGeom prst="ellipse">
            <a:avLst/>
          </a:prstGeom>
          <a:ln w="190500" cap="rnd">
            <a:solidFill>
              <a:schemeClr val="accent3">
                <a:lumMod val="5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660" y="1261464"/>
            <a:ext cx="4180680" cy="3935084"/>
          </a:xfrm>
          <a:prstGeom prst="ellipse">
            <a:avLst/>
          </a:prstGeom>
          <a:ln w="190500" cap="rnd">
            <a:solidFill>
              <a:schemeClr val="accent3">
                <a:lumMod val="5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970" y="1233815"/>
            <a:ext cx="4084370" cy="3959066"/>
          </a:xfrm>
          <a:prstGeom prst="ellipse">
            <a:avLst/>
          </a:prstGeom>
          <a:ln w="190500" cap="rnd">
            <a:solidFill>
              <a:schemeClr val="accent3">
                <a:lumMod val="5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734" y="1207687"/>
            <a:ext cx="4184842" cy="4086287"/>
          </a:xfrm>
          <a:prstGeom prst="ellipse">
            <a:avLst/>
          </a:prstGeom>
          <a:ln w="190500" cap="rnd">
            <a:solidFill>
              <a:schemeClr val="accent3">
                <a:lumMod val="5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196" y="1169254"/>
            <a:ext cx="4216657" cy="3909892"/>
          </a:xfrm>
          <a:prstGeom prst="ellipse">
            <a:avLst/>
          </a:prstGeom>
          <a:ln w="190500" cap="rnd">
            <a:solidFill>
              <a:schemeClr val="accent3">
                <a:lumMod val="5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196" y="1126686"/>
            <a:ext cx="4235570" cy="4204639"/>
          </a:xfrm>
          <a:prstGeom prst="ellipse">
            <a:avLst/>
          </a:prstGeom>
          <a:ln w="190500" cap="rnd">
            <a:solidFill>
              <a:schemeClr val="accent3">
                <a:lumMod val="5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pSp>
        <p:nvGrpSpPr>
          <p:cNvPr id="6" name="Группа 5"/>
          <p:cNvGrpSpPr/>
          <p:nvPr/>
        </p:nvGrpSpPr>
        <p:grpSpPr>
          <a:xfrm>
            <a:off x="447886" y="4509120"/>
            <a:ext cx="1633732" cy="2010893"/>
            <a:chOff x="447886" y="4509120"/>
            <a:chExt cx="1633732" cy="2010893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3" cstate="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0" b="99516" l="522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886" y="4509120"/>
              <a:ext cx="1633732" cy="2010893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902835" y="5557001"/>
              <a:ext cx="657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Д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7236296" y="4453557"/>
            <a:ext cx="1633732" cy="2010893"/>
            <a:chOff x="7236296" y="4453557"/>
            <a:chExt cx="1633732" cy="2010893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23" cstate="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0" b="99516" l="522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6296" y="4453557"/>
              <a:ext cx="1633732" cy="2010893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7786101" y="5514566"/>
              <a:ext cx="53412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Т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8" name="zvonok-kak-v-kolokolchi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677877" y="3120008"/>
            <a:ext cx="609600" cy="609600"/>
          </a:xfrm>
          <a:prstGeom prst="rect">
            <a:avLst/>
          </a:prstGeom>
        </p:spPr>
      </p:pic>
      <p:pic>
        <p:nvPicPr>
          <p:cNvPr id="9" name="korotkiy-byistryiy-slabyiy-udar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0" name="korotkiy-byistryiy-slabyiy-udar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1" name="zvonok-kak-v-kolokolchi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239327" y="2674008"/>
            <a:ext cx="609600" cy="609600"/>
          </a:xfrm>
          <a:prstGeom prst="rect">
            <a:avLst/>
          </a:prstGeom>
        </p:spPr>
      </p:pic>
      <p:pic>
        <p:nvPicPr>
          <p:cNvPr id="21" name="korotkiy-byistryiy-slabyiy-udar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230943" y="1772816"/>
            <a:ext cx="609600" cy="609600"/>
          </a:xfrm>
          <a:prstGeom prst="rect">
            <a:avLst/>
          </a:prstGeom>
        </p:spPr>
      </p:pic>
      <p:pic>
        <p:nvPicPr>
          <p:cNvPr id="22" name="korotkiy-byistryiy-slabyiy-udar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7884368" y="1021766"/>
            <a:ext cx="609600" cy="609600"/>
          </a:xfrm>
          <a:prstGeom prst="rect">
            <a:avLst/>
          </a:prstGeom>
        </p:spPr>
      </p:pic>
      <p:pic>
        <p:nvPicPr>
          <p:cNvPr id="23" name="korotkiy-byistryiy-slabyiy-udar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230943" y="3283608"/>
            <a:ext cx="609600" cy="609600"/>
          </a:xfrm>
          <a:prstGeom prst="rect">
            <a:avLst/>
          </a:prstGeom>
        </p:spPr>
      </p:pic>
      <p:pic>
        <p:nvPicPr>
          <p:cNvPr id="24" name="korotkiy-byistryiy-slabyiy-udar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893" y="4354571"/>
            <a:ext cx="1944216" cy="2319989"/>
          </a:xfrm>
          <a:prstGeom prst="rect">
            <a:avLst/>
          </a:prstGeom>
        </p:spPr>
      </p:pic>
      <p:pic>
        <p:nvPicPr>
          <p:cNvPr id="26" name="голос Незнайки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3362785" y="5727551"/>
            <a:ext cx="609600" cy="609600"/>
          </a:xfrm>
          <a:prstGeom prst="rect">
            <a:avLst/>
          </a:prstGeom>
        </p:spPr>
      </p:pic>
      <p:pic>
        <p:nvPicPr>
          <p:cNvPr id="27" name="03e9f5619aeb97ba26ad9b70b7c88db6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28" name="алгоритм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7" name="голос Незнайки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99778" l="22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311" y="627446"/>
            <a:ext cx="6554490" cy="5171803"/>
          </a:xfrm>
          <a:prstGeom prst="rect">
            <a:avLst/>
          </a:prstGeom>
        </p:spPr>
      </p:pic>
      <p:pic>
        <p:nvPicPr>
          <p:cNvPr id="30" name="голос Незнайки1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21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2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237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-0.78004 0.8078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10" y="4039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92882 0.7342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41" y="3671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22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1.04531 0.74027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57" y="3701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222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-0.88994 1.0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497" y="5250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77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1.0217 0.92338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76" y="4615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22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48148E-6 L 1.00608 0.99699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295" y="49838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222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25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5669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 showWhenStopped="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 showWhenStopped="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 showWhenStopped="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 showWhenStopped="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 showWhenStopped="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 showWhenStopped="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cs typeface="Arial" pitchFamily="34" charset="0"/>
              </a:rPr>
              <a:t>Информационные источники</a:t>
            </a:r>
            <a:endParaRPr lang="ru-RU" sz="3600" dirty="0"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2000" dirty="0" smtClean="0">
              <a:latin typeface="Arial" pitchFamily="34" charset="0"/>
              <a:cs typeface="Arial" pitchFamily="34" charset="0"/>
              <a:hlinkClick r:id="rId2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  <a:hlinkClick r:id="rId3"/>
              </a:rPr>
              <a:t>Дерево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  <a:hlinkClick r:id="rId4"/>
              </a:rPr>
              <a:t>Дрова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  <a:hlinkClick r:id="rId5"/>
              </a:rPr>
              <a:t>Корзинка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  <a:hlinkClick r:id="rId6"/>
              </a:rPr>
              <a:t>Костер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  <a:hlinkClick r:id="rId7"/>
              </a:rPr>
              <a:t>Незнайка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  <a:hlinkClick r:id="rId8"/>
              </a:rPr>
              <a:t>Незнайка 1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  <a:hlinkClick r:id="rId9"/>
              </a:rPr>
              <a:t>Охотник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  <a:hlinkClick r:id="rId10"/>
              </a:rPr>
              <a:t>Палатка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  <a:hlinkClick r:id="rId11"/>
              </a:rPr>
              <a:t>Пейзаж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  <a:hlinkClick r:id="rId12"/>
              </a:rPr>
              <a:t>Трава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  <a:hlinkClick r:id="rId13"/>
              </a:rPr>
              <a:t>Шаблон для презентации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  <a:hlinkClick r:id="rId14"/>
              </a:rPr>
              <a:t>Яблоко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37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38</Words>
  <Application>Microsoft Office PowerPoint</Application>
  <PresentationFormat>Экран (4:3)</PresentationFormat>
  <Paragraphs>26</Paragraphs>
  <Slides>3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  Логопедическое занятие для детей с ОВЗ Дифференциация звуков</vt:lpstr>
      <vt:lpstr>Презентация PowerPoint</vt:lpstr>
      <vt:lpstr>Информационные источники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Дифференциация звуов Д-Т</dc:title>
  <dc:creator>1;Ярковая Л.Н</dc:creator>
  <cp:keywords>занятие школа</cp:keywords>
  <cp:lastModifiedBy>Пользователь</cp:lastModifiedBy>
  <cp:revision>32</cp:revision>
  <dcterms:created xsi:type="dcterms:W3CDTF">2015-02-01T09:25:53Z</dcterms:created>
  <dcterms:modified xsi:type="dcterms:W3CDTF">2024-03-11T03:41:59Z</dcterms:modified>
  <cp:category>логопедия</cp:category>
</cp:coreProperties>
</file>