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6E518-CA62-463E-BDDF-05D4D68DAAC9}" v="1" dt="2024-02-29T13:34:00.860"/>
    <p1510:client id="{C40C4949-7092-4B39-87A7-5A2C42991D2F}" v="425" dt="2024-02-29T14:07:52.016"/>
    <p1510:client id="{CEE49081-F799-4C0E-91D2-A1BBBCFBBC46}" v="585" dt="2024-02-28T12:43:33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576AC-15B0-5EDF-8825-CE5883966090}"/>
              </a:ext>
            </a:extLst>
          </p:cNvPr>
          <p:cNvSpPr txBox="1"/>
          <p:nvPr/>
        </p:nvSpPr>
        <p:spPr>
          <a:xfrm>
            <a:off x="-2209" y="-2209"/>
            <a:ext cx="12196416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err="1">
                <a:solidFill>
                  <a:srgbClr val="475262"/>
                </a:solidFill>
                <a:latin typeface="Times New Roman"/>
                <a:cs typeface="Times New Roman"/>
              </a:rPr>
              <a:t>Лев</a:t>
            </a:r>
            <a:r>
              <a:rPr lang="en-US" sz="4400" dirty="0">
                <a:solidFill>
                  <a:srgbClr val="475262"/>
                </a:solidFill>
                <a:latin typeface="Times New Roman"/>
                <a:cs typeface="Times New Roman"/>
              </a:rPr>
              <a:t> </a:t>
            </a:r>
            <a:r>
              <a:rPr lang="en-US" sz="4400" err="1">
                <a:solidFill>
                  <a:srgbClr val="475262"/>
                </a:solidFill>
                <a:latin typeface="Times New Roman"/>
                <a:cs typeface="Times New Roman"/>
              </a:rPr>
              <a:t>Давидович</a:t>
            </a:r>
            <a:r>
              <a:rPr lang="en-US" sz="4400" dirty="0">
                <a:solidFill>
                  <a:srgbClr val="475262"/>
                </a:solidFill>
                <a:latin typeface="Times New Roman"/>
                <a:cs typeface="Times New Roman"/>
              </a:rPr>
              <a:t> </a:t>
            </a:r>
            <a:r>
              <a:rPr lang="en-US" sz="4400" err="1">
                <a:solidFill>
                  <a:srgbClr val="475262"/>
                </a:solidFill>
                <a:latin typeface="Times New Roman"/>
                <a:cs typeface="Times New Roman"/>
              </a:rPr>
              <a:t>Троцкий</a:t>
            </a:r>
            <a:endParaRPr lang="en-US" sz="4400" dirty="0">
              <a:solidFill>
                <a:srgbClr val="475262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err="1">
                <a:solidFill>
                  <a:srgbClr val="475262"/>
                </a:solidFill>
                <a:latin typeface="Times New Roman"/>
                <a:cs typeface="Times New Roman"/>
              </a:rPr>
              <a:t>Биография</a:t>
            </a:r>
            <a:endParaRPr lang="en-US" sz="4400">
              <a:solidFill>
                <a:srgbClr val="475262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8583E-0C47-9143-D8C6-C3569FBEFEC5}"/>
              </a:ext>
            </a:extLst>
          </p:cNvPr>
          <p:cNvSpPr txBox="1"/>
          <p:nvPr/>
        </p:nvSpPr>
        <p:spPr>
          <a:xfrm>
            <a:off x="64052" y="5828748"/>
            <a:ext cx="331746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err="1">
                <a:solidFill>
                  <a:srgbClr val="475262"/>
                </a:solidFill>
                <a:latin typeface="Times New Roman"/>
                <a:cs typeface="Times New Roman"/>
              </a:rPr>
              <a:t>Ранние</a:t>
            </a:r>
            <a:r>
              <a:rPr lang="en-US" sz="4000" b="1" dirty="0">
                <a:solidFill>
                  <a:srgbClr val="475262"/>
                </a:solidFill>
                <a:latin typeface="Times New Roman"/>
                <a:cs typeface="Times New Roman"/>
              </a:rPr>
              <a:t> </a:t>
            </a:r>
            <a:r>
              <a:rPr lang="en-US" sz="4000" b="1" err="1">
                <a:solidFill>
                  <a:srgbClr val="475262"/>
                </a:solidFill>
                <a:latin typeface="Times New Roman"/>
                <a:cs typeface="Times New Roman"/>
              </a:rPr>
              <a:t>годы</a:t>
            </a:r>
            <a:endParaRPr lang="en-US" sz="4000" b="1">
              <a:solidFill>
                <a:srgbClr val="475262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 descr="Изображение выглядит как Человеческое лицо, портрет, Стиль ретр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BDC0F63-6057-9927-3199-7B2CCE476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9" y="2801382"/>
            <a:ext cx="2246243" cy="3033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873A01-3DDD-0A6C-246C-4529079024EA}"/>
              </a:ext>
            </a:extLst>
          </p:cNvPr>
          <p:cNvSpPr txBox="1"/>
          <p:nvPr/>
        </p:nvSpPr>
        <p:spPr>
          <a:xfrm>
            <a:off x="3818835" y="5121965"/>
            <a:ext cx="327328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475262"/>
                </a:solidFill>
                <a:latin typeface="Times New Roman"/>
                <a:cs typeface="Times New Roman"/>
              </a:rPr>
              <a:t>В </a:t>
            </a:r>
            <a:r>
              <a:rPr lang="en-US" sz="4000" b="1" err="1">
                <a:solidFill>
                  <a:srgbClr val="475262"/>
                </a:solidFill>
                <a:latin typeface="Times New Roman"/>
                <a:cs typeface="Times New Roman"/>
              </a:rPr>
              <a:t>эмиграции</a:t>
            </a:r>
            <a:endParaRPr lang="en-US" sz="4000" b="1">
              <a:solidFill>
                <a:srgbClr val="475262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Рисунок 10" descr="Изображение выглядит как одежда, человек, обув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CE45B993-9B51-E45F-46E0-A885A4DC8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617" y="2065209"/>
            <a:ext cx="2367721" cy="305888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ческое лицо, человек, одежда, пальто&#10;&#10;Автоматически созданное описание">
            <a:extLst>
              <a:ext uri="{FF2B5EF4-FFF2-40B4-BE49-F238E27FC236}">
                <a16:creationId xmlns:a16="http://schemas.microsoft.com/office/drawing/2014/main" id="{F790F289-CABA-786F-6B35-9CDAE209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39" y="1697383"/>
            <a:ext cx="3328504" cy="2215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89F514-7DF2-1AFA-2617-0D5D41E33204}"/>
              </a:ext>
            </a:extLst>
          </p:cNvPr>
          <p:cNvSpPr txBox="1"/>
          <p:nvPr/>
        </p:nvSpPr>
        <p:spPr>
          <a:xfrm>
            <a:off x="7407965" y="3907183"/>
            <a:ext cx="443285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err="1">
                <a:solidFill>
                  <a:srgbClr val="475262"/>
                </a:solidFill>
                <a:latin typeface="Times New Roman"/>
                <a:cs typeface="Times New Roman"/>
              </a:rPr>
              <a:t>Революция</a:t>
            </a:r>
            <a:r>
              <a:rPr lang="en-US" sz="4000" dirty="0">
                <a:solidFill>
                  <a:srgbClr val="475262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>
                <a:solidFill>
                  <a:srgbClr val="475262"/>
                </a:solidFill>
                <a:latin typeface="Times New Roman"/>
                <a:cs typeface="Times New Roman"/>
              </a:rPr>
              <a:t>1905 г.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ческое лицо, человек, школа&#10;&#10;Автоматически созданное описание">
            <a:extLst>
              <a:ext uri="{FF2B5EF4-FFF2-40B4-BE49-F238E27FC236}">
                <a16:creationId xmlns:a16="http://schemas.microsoft.com/office/drawing/2014/main" id="{0987B391-A857-357E-08BF-644BF7C26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E388E-8BE5-B78B-EBB0-DF4DDDD5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663" y="2972150"/>
            <a:ext cx="4133598" cy="108989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>
            <a:normAutofit fontScale="90000"/>
          </a:bodyPr>
          <a:lstStyle/>
          <a:p>
            <a:r>
              <a:rPr lang="ru-RU" sz="4000" dirty="0">
                <a:latin typeface="Times New Roman"/>
                <a:ea typeface="+mj-lt"/>
                <a:cs typeface="+mj-lt"/>
              </a:rPr>
              <a:t>Революция 1905—1907 годов</a:t>
            </a:r>
            <a:endParaRPr lang="ru-RU" sz="4000" dirty="0">
              <a:latin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36E33B-9401-D380-77C2-59FC8D171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233" y="4067908"/>
            <a:ext cx="6454766" cy="16478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dirty="0">
                <a:latin typeface="Times New Roman"/>
                <a:ea typeface="+mn-lt"/>
                <a:cs typeface="+mn-lt"/>
              </a:rPr>
              <a:t>В 1905 нелегально возвратился в Россию</a:t>
            </a:r>
            <a:br>
              <a:rPr lang="ru-RU" sz="2400" dirty="0">
                <a:latin typeface="Times New Roman"/>
                <a:ea typeface="+mn-lt"/>
                <a:cs typeface="+mn-lt"/>
              </a:rPr>
            </a:br>
            <a:r>
              <a:rPr lang="ru-RU" sz="2400" dirty="0">
                <a:latin typeface="Times New Roman"/>
                <a:ea typeface="+mn-lt"/>
                <a:cs typeface="+mn-lt"/>
              </a:rPr>
              <a:t>Стал председателем Петербургского совета рабочих</a:t>
            </a:r>
            <a:br>
              <a:rPr lang="ru-RU" sz="2400" dirty="0">
                <a:latin typeface="Times New Roman"/>
                <a:ea typeface="+mn-lt"/>
                <a:cs typeface="+mn-lt"/>
              </a:rPr>
            </a:br>
            <a:r>
              <a:rPr lang="ru-RU" sz="2400" dirty="0">
                <a:latin typeface="Times New Roman"/>
                <a:ea typeface="+mn-lt"/>
                <a:cs typeface="+mn-lt"/>
              </a:rPr>
              <a:t>депутатов</a:t>
            </a:r>
            <a:endParaRPr lang="ru-RU" sz="2400">
              <a:latin typeface="Times New Roman"/>
              <a:ea typeface="+mn-lt"/>
              <a:cs typeface="Times New Roman"/>
            </a:endParaRPr>
          </a:p>
          <a:p>
            <a:r>
              <a:rPr lang="ru-RU" sz="2400" dirty="0">
                <a:latin typeface="Times New Roman"/>
                <a:ea typeface="+mn-lt"/>
                <a:cs typeface="+mn-lt"/>
              </a:rPr>
              <a:t>В декабре был арестован и в 1906 осуждён на</a:t>
            </a:r>
            <a:br>
              <a:rPr lang="ru-RU" sz="2400" dirty="0">
                <a:latin typeface="Times New Roman"/>
                <a:ea typeface="+mn-lt"/>
                <a:cs typeface="+mn-lt"/>
              </a:rPr>
            </a:br>
            <a:r>
              <a:rPr lang="ru-RU" sz="2400" dirty="0">
                <a:latin typeface="Times New Roman"/>
                <a:ea typeface="+mn-lt"/>
                <a:cs typeface="+mn-lt"/>
              </a:rPr>
              <a:t>вечное поселение в Сибири. По пути в Обдорск</a:t>
            </a:r>
            <a:br>
              <a:rPr lang="ru-RU" sz="2400" dirty="0">
                <a:latin typeface="Times New Roman"/>
                <a:ea typeface="+mn-lt"/>
                <a:cs typeface="+mn-lt"/>
              </a:rPr>
            </a:br>
            <a:r>
              <a:rPr lang="ru-RU" sz="2400" dirty="0">
                <a:latin typeface="Times New Roman"/>
                <a:ea typeface="+mn-lt"/>
                <a:cs typeface="+mn-lt"/>
              </a:rPr>
              <a:t>бежал</a:t>
            </a:r>
            <a:endParaRPr lang="ru-RU"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6299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6E590-957B-5D2A-62A7-F8CA7956676C}"/>
              </a:ext>
            </a:extLst>
          </p:cNvPr>
          <p:cNvSpPr txBox="1"/>
          <p:nvPr/>
        </p:nvSpPr>
        <p:spPr>
          <a:xfrm>
            <a:off x="1" y="0"/>
            <a:ext cx="1219199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После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Февральской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революции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направился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Россию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br>
              <a:rPr lang="en-US" sz="3600" dirty="0">
                <a:latin typeface="Times New Roman"/>
              </a:rPr>
            </a:b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4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мая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1917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приехал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Петроград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br>
              <a:rPr lang="en-US" sz="3600" dirty="0">
                <a:latin typeface="Times New Roman"/>
              </a:rPr>
            </a:br>
            <a:endParaRPr lang="ru-RU"/>
          </a:p>
          <a:p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Стал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неформальным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лидером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«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межрайонцев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»</a:t>
            </a:r>
            <a:br>
              <a:rPr lang="en-US" sz="3600" dirty="0">
                <a:latin typeface="Times New Roman"/>
              </a:rPr>
            </a:br>
            <a:endParaRPr lang="en-US" sz="3600" dirty="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После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июльских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дней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 </a:t>
            </a:r>
            <a:endParaRPr lang="en-US" sz="3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был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арестован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Временным</a:t>
            </a:r>
            <a:br>
              <a:rPr lang="en-US" sz="3600" dirty="0">
                <a:latin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правительством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одежда, Человеческое лиц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C5D2A3C-8184-87DD-0C67-931AC68CB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676" y="3042900"/>
            <a:ext cx="6600093" cy="36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91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дежда, человек, земля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1455AF8-F148-77FC-7925-289AACAAA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63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43204-EF20-98BD-D0F2-BB15452200A7}"/>
              </a:ext>
            </a:extLst>
          </p:cNvPr>
          <p:cNvSpPr txBox="1"/>
          <p:nvPr/>
        </p:nvSpPr>
        <p:spPr>
          <a:xfrm>
            <a:off x="133749" y="856776"/>
            <a:ext cx="7511233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/>
              <a:t>В 1917 избран в Предпарламент, стал делегатом II</a:t>
            </a:r>
            <a:br>
              <a:rPr lang="en-US" sz="3600"/>
            </a:br>
            <a:r>
              <a:rPr lang="en-US" sz="3600"/>
              <a:t>Съезда Советов и Учредительного собрания</a:t>
            </a:r>
            <a:br>
              <a:rPr lang="en-US" sz="3600"/>
            </a:br>
            <a:endParaRPr lang="en-US" sz="36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Был</a:t>
            </a:r>
            <a:r>
              <a:rPr lang="en-US" sz="3600" dirty="0"/>
              <a:t> </a:t>
            </a:r>
            <a:r>
              <a:rPr lang="en-US" sz="3600" dirty="0" err="1"/>
              <a:t>одним</a:t>
            </a:r>
            <a:r>
              <a:rPr lang="en-US" sz="3600" dirty="0"/>
              <a:t> </a:t>
            </a:r>
            <a:r>
              <a:rPr lang="en-US" sz="3600" dirty="0" err="1"/>
              <a:t>из</a:t>
            </a:r>
            <a:r>
              <a:rPr lang="en-US" sz="3600" dirty="0"/>
              <a:t> </a:t>
            </a:r>
            <a:r>
              <a:rPr lang="en-US" sz="3600" dirty="0" err="1"/>
              <a:t>главных</a:t>
            </a:r>
            <a:r>
              <a:rPr lang="en-US" sz="3600" dirty="0"/>
              <a:t> </a:t>
            </a:r>
            <a:r>
              <a:rPr lang="en-US" sz="3600" dirty="0" err="1"/>
              <a:t>руководителей</a:t>
            </a:r>
            <a:r>
              <a:rPr lang="en-US" sz="3600" dirty="0"/>
              <a:t> </a:t>
            </a:r>
            <a:r>
              <a:rPr lang="en-US" sz="3600" dirty="0" err="1"/>
              <a:t>Октябрьской</a:t>
            </a:r>
            <a:br>
              <a:rPr lang="en-US" sz="3600"/>
            </a:br>
            <a:r>
              <a:rPr lang="en-US" sz="3600" dirty="0" err="1"/>
              <a:t>революции</a:t>
            </a:r>
            <a:br>
              <a:rPr lang="en-US" sz="3600"/>
            </a:br>
            <a:endParaRPr lang="en-US" sz="36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23 </a:t>
            </a:r>
            <a:r>
              <a:rPr lang="en-US" sz="3600" dirty="0" err="1"/>
              <a:t>октября</a:t>
            </a:r>
            <a:r>
              <a:rPr lang="en-US" sz="3600" dirty="0"/>
              <a:t> «</a:t>
            </a:r>
            <a:r>
              <a:rPr lang="en-US" sz="3600" dirty="0" err="1"/>
              <a:t>разагитировал</a:t>
            </a:r>
            <a:r>
              <a:rPr lang="en-US" sz="3600" dirty="0"/>
              <a:t>» </a:t>
            </a:r>
            <a:r>
              <a:rPr lang="en-US" sz="3600" dirty="0" err="1"/>
              <a:t>Петропавловский</a:t>
            </a:r>
            <a:r>
              <a:rPr lang="en-US" sz="3600" dirty="0"/>
              <a:t> </a:t>
            </a:r>
            <a:r>
              <a:rPr lang="en-US" sz="3600" dirty="0" err="1"/>
              <a:t>гарнизон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2695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на открытом воздухе, обув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73E8F62-28F8-F478-5CD3-705C3AF81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4378" b="9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178D7-5078-0D49-C10A-272733113517}"/>
              </a:ext>
            </a:extLst>
          </p:cNvPr>
          <p:cNvSpPr txBox="1"/>
          <p:nvPr/>
        </p:nvSpPr>
        <p:spPr>
          <a:xfrm>
            <a:off x="-5861" y="4275748"/>
            <a:ext cx="12191999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Весной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1918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занял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посты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наркомвоенмора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и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председателя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ВРК РСФСР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Обладал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неограниченными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полномочиями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и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фактически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руководил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действиями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Красной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Армии</a:t>
            </a:r>
            <a:endParaRPr lang="en-US" sz="36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8836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0549F-EB10-5E46-5D16-CB9D5C26774D}"/>
              </a:ext>
            </a:extLst>
          </p:cNvPr>
          <p:cNvSpPr txBox="1"/>
          <p:nvPr/>
        </p:nvSpPr>
        <p:spPr>
          <a:xfrm>
            <a:off x="0" y="0"/>
            <a:ext cx="121920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годы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гражданской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войны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осуществлял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руководство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действиями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фронтов</a:t>
            </a:r>
            <a:endParaRPr lang="en-US" sz="360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1920-21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предложил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мероприятия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сворачиванию</a:t>
            </a:r>
            <a:br>
              <a:rPr lang="en-US" sz="3600" dirty="0">
                <a:latin typeface="Times New Roman"/>
              </a:rPr>
            </a:b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«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военного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коммунизма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» и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переходу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к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НЭПу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одежда, человек, строитель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5D4BE5ED-FC3D-9526-B9BF-3BD556D5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391233"/>
            <a:ext cx="6412522" cy="43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роительство, на открытом воздухе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BF360ED-EC16-EAC9-0759-F72936CFA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3D70E5-78C9-DDA2-CD1D-AA7C37698D3E}"/>
              </a:ext>
            </a:extLst>
          </p:cNvPr>
          <p:cNvSpPr txBox="1"/>
          <p:nvPr/>
        </p:nvSpPr>
        <p:spPr>
          <a:xfrm>
            <a:off x="-5861" y="4662610"/>
            <a:ext cx="12203722" cy="21942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В 1922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между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Лениным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и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Троцким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почве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недовольства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работой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Рабкрина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и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решением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национального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вопроса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снова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начал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складываться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союз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но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Ленин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заболел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и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отошёл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от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политической</a:t>
            </a:r>
            <a:r>
              <a:rPr lang="en-US"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Times New Roman"/>
                <a:cs typeface="Times New Roman"/>
              </a:rPr>
              <a:t>жизни</a:t>
            </a:r>
            <a:endParaRPr lang="en-US" sz="3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9685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A4F50-30DC-4E95-4CE7-60FB1E8A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215" y="1710"/>
            <a:ext cx="5533293" cy="111454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err="1">
                <a:solidFill>
                  <a:srgbClr val="475262"/>
                </a:solidFill>
                <a:latin typeface="Times New Roman"/>
                <a:cs typeface="Times New Roman"/>
              </a:rPr>
              <a:t>Внутрипартийная</a:t>
            </a:r>
            <a:r>
              <a:rPr lang="en-US" sz="3600" b="1" dirty="0">
                <a:solidFill>
                  <a:srgbClr val="475262"/>
                </a:solidFill>
                <a:latin typeface="Times New Roman"/>
                <a:cs typeface="Times New Roman"/>
              </a:rPr>
              <a:t> </a:t>
            </a:r>
            <a:r>
              <a:rPr lang="en-US" sz="3600" b="1" err="1">
                <a:solidFill>
                  <a:srgbClr val="475262"/>
                </a:solidFill>
                <a:latin typeface="Times New Roman"/>
                <a:cs typeface="Times New Roman"/>
              </a:rPr>
              <a:t>борьба</a:t>
            </a:r>
            <a:endParaRPr lang="ru-RU" sz="3600" err="1">
              <a:latin typeface="Times New Roman"/>
              <a:cs typeface="Times New Roman"/>
            </a:endParaRPr>
          </a:p>
          <a:p>
            <a:endParaRPr lang="ru-RU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8A11C-D132-1CD9-CA7E-61551185F48F}"/>
              </a:ext>
            </a:extLst>
          </p:cNvPr>
          <p:cNvSpPr txBox="1"/>
          <p:nvPr/>
        </p:nvSpPr>
        <p:spPr>
          <a:xfrm>
            <a:off x="0" y="1230923"/>
            <a:ext cx="6775939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После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смерти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Ленина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Троцкому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противостояли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Зиновьев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Каменев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и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Сталин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1923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книге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«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Уроки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Октября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»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выступил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с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критикой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Зиновьева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и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Каменева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Обвинил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«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триумвират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»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нарушении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партийной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демократии</a:t>
            </a:r>
            <a:endParaRPr lang="en-US" sz="3600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текст, книга, Печать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990CD69F-B4F7-8163-5085-CC17AD3C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831" y="1583620"/>
            <a:ext cx="3294183" cy="49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81B40-405B-9CDC-229E-7793A9DF5B1A}"/>
              </a:ext>
            </a:extLst>
          </p:cNvPr>
          <p:cNvSpPr txBox="1"/>
          <p:nvPr/>
        </p:nvSpPr>
        <p:spPr>
          <a:xfrm>
            <a:off x="11724" y="164123"/>
            <a:ext cx="1218027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Сталин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нанес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удар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авторитету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Троцкого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Был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смещен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с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занимаемых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постов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троцкизм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объявлен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мелкобуржуазным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течением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1927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выведен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состава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политбюро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ЦК,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исключен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 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партии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январе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1928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сослан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Алма-Ату</a:t>
            </a:r>
            <a:endParaRPr lang="en-US" sz="3600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одежда, человек, Человеческое лиц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EDDD59B6-AFD7-CFF4-D22A-637B7AAF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23" y="3140691"/>
            <a:ext cx="5345722" cy="34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28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6AD3F-1D71-93DE-CDFF-19AB8B84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123" y="1710"/>
            <a:ext cx="5005753" cy="88008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/>
                <a:ea typeface="+mj-lt"/>
                <a:cs typeface="Times New Roman"/>
              </a:rPr>
              <a:t>Последнее изгнание</a:t>
            </a:r>
            <a:endParaRPr lang="ru-RU" sz="3600" b="1" dirty="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76752-18DE-5F4B-2427-5F0DE7E55121}"/>
              </a:ext>
            </a:extLst>
          </p:cNvPr>
          <p:cNvSpPr txBox="1"/>
          <p:nvPr/>
        </p:nvSpPr>
        <p:spPr>
          <a:xfrm>
            <a:off x="0" y="1477108"/>
            <a:ext cx="658836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1929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выслан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Турцию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остров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Принкипо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В 1932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лишён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гражданства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СССР</a:t>
            </a:r>
            <a:endParaRPr lang="en-US" sz="3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Издавал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«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Бюллетень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оппозиции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»,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написал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книги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«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Моя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 жизнь» и «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История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русской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революции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»</a:t>
            </a:r>
            <a:endParaRPr lang="en-US" sz="3600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человек, в помещении, одежда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10B39A70-B15E-A08E-4604-B41B2473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61" y="1665211"/>
            <a:ext cx="5556736" cy="41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9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DEB2C3-67B7-138E-032C-56F9534E20A6}"/>
              </a:ext>
            </a:extLst>
          </p:cNvPr>
          <p:cNvSpPr txBox="1"/>
          <p:nvPr/>
        </p:nvSpPr>
        <p:spPr>
          <a:xfrm>
            <a:off x="2499" y="0"/>
            <a:ext cx="12189501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1933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переехал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Францию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в 1934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Данию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в 1935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Норвегию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lang="ru-RU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В 1935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создал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свой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наиболее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важный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труд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анализу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советского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общества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— «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Преданная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революция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».</a:t>
            </a:r>
            <a:endParaRPr lang="en-US" sz="3600" dirty="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 1936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эмигрировал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в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Мексику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,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где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жил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Фриды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Кало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и</a:t>
            </a:r>
            <a:b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</a:b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Диего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Ривера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,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затем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на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вилле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в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городе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Койокан</a:t>
            </a:r>
            <a:endParaRPr lang="en-US" sz="3600" dirty="0" err="1">
              <a:solidFill>
                <a:srgbClr val="333333"/>
              </a:solidFill>
              <a:latin typeface="Times New Roman"/>
              <a:ea typeface="+mn-lt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январе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1937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был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заочно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приговорён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к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смертной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казни</a:t>
            </a:r>
            <a:endParaRPr lang="en-US" sz="3600" dirty="0" err="1">
              <a:solidFill>
                <a:srgbClr val="333333"/>
              </a:solidFill>
              <a:latin typeface="Times New Roman"/>
              <a:ea typeface="+mn-lt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 1938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провозгласил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создание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IV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интернационала</a:t>
            </a:r>
            <a:endParaRPr lang="en-US" sz="3600" err="1">
              <a:solidFill>
                <a:srgbClr val="000000"/>
              </a:solidFill>
              <a:latin typeface="Times New Roman"/>
              <a:ea typeface="+mn-lt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 1936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эмигрировал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Мексику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где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жил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Фриды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Кало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и</a:t>
            </a:r>
            <a:b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Диего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Ривера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затем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на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вилле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городе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Койокан</a:t>
            </a:r>
            <a:endParaRPr lang="en-US" sz="3600" dirty="0" err="1">
              <a:solidFill>
                <a:srgbClr val="000000"/>
              </a:solidFill>
              <a:latin typeface="Times New Roman"/>
              <a:ea typeface="+mn-lt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январе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1937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был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заочно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приговорён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к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смертной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казни</a:t>
            </a:r>
            <a:endParaRPr lang="en-US" sz="3600" err="1">
              <a:solidFill>
                <a:srgbClr val="000000"/>
              </a:solidFill>
              <a:latin typeface="Times New Roman"/>
              <a:ea typeface="+mn-lt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В 1938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провозгласил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создание</a:t>
            </a:r>
            <a:r>
              <a:rPr lang="en-US" sz="3600" dirty="0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 IV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ea typeface="+mn-lt"/>
                <a:cs typeface="Times New Roman"/>
              </a:rPr>
              <a:t>интернационала</a:t>
            </a:r>
            <a:endParaRPr lang="en-US" sz="3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37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обув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FEDD296-0878-5BEE-46FB-8746F3F4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" y="3139661"/>
            <a:ext cx="27432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4494C-15DE-ECFC-3D93-E0B632DCE9D2}"/>
              </a:ext>
            </a:extLst>
          </p:cNvPr>
          <p:cNvSpPr txBox="1"/>
          <p:nvPr/>
        </p:nvSpPr>
        <p:spPr>
          <a:xfrm>
            <a:off x="516834" y="5839792"/>
            <a:ext cx="1760331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475262"/>
                </a:solidFill>
                <a:latin typeface="Times New Roman"/>
                <a:cs typeface="Times New Roman"/>
              </a:rPr>
              <a:t>СССР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0B9C0-F113-14BA-2AF0-AD2A500733C8}"/>
              </a:ext>
            </a:extLst>
          </p:cNvPr>
          <p:cNvSpPr txBox="1"/>
          <p:nvPr/>
        </p:nvSpPr>
        <p:spPr>
          <a:xfrm>
            <a:off x="3421269" y="4514573"/>
            <a:ext cx="4499113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475262"/>
                </a:solidFill>
                <a:latin typeface="Times New Roman"/>
                <a:cs typeface="Times New Roman"/>
              </a:rPr>
              <a:t>Внутрипартийная борьба</a:t>
            </a:r>
          </a:p>
        </p:txBody>
      </p:sp>
      <p:pic>
        <p:nvPicPr>
          <p:cNvPr id="7" name="Рисунок 6" descr="Изображение выглядит как Человеческое лицо, одежда, Лоб, джентльмен&#10;&#10;Автоматически созданное описание">
            <a:extLst>
              <a:ext uri="{FF2B5EF4-FFF2-40B4-BE49-F238E27FC236}">
                <a16:creationId xmlns:a16="http://schemas.microsoft.com/office/drawing/2014/main" id="{E895D652-8298-4C8A-B42C-A06B5B478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66" t="22857" r="18875" b="9296"/>
          <a:stretch/>
        </p:blipFill>
        <p:spPr>
          <a:xfrm>
            <a:off x="3719443" y="2174240"/>
            <a:ext cx="3916153" cy="2346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12997-AEAA-936B-DD3E-6738FD118425}"/>
              </a:ext>
            </a:extLst>
          </p:cNvPr>
          <p:cNvSpPr txBox="1"/>
          <p:nvPr/>
        </p:nvSpPr>
        <p:spPr>
          <a:xfrm>
            <a:off x="8600660" y="3056835"/>
            <a:ext cx="3074504" cy="13123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475262"/>
                </a:solidFill>
                <a:latin typeface="Times New Roman"/>
                <a:cs typeface="Times New Roman"/>
              </a:rPr>
              <a:t>Изгнание из СССР</a:t>
            </a:r>
          </a:p>
        </p:txBody>
      </p:sp>
      <p:pic>
        <p:nvPicPr>
          <p:cNvPr id="9" name="Рисунок 8" descr="Изображение выглядит как одежда, человек, карти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AEDF4EC-A01D-5A5E-D3D4-B518BF51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878" y="1006195"/>
            <a:ext cx="3836503" cy="20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1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22F377-4A26-4BD2-7B61-3B484A23F0E5}"/>
              </a:ext>
            </a:extLst>
          </p:cNvPr>
          <p:cNvSpPr txBox="1"/>
          <p:nvPr/>
        </p:nvSpPr>
        <p:spPr>
          <a:xfrm>
            <a:off x="4099810" y="2498"/>
            <a:ext cx="399238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Times New Roman"/>
                <a:cs typeface="Times New Roman"/>
              </a:rPr>
              <a:t>Смерть Троцкого</a:t>
            </a:r>
            <a:endParaRPr lang="en-US" sz="3600" b="1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D80BF-6159-1E4D-F88E-3FC7F6A9CB0E}"/>
              </a:ext>
            </a:extLst>
          </p:cNvPr>
          <p:cNvSpPr txBox="1"/>
          <p:nvPr/>
        </p:nvSpPr>
        <p:spPr>
          <a:xfrm>
            <a:off x="-11723" y="3950677"/>
            <a:ext cx="1220372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20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августа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1940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Рамон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Меркадер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агент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НКВД,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проникший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в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окружение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Троцкого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смертельно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ранил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его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21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августа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Лев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Троцкий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умер</a:t>
            </a:r>
            <a:endParaRPr lang="en-US" sz="3600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Был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похоронен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во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дворе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своего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дома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где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сейчас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находится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его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/>
                <a:cs typeface="Times New Roman"/>
              </a:rPr>
              <a:t>музей</a:t>
            </a:r>
            <a:endParaRPr lang="en-US" sz="3600">
              <a:latin typeface="Times New Roman"/>
              <a:cs typeface="Times New Roman"/>
            </a:endParaRPr>
          </a:p>
        </p:txBody>
      </p:sp>
      <p:pic>
        <p:nvPicPr>
          <p:cNvPr id="6" name="Рисунок 5" descr="Изображение выглядит как Человеческое лицо, человек, черно-бел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C611A26-D4D6-F1AA-55B6-590A57181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22" b="408"/>
          <a:stretch/>
        </p:blipFill>
        <p:spPr>
          <a:xfrm>
            <a:off x="3938954" y="876818"/>
            <a:ext cx="4208584" cy="28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1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ческое лицо, портрет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ACCD097-D931-92CC-10CF-8B1620E9E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841BE1-5012-DB7C-3764-918A6BEC9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104" y="382663"/>
            <a:ext cx="4924157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latin typeface="Times New Roman"/>
                <a:ea typeface="+mn-lt"/>
                <a:cs typeface="+mn-lt"/>
              </a:rPr>
              <a:t>Родился 25 октября 1879, село</a:t>
            </a:r>
            <a:br>
              <a:rPr lang="ru-RU" dirty="0">
                <a:latin typeface="Times New Roman"/>
                <a:ea typeface="+mn-lt"/>
                <a:cs typeface="+mn-lt"/>
              </a:rPr>
            </a:br>
            <a:r>
              <a:rPr lang="ru-RU" dirty="0">
                <a:latin typeface="Times New Roman"/>
                <a:ea typeface="+mn-lt"/>
                <a:cs typeface="+mn-lt"/>
              </a:rPr>
              <a:t>Яновка Елисаветградского уезда</a:t>
            </a:r>
            <a:br>
              <a:rPr lang="ru-RU" dirty="0">
                <a:latin typeface="Times New Roman"/>
                <a:ea typeface="+mn-lt"/>
                <a:cs typeface="+mn-lt"/>
              </a:rPr>
            </a:br>
            <a:r>
              <a:rPr lang="ru-RU" dirty="0">
                <a:latin typeface="Times New Roman"/>
                <a:ea typeface="+mn-lt"/>
                <a:cs typeface="+mn-lt"/>
              </a:rPr>
              <a:t>Херсонской губернии</a:t>
            </a:r>
            <a:endParaRPr lang="ru-RU">
              <a:latin typeface="Times New Roman"/>
              <a:ea typeface="+mn-lt"/>
              <a:cs typeface="Calibri"/>
            </a:endParaRPr>
          </a:p>
          <a:p>
            <a:endParaRPr lang="ru-RU" dirty="0">
              <a:latin typeface="Times New Roman"/>
              <a:ea typeface="+mn-lt"/>
              <a:cs typeface="+mn-lt"/>
            </a:endParaRPr>
          </a:p>
          <a:p>
            <a:r>
              <a:rPr lang="ru-RU" dirty="0">
                <a:latin typeface="Times New Roman"/>
                <a:ea typeface="+mn-lt"/>
                <a:cs typeface="+mn-lt"/>
              </a:rPr>
              <a:t>Языками детства были украинский</a:t>
            </a:r>
            <a:br>
              <a:rPr lang="ru-RU" dirty="0">
                <a:latin typeface="Times New Roman"/>
                <a:ea typeface="+mn-lt"/>
                <a:cs typeface="+mn-lt"/>
              </a:rPr>
            </a:br>
            <a:r>
              <a:rPr lang="ru-RU" dirty="0">
                <a:latin typeface="Times New Roman"/>
                <a:ea typeface="+mn-lt"/>
                <a:cs typeface="+mn-lt"/>
              </a:rPr>
              <a:t>и русский</a:t>
            </a:r>
            <a:endParaRPr lang="ru-RU">
              <a:latin typeface="Times New Roman"/>
              <a:ea typeface="+mn-lt"/>
              <a:cs typeface="Calibri"/>
            </a:endParaRPr>
          </a:p>
          <a:p>
            <a:endParaRPr lang="ru-RU" dirty="0">
              <a:latin typeface="Times New Roman"/>
              <a:ea typeface="+mn-lt"/>
              <a:cs typeface="+mn-lt"/>
            </a:endParaRPr>
          </a:p>
          <a:p>
            <a:r>
              <a:rPr lang="ru-RU" dirty="0">
                <a:latin typeface="Times New Roman"/>
                <a:ea typeface="+mn-lt"/>
                <a:cs typeface="+mn-lt"/>
              </a:rPr>
              <a:t>Учился в училище Св. Павла</a:t>
            </a:r>
            <a:br>
              <a:rPr lang="ru-RU" dirty="0">
                <a:latin typeface="Times New Roman"/>
                <a:ea typeface="+mn-lt"/>
                <a:cs typeface="+mn-lt"/>
              </a:rPr>
            </a:br>
            <a:r>
              <a:rPr lang="ru-RU" dirty="0">
                <a:latin typeface="Times New Roman"/>
                <a:ea typeface="+mn-lt"/>
                <a:cs typeface="+mn-lt"/>
              </a:rPr>
              <a:t>в Одессе (1889—1895), а после в</a:t>
            </a:r>
            <a:br>
              <a:rPr lang="ru-RU" dirty="0">
                <a:latin typeface="Times New Roman"/>
                <a:ea typeface="+mn-lt"/>
                <a:cs typeface="+mn-lt"/>
              </a:rPr>
            </a:br>
            <a:r>
              <a:rPr lang="ru-RU" dirty="0">
                <a:latin typeface="Times New Roman"/>
                <a:ea typeface="+mn-lt"/>
                <a:cs typeface="+mn-lt"/>
              </a:rPr>
              <a:t>Николаеве (1895-1896)</a:t>
            </a:r>
            <a:endParaRPr lang="ru-RU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610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ческое лицо, одежда, человек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42B87380-E870-8D99-F9FF-425B4F713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4" r="13218" b="-2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115BB82-DA2F-77BE-9671-EB9A73A4AE6C}"/>
              </a:ext>
            </a:extLst>
          </p:cNvPr>
          <p:cNvSpPr txBox="1"/>
          <p:nvPr/>
        </p:nvSpPr>
        <p:spPr>
          <a:xfrm>
            <a:off x="7630960" y="160690"/>
            <a:ext cx="4615831" cy="35990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err="1">
                <a:latin typeface="Times New Roman"/>
                <a:cs typeface="Times New Roman"/>
              </a:rPr>
              <a:t>Родители</a:t>
            </a:r>
            <a:br>
              <a:rPr lang="en-US" sz="3200" dirty="0">
                <a:latin typeface="Times New Roman"/>
              </a:rPr>
            </a:br>
            <a:r>
              <a:rPr lang="en-US" sz="3200" err="1">
                <a:latin typeface="Times New Roman"/>
                <a:cs typeface="Times New Roman"/>
              </a:rPr>
              <a:t>Были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землевладельцами-арендодателями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хутора</a:t>
            </a:r>
            <a:br>
              <a:rPr lang="en-US" sz="3200" dirty="0">
                <a:latin typeface="Times New Roman"/>
              </a:rPr>
            </a:br>
            <a:r>
              <a:rPr lang="en-US" sz="3200" err="1">
                <a:latin typeface="Times New Roman"/>
                <a:cs typeface="Times New Roman"/>
              </a:rPr>
              <a:t>неподалёку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от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села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Яновка</a:t>
            </a:r>
            <a:endParaRPr lang="en-US" sz="32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3200" dirty="0">
                <a:latin typeface="Times New Roman"/>
              </a:rPr>
            </a:br>
            <a:r>
              <a:rPr lang="en-US" sz="3200" err="1">
                <a:latin typeface="Times New Roman"/>
                <a:cs typeface="Times New Roman"/>
              </a:rPr>
              <a:t>Отец</a:t>
            </a:r>
            <a:r>
              <a:rPr lang="en-US" sz="3200" dirty="0">
                <a:latin typeface="Times New Roman"/>
                <a:cs typeface="Times New Roman"/>
              </a:rPr>
              <a:t>- </a:t>
            </a:r>
            <a:r>
              <a:rPr lang="en-US" sz="3200" err="1">
                <a:latin typeface="Times New Roman"/>
                <a:cs typeface="Times New Roman"/>
              </a:rPr>
              <a:t>Давид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Леонтьевич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Бронштейн</a:t>
            </a:r>
            <a:r>
              <a:rPr lang="en-US" sz="3200" dirty="0">
                <a:latin typeface="Times New Roman"/>
                <a:cs typeface="Times New Roman"/>
              </a:rPr>
              <a:t> (1843—1922),</a:t>
            </a:r>
            <a:br>
              <a:rPr lang="en-US" sz="3200" dirty="0">
                <a:latin typeface="Times New Roman"/>
              </a:rPr>
            </a:br>
            <a:r>
              <a:rPr lang="en-US" sz="3200" err="1">
                <a:latin typeface="Times New Roman"/>
                <a:cs typeface="Times New Roman"/>
              </a:rPr>
              <a:t>мать</a:t>
            </a:r>
            <a:r>
              <a:rPr lang="en-US" sz="3200" dirty="0">
                <a:latin typeface="Times New Roman"/>
                <a:cs typeface="Times New Roman"/>
              </a:rPr>
              <a:t>- </a:t>
            </a:r>
            <a:r>
              <a:rPr lang="en-US" sz="3200" err="1">
                <a:latin typeface="Times New Roman"/>
                <a:cs typeface="Times New Roman"/>
              </a:rPr>
              <a:t>Анна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Львовна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Бронштейн</a:t>
            </a:r>
            <a:endParaRPr lang="en-US" sz="32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3200" dirty="0">
                <a:latin typeface="Times New Roman"/>
              </a:rPr>
            </a:br>
            <a:r>
              <a:rPr lang="en-US" sz="3200" err="1">
                <a:latin typeface="Times New Roman"/>
                <a:cs typeface="Times New Roman"/>
              </a:rPr>
              <a:t>Происходили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из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Полтавской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губернии</a:t>
            </a:r>
            <a:endParaRPr lang="en-US" sz="3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354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77B4D6-882F-93E3-A3E7-AB63889332D1}"/>
              </a:ext>
            </a:extLst>
          </p:cNvPr>
          <p:cNvSpPr txBox="1"/>
          <p:nvPr/>
        </p:nvSpPr>
        <p:spPr>
          <a:xfrm>
            <a:off x="28883" y="4086426"/>
            <a:ext cx="1213015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В 1902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году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бежал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из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ссылки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за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границу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; в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фальшивый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паспорт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вписал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фамилию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 «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Троцкий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»</a:t>
            </a:r>
            <a:endParaRPr lang="en-US" sz="360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II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съезде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РСДРП 1903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года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примкнул</a:t>
            </a: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 к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меньшевикам</a:t>
            </a:r>
            <a:endParaRPr lang="en-US" sz="360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3600">
                <a:solidFill>
                  <a:srgbClr val="333333"/>
                </a:solidFill>
                <a:latin typeface="Times New Roman"/>
                <a:cs typeface="Times New Roman"/>
              </a:rPr>
              <a:t>В 1903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году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в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Париже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женился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Наталье</a:t>
            </a:r>
            <a:r>
              <a:rPr lang="en-US" sz="36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rgbClr val="333333"/>
                </a:solidFill>
                <a:latin typeface="Times New Roman"/>
                <a:cs typeface="Times New Roman"/>
              </a:rPr>
              <a:t>Седовой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4982F-FACE-FAB4-2DEB-F6DC9D38804F}"/>
              </a:ext>
            </a:extLst>
          </p:cNvPr>
          <p:cNvSpPr txBox="1"/>
          <p:nvPr/>
        </p:nvSpPr>
        <p:spPr>
          <a:xfrm>
            <a:off x="3730487" y="-2208"/>
            <a:ext cx="473102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err="1">
                <a:solidFill>
                  <a:srgbClr val="333333"/>
                </a:solidFill>
                <a:latin typeface="Times New Roman"/>
                <a:cs typeface="Times New Roman"/>
              </a:rPr>
              <a:t>Первая</a:t>
            </a:r>
            <a:r>
              <a:rPr lang="en-US" sz="4000" b="1" dirty="0">
                <a:solidFill>
                  <a:srgbClr val="333333"/>
                </a:solidFill>
                <a:latin typeface="Times New Roman"/>
                <a:cs typeface="Times New Roman"/>
              </a:rPr>
              <a:t> </a:t>
            </a:r>
            <a:r>
              <a:rPr lang="en-US" sz="4000" b="1" err="1">
                <a:solidFill>
                  <a:srgbClr val="333333"/>
                </a:solidFill>
                <a:latin typeface="Times New Roman"/>
                <a:cs typeface="Times New Roman"/>
              </a:rPr>
              <a:t>эмиграция</a:t>
            </a:r>
            <a:endParaRPr lang="ru-RU" sz="4000">
              <a:cs typeface="Calibri" panose="020F0502020204030204"/>
            </a:endParaRPr>
          </a:p>
        </p:txBody>
      </p:sp>
      <p:pic>
        <p:nvPicPr>
          <p:cNvPr id="7" name="Рисунок 6" descr="Изображение выглядит как одежда, человек, Человеческое лицо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DFEE9B4-6647-E330-8C38-4D4A94B3E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6" y="1004753"/>
            <a:ext cx="5172764" cy="3070492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ческое лицо, человек, очки&#10;&#10;Автоматически созданное описание">
            <a:extLst>
              <a:ext uri="{FF2B5EF4-FFF2-40B4-BE49-F238E27FC236}">
                <a16:creationId xmlns:a16="http://schemas.microsoft.com/office/drawing/2014/main" id="{13D20155-1484-4D6F-0F40-0182B05CA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791" y="1002120"/>
            <a:ext cx="4289285" cy="30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82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, газета, Газетная бумага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A712021E-0CC7-7FD4-B72F-8FF419377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0266A-B908-2A56-487F-CAB90D9C4B4B}"/>
              </a:ext>
            </a:extLst>
          </p:cNvPr>
          <p:cNvSpPr txBox="1"/>
          <p:nvPr/>
        </p:nvSpPr>
        <p:spPr>
          <a:xfrm>
            <a:off x="5862" y="130663"/>
            <a:ext cx="4537296" cy="10910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err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Вторая</a:t>
            </a:r>
            <a:r>
              <a:rPr lang="en-US" sz="4000" b="1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4000" b="1" err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эмиграция</a:t>
            </a:r>
            <a:endParaRPr lang="en-US" sz="4000" b="1">
              <a:solidFill>
                <a:schemeClr val="tx1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46B6A-BC47-683A-7A9B-0F0F562ED069}"/>
              </a:ext>
            </a:extLst>
          </p:cNvPr>
          <p:cNvSpPr txBox="1"/>
          <p:nvPr/>
        </p:nvSpPr>
        <p:spPr>
          <a:xfrm>
            <a:off x="-5861" y="1554970"/>
            <a:ext cx="4865542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Times New Roman"/>
                <a:cs typeface="Times New Roman"/>
              </a:rPr>
              <a:t>В августе 1912 организовал в Вене партийную</a:t>
            </a:r>
            <a:br>
              <a:rPr lang="en-US" sz="2800">
                <a:latin typeface="Times New Roman"/>
                <a:cs typeface="Times New Roman"/>
              </a:rPr>
            </a:br>
            <a:r>
              <a:rPr lang="en-US" sz="2800">
                <a:latin typeface="Times New Roman"/>
                <a:cs typeface="Times New Roman"/>
              </a:rPr>
              <a:t>конференцию («Августовский блок»)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2800">
                <a:latin typeface="Times New Roman"/>
                <a:cs typeface="Times New Roman"/>
              </a:rPr>
            </a:br>
            <a:r>
              <a:rPr lang="en-US" sz="2800">
                <a:latin typeface="Times New Roman"/>
                <a:cs typeface="Times New Roman"/>
              </a:rPr>
              <a:t>В 1908—1912 годах издавал в Вене газету «Правда»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280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В 1912-1913 </a:t>
            </a:r>
            <a:r>
              <a:rPr lang="en-US" sz="2800" dirty="0" err="1">
                <a:latin typeface="Times New Roman"/>
                <a:cs typeface="Times New Roman"/>
              </a:rPr>
              <a:t>был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военным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корреспондентом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газеты</a:t>
            </a:r>
            <a:br>
              <a:rPr lang="en-US" sz="280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«</a:t>
            </a:r>
            <a:r>
              <a:rPr lang="en-US" sz="2800" dirty="0" err="1">
                <a:latin typeface="Times New Roman"/>
                <a:cs typeface="Times New Roman"/>
              </a:rPr>
              <a:t>Киевская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мысль</a:t>
            </a:r>
            <a:r>
              <a:rPr lang="en-US" sz="2800" dirty="0">
                <a:latin typeface="Times New Roman"/>
                <a:cs typeface="Times New Roman"/>
              </a:rPr>
              <a:t>» </a:t>
            </a:r>
            <a:r>
              <a:rPr lang="en-US" sz="2800" dirty="0" err="1">
                <a:latin typeface="Times New Roman"/>
                <a:cs typeface="Times New Roman"/>
              </a:rPr>
              <a:t>на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фронтах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Балканских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войн</a:t>
            </a:r>
          </a:p>
        </p:txBody>
      </p:sp>
    </p:spTree>
    <p:extLst>
      <p:ext uri="{BB962C8B-B14F-4D97-AF65-F5344CB8AC3E}">
        <p14:creationId xmlns:p14="http://schemas.microsoft.com/office/powerpoint/2010/main" val="419519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692CF2-99E6-2EEF-C9E0-E2781244EF65}"/>
              </a:ext>
            </a:extLst>
          </p:cNvPr>
          <p:cNvSpPr txBox="1"/>
          <p:nvPr/>
        </p:nvSpPr>
        <p:spPr>
          <a:xfrm>
            <a:off x="2719754" y="152399"/>
            <a:ext cx="941362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3 </a:t>
            </a:r>
            <a:r>
              <a:rPr lang="en-US" sz="3600" err="1">
                <a:latin typeface="Times New Roman"/>
                <a:cs typeface="Times New Roman"/>
              </a:rPr>
              <a:t>августа</a:t>
            </a:r>
            <a:r>
              <a:rPr lang="en-US" sz="3600" dirty="0">
                <a:latin typeface="Times New Roman"/>
                <a:cs typeface="Times New Roman"/>
              </a:rPr>
              <a:t> 1914 </a:t>
            </a:r>
            <a:r>
              <a:rPr lang="en-US" sz="3600" err="1">
                <a:latin typeface="Times New Roman"/>
                <a:cs typeface="Times New Roman"/>
              </a:rPr>
              <a:t>бежал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Цюрих</a:t>
            </a:r>
            <a:r>
              <a:rPr lang="en-US" sz="3600" dirty="0">
                <a:latin typeface="Times New Roman"/>
                <a:cs typeface="Times New Roman"/>
              </a:rPr>
              <a:t>, и </a:t>
            </a:r>
            <a:r>
              <a:rPr lang="en-US" sz="3600" err="1">
                <a:latin typeface="Times New Roman"/>
                <a:cs typeface="Times New Roman"/>
              </a:rPr>
              <a:t>оттуда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Париж</a:t>
            </a:r>
            <a:endParaRPr lang="en-US" sz="3600">
              <a:latin typeface="Times New Roman"/>
              <a:cs typeface="Times New Roman"/>
            </a:endParaRPr>
          </a:p>
          <a:p>
            <a:br>
              <a:rPr lang="en-US" sz="3600" dirty="0">
                <a:latin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В 1914-1916 </a:t>
            </a:r>
            <a:r>
              <a:rPr lang="en-US" sz="3600" err="1">
                <a:latin typeface="Times New Roman"/>
                <a:cs typeface="Times New Roman"/>
              </a:rPr>
              <a:t>выпускал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газету</a:t>
            </a:r>
            <a:r>
              <a:rPr lang="en-US" sz="3600" dirty="0">
                <a:latin typeface="Times New Roman"/>
                <a:cs typeface="Times New Roman"/>
              </a:rPr>
              <a:t> «</a:t>
            </a:r>
            <a:r>
              <a:rPr lang="en-US" sz="3600" err="1">
                <a:latin typeface="Times New Roman"/>
                <a:cs typeface="Times New Roman"/>
              </a:rPr>
              <a:t>Наше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слово</a:t>
            </a:r>
            <a:r>
              <a:rPr lang="en-US" sz="3600" dirty="0">
                <a:latin typeface="Times New Roman"/>
                <a:cs typeface="Times New Roman"/>
              </a:rPr>
              <a:t>»</a:t>
            </a:r>
            <a:br>
              <a:rPr lang="en-US" sz="3600" dirty="0">
                <a:latin typeface="Times New Roman"/>
              </a:rPr>
            </a:br>
            <a:endParaRPr lang="en-US" sz="3600" dirty="0">
              <a:latin typeface="Times New Roman"/>
              <a:cs typeface="Times New Roman"/>
            </a:endParaRPr>
          </a:p>
          <a:p>
            <a:r>
              <a:rPr lang="en-US" sz="3600" dirty="0">
                <a:latin typeface="Times New Roman"/>
                <a:cs typeface="Times New Roman"/>
              </a:rPr>
              <a:t>В </a:t>
            </a:r>
            <a:r>
              <a:rPr lang="en-US" sz="3600" dirty="0" err="1">
                <a:latin typeface="Times New Roman"/>
                <a:cs typeface="Times New Roman"/>
              </a:rPr>
              <a:t>сентябре</a:t>
            </a:r>
            <a:r>
              <a:rPr lang="en-US" sz="3600" dirty="0">
                <a:latin typeface="Times New Roman"/>
                <a:cs typeface="Times New Roman"/>
              </a:rPr>
              <a:t> 1915 </a:t>
            </a:r>
            <a:r>
              <a:rPr lang="en-US" sz="3600" dirty="0" err="1">
                <a:latin typeface="Times New Roman"/>
                <a:cs typeface="Times New Roman"/>
              </a:rPr>
              <a:t>участвовал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dirty="0" err="1">
                <a:latin typeface="Times New Roman"/>
                <a:cs typeface="Times New Roman"/>
              </a:rPr>
              <a:t>работе</a:t>
            </a:r>
            <a:br>
              <a:rPr lang="en-US" sz="3600" dirty="0">
                <a:latin typeface="Times New Roman"/>
              </a:rPr>
            </a:br>
            <a:r>
              <a:rPr lang="en-US" sz="3600" dirty="0" err="1">
                <a:latin typeface="Times New Roman"/>
                <a:cs typeface="Times New Roman"/>
              </a:rPr>
              <a:t>Циммервальдской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dirty="0" err="1">
                <a:latin typeface="Times New Roman"/>
                <a:cs typeface="Times New Roman"/>
              </a:rPr>
              <a:t>конференции</a:t>
            </a:r>
            <a:r>
              <a:rPr lang="en-US" sz="36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5" name="Рисунок 4" descr="Изображение выглядит как текст, газета, Газетная бумага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52F1F156-F64D-85A0-9DFF-2556CC880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662" y="4131927"/>
            <a:ext cx="3833446" cy="255654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бумага, кни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AAD775E-1557-5348-EB62-3B9B76CA5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6" y="82062"/>
            <a:ext cx="2611174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9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E59BE-5E29-AA8A-8BC2-FFD1E3D7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0" y="690"/>
            <a:ext cx="10581860" cy="9721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333333"/>
                </a:solidFill>
                <a:latin typeface="Times New Roman"/>
                <a:ea typeface="+mj-lt"/>
                <a:cs typeface="+mj-lt"/>
              </a:rPr>
              <a:t>Начало революционной</a:t>
            </a:r>
            <a:br>
              <a:rPr lang="ru-RU" sz="4000" dirty="0">
                <a:latin typeface="Times New Roman"/>
                <a:ea typeface="+mj-lt"/>
                <a:cs typeface="+mj-lt"/>
              </a:rPr>
            </a:br>
            <a:r>
              <a:rPr lang="ru-RU" sz="4000" dirty="0">
                <a:solidFill>
                  <a:srgbClr val="333333"/>
                </a:solidFill>
                <a:latin typeface="Times New Roman"/>
                <a:ea typeface="+mj-lt"/>
                <a:cs typeface="+mj-lt"/>
              </a:rPr>
              <a:t>деятельности</a:t>
            </a:r>
            <a:endParaRPr lang="ru-RU" sz="4000" dirty="0"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82DAE-3C71-74CF-1D04-B6FBC2037EEE}"/>
              </a:ext>
            </a:extLst>
          </p:cNvPr>
          <p:cNvSpPr txBox="1"/>
          <p:nvPr/>
        </p:nvSpPr>
        <p:spPr>
          <a:xfrm>
            <a:off x="108227" y="931220"/>
            <a:ext cx="1208598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В </a:t>
            </a:r>
            <a:r>
              <a:rPr lang="en-US" sz="3600" err="1">
                <a:latin typeface="Times New Roman"/>
                <a:cs typeface="Times New Roman"/>
              </a:rPr>
              <a:t>Николаеве</a:t>
            </a:r>
            <a:r>
              <a:rPr lang="en-US" sz="3600" dirty="0">
                <a:latin typeface="Times New Roman"/>
                <a:cs typeface="Times New Roman"/>
              </a:rPr>
              <a:t> в 1896 </a:t>
            </a:r>
            <a:r>
              <a:rPr lang="en-US" sz="3600" err="1">
                <a:latin typeface="Times New Roman"/>
                <a:cs typeface="Times New Roman"/>
              </a:rPr>
              <a:t>участвовал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кружке</a:t>
            </a:r>
            <a:r>
              <a:rPr lang="en-US" sz="3600" dirty="0">
                <a:latin typeface="Times New Roman"/>
                <a:cs typeface="Times New Roman"/>
              </a:rPr>
              <a:t>, </a:t>
            </a:r>
            <a:r>
              <a:rPr lang="en-US" sz="3600" err="1">
                <a:latin typeface="Times New Roman"/>
                <a:cs typeface="Times New Roman"/>
              </a:rPr>
              <a:t>вместе</a:t>
            </a:r>
            <a:r>
              <a:rPr lang="en-US" sz="3600" dirty="0">
                <a:latin typeface="Times New Roman"/>
                <a:cs typeface="Times New Roman"/>
              </a:rPr>
              <a:t> с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другими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членами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вёл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революционную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пропаганду</a:t>
            </a:r>
            <a:r>
              <a:rPr lang="en-US" sz="3600" dirty="0">
                <a:latin typeface="Times New Roman"/>
                <a:cs typeface="Times New Roman"/>
              </a:rPr>
              <a:t>.</a:t>
            </a:r>
          </a:p>
          <a:p>
            <a:br>
              <a:rPr lang="en-US" sz="3600" dirty="0">
                <a:latin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В 1897 </a:t>
            </a:r>
            <a:r>
              <a:rPr lang="en-US" sz="3600" err="1">
                <a:latin typeface="Times New Roman"/>
                <a:cs typeface="Times New Roman"/>
              </a:rPr>
              <a:t>участвовал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основании</a:t>
            </a:r>
            <a:r>
              <a:rPr lang="en-US" sz="3600" dirty="0">
                <a:latin typeface="Times New Roman"/>
                <a:cs typeface="Times New Roman"/>
              </a:rPr>
              <a:t> «</a:t>
            </a:r>
            <a:r>
              <a:rPr lang="en-US" sz="3600" err="1">
                <a:latin typeface="Times New Roman"/>
                <a:cs typeface="Times New Roman"/>
              </a:rPr>
              <a:t>Южнорусского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рабочего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союза</a:t>
            </a:r>
            <a:r>
              <a:rPr lang="en-US" sz="3600" dirty="0">
                <a:latin typeface="Times New Roman"/>
                <a:cs typeface="Times New Roman"/>
              </a:rPr>
              <a:t>».</a:t>
            </a:r>
          </a:p>
          <a:p>
            <a:br>
              <a:rPr lang="en-US" sz="3600" dirty="0">
                <a:latin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В 1898 </a:t>
            </a:r>
            <a:r>
              <a:rPr lang="en-US" sz="3600" err="1">
                <a:latin typeface="Times New Roman"/>
                <a:cs typeface="Times New Roman"/>
              </a:rPr>
              <a:t>был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арестован</a:t>
            </a:r>
            <a:r>
              <a:rPr lang="en-US" sz="3600" dirty="0">
                <a:latin typeface="Times New Roman"/>
                <a:cs typeface="Times New Roman"/>
              </a:rPr>
              <a:t>.</a:t>
            </a:r>
            <a:endParaRPr lang="en-US" sz="3600"/>
          </a:p>
        </p:txBody>
      </p:sp>
      <p:pic>
        <p:nvPicPr>
          <p:cNvPr id="5" name="Рисунок 4" descr="Изображение выглядит как человек, Человеческое лицо, одежд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4BF5824-32A2-9E47-C0D0-E7B62E077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67" y="3352312"/>
            <a:ext cx="5172765" cy="350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2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ческое лицо, портрет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14C9622-36E7-F66B-24B2-39DFA7573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537A9-A9BD-B500-C1FB-EB5F055BB0A3}"/>
              </a:ext>
            </a:extLst>
          </p:cNvPr>
          <p:cNvSpPr txBox="1"/>
          <p:nvPr/>
        </p:nvSpPr>
        <p:spPr>
          <a:xfrm>
            <a:off x="6088871" y="211422"/>
            <a:ext cx="5932293" cy="63901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/>
                <a:cs typeface="Times New Roman"/>
              </a:rPr>
              <a:t>В </a:t>
            </a:r>
            <a:r>
              <a:rPr lang="en-US" sz="3600" err="1">
                <a:latin typeface="Times New Roman"/>
                <a:cs typeface="Times New Roman"/>
              </a:rPr>
              <a:t>одесской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тюрьме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стал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марксистом</a:t>
            </a:r>
            <a:endParaRPr lang="en-US" sz="3600">
              <a:latin typeface="Times New Roman"/>
              <a:cs typeface="Times New Roman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Times New Roman"/>
              <a:cs typeface="Times New Roman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/>
                <a:cs typeface="Times New Roman"/>
              </a:rPr>
              <a:t>В 1898 </a:t>
            </a:r>
            <a:r>
              <a:rPr lang="en-US" sz="3600" err="1">
                <a:latin typeface="Times New Roman"/>
                <a:cs typeface="Times New Roman"/>
              </a:rPr>
              <a:t>году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тюрьме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женился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на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Александре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Соколовской</a:t>
            </a:r>
            <a:endParaRPr lang="en-US" sz="3600">
              <a:latin typeface="Times New Roman"/>
              <a:cs typeface="Times New Roman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Times New Roman"/>
              <a:cs typeface="Times New Roman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/>
                <a:cs typeface="Times New Roman"/>
              </a:rPr>
              <a:t>С 1900 </a:t>
            </a:r>
            <a:r>
              <a:rPr lang="en-US" sz="3600" err="1">
                <a:latin typeface="Times New Roman"/>
                <a:cs typeface="Times New Roman"/>
              </a:rPr>
              <a:t>года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находился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ссылке</a:t>
            </a:r>
            <a:r>
              <a:rPr lang="en-US" sz="3600" dirty="0">
                <a:latin typeface="Times New Roman"/>
                <a:cs typeface="Times New Roman"/>
              </a:rPr>
              <a:t> в </a:t>
            </a:r>
            <a:r>
              <a:rPr lang="en-US" sz="3600" err="1">
                <a:latin typeface="Times New Roman"/>
                <a:cs typeface="Times New Roman"/>
              </a:rPr>
              <a:t>Иркутской</a:t>
            </a:r>
            <a:br>
              <a:rPr lang="en-US" sz="3600" dirty="0">
                <a:latin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губернии</a:t>
            </a:r>
            <a:r>
              <a:rPr lang="en-US" sz="3600" dirty="0">
                <a:latin typeface="Times New Roman"/>
                <a:cs typeface="Times New Roman"/>
              </a:rPr>
              <a:t>, </a:t>
            </a:r>
            <a:r>
              <a:rPr lang="en-US" sz="3600" err="1">
                <a:latin typeface="Times New Roman"/>
                <a:cs typeface="Times New Roman"/>
              </a:rPr>
              <a:t>где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сотрудничал</a:t>
            </a:r>
            <a:r>
              <a:rPr lang="en-US" sz="3600" dirty="0">
                <a:latin typeface="Times New Roman"/>
                <a:cs typeface="Times New Roman"/>
              </a:rPr>
              <a:t> с </a:t>
            </a:r>
            <a:r>
              <a:rPr lang="en-US" sz="3600" err="1">
                <a:latin typeface="Times New Roman"/>
                <a:cs typeface="Times New Roman"/>
              </a:rPr>
              <a:t>газетой</a:t>
            </a:r>
            <a:r>
              <a:rPr lang="en-US" sz="3600" dirty="0">
                <a:latin typeface="Times New Roman"/>
                <a:cs typeface="Times New Roman"/>
              </a:rPr>
              <a:t> «</a:t>
            </a:r>
            <a:r>
              <a:rPr lang="en-US" sz="3600" err="1">
                <a:latin typeface="Times New Roman"/>
                <a:cs typeface="Times New Roman"/>
              </a:rPr>
              <a:t>Искра</a:t>
            </a:r>
            <a:r>
              <a:rPr lang="en-US" sz="3600" dirty="0">
                <a:latin typeface="Times New Roman"/>
                <a:cs typeface="Times New Roman"/>
              </a:rPr>
              <a:t>»</a:t>
            </a:r>
            <a:endParaRPr lang="en-US" sz="3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1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Начало революционной деятельности</vt:lpstr>
      <vt:lpstr>Презентация PowerPoint</vt:lpstr>
      <vt:lpstr>Революция 1905—1907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Внутрипартийная борьба </vt:lpstr>
      <vt:lpstr>Презентация PowerPoint</vt:lpstr>
      <vt:lpstr>Последнее изгнание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</dc:title>
  <dc:creator/>
  <cp:lastModifiedBy/>
  <cp:revision>430</cp:revision>
  <dcterms:created xsi:type="dcterms:W3CDTF">2024-02-28T11:31:12Z</dcterms:created>
  <dcterms:modified xsi:type="dcterms:W3CDTF">2024-02-29T14:08:12Z</dcterms:modified>
</cp:coreProperties>
</file>