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7" r:id="rId9"/>
    <p:sldId id="348" r:id="rId10"/>
    <p:sldId id="268" r:id="rId11"/>
    <p:sldId id="260" r:id="rId12"/>
    <p:sldId id="349" r:id="rId13"/>
    <p:sldId id="350" r:id="rId14"/>
    <p:sldId id="351" r:id="rId15"/>
    <p:sldId id="261" r:id="rId16"/>
    <p:sldId id="262" r:id="rId17"/>
    <p:sldId id="352" r:id="rId18"/>
    <p:sldId id="263" r:id="rId19"/>
    <p:sldId id="353" r:id="rId20"/>
    <p:sldId id="265" r:id="rId21"/>
    <p:sldId id="266" r:id="rId22"/>
    <p:sldId id="264" r:id="rId23"/>
    <p:sldId id="354" r:id="rId24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750" y="-84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67736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1EED8-F29E-4916-9484-FBBE054ED06C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80C0E7-1462-403E-8BEE-B15F11D3E2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68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Прямоугольник 151"/>
          <p:cNvSpPr/>
          <p:nvPr/>
        </p:nvSpPr>
        <p:spPr>
          <a:xfrm>
            <a:off x="1620000" y="180000"/>
            <a:ext cx="503928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Подмосковье – Родина акул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Квестовое занятие для тех, кому интересна палеонтология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53" name="Рисунок 152"/>
          <p:cNvPicPr/>
          <p:nvPr/>
        </p:nvPicPr>
        <p:blipFill>
          <a:blip r:embed="rId2"/>
          <a:stretch/>
        </p:blipFill>
        <p:spPr>
          <a:xfrm>
            <a:off x="2595240" y="1448640"/>
            <a:ext cx="5415840" cy="3591000"/>
          </a:xfrm>
          <a:prstGeom prst="rect">
            <a:avLst/>
          </a:prstGeom>
          <a:ln w="0">
            <a:noFill/>
          </a:ln>
        </p:spPr>
      </p:pic>
      <p:sp>
        <p:nvSpPr>
          <p:cNvPr id="154" name="TextBox 153"/>
          <p:cNvSpPr txBox="1"/>
          <p:nvPr/>
        </p:nvSpPr>
        <p:spPr>
          <a:xfrm>
            <a:off x="5055480" y="837360"/>
            <a:ext cx="430452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endParaRPr lang="ru-RU" sz="1800" b="0" strike="noStrike" spc="-1">
              <a:latin typeface="Arial"/>
            </a:endParaRPr>
          </a:p>
          <a:p>
            <a:r>
              <a:rPr lang="ru-RU" sz="1800" b="0" strike="noStrike" spc="-1">
                <a:latin typeface="Arial"/>
              </a:rPr>
              <a:t>https://profil.mos.ru/events/event/107138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2"/>
          <p:cNvPicPr/>
          <p:nvPr/>
        </p:nvPicPr>
        <p:blipFill>
          <a:blip r:embed="rId2"/>
          <a:srcRect l="21533" t="27251" r="44574" b="60285"/>
          <a:stretch/>
        </p:blipFill>
        <p:spPr>
          <a:xfrm>
            <a:off x="5948660" y="1565176"/>
            <a:ext cx="2161282" cy="447080"/>
          </a:xfrm>
          <a:prstGeom prst="rect">
            <a:avLst/>
          </a:prstGeom>
          <a:ln w="0">
            <a:noFill/>
          </a:ln>
        </p:spPr>
      </p:pic>
      <p:sp>
        <p:nvSpPr>
          <p:cNvPr id="338" name="CustomShape 1"/>
          <p:cNvSpPr/>
          <p:nvPr/>
        </p:nvSpPr>
        <p:spPr>
          <a:xfrm>
            <a:off x="8186737" y="1565176"/>
            <a:ext cx="1737420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Harpagofututor </a:t>
            </a:r>
            <a:endParaRPr lang="ru-RU" sz="1488" spc="-1">
              <a:latin typeface="Arial"/>
            </a:endParaRPr>
          </a:p>
        </p:txBody>
      </p:sp>
      <p:pic>
        <p:nvPicPr>
          <p:cNvPr id="339" name="Picture 3"/>
          <p:cNvPicPr/>
          <p:nvPr/>
        </p:nvPicPr>
        <p:blipFill>
          <a:blip r:embed="rId3"/>
          <a:srcRect l="21861" t="30579" r="53372" b="50381"/>
          <a:stretch/>
        </p:blipFill>
        <p:spPr>
          <a:xfrm>
            <a:off x="5984378" y="2012553"/>
            <a:ext cx="1650504" cy="713184"/>
          </a:xfrm>
          <a:prstGeom prst="rect">
            <a:avLst/>
          </a:prstGeom>
          <a:ln w="0">
            <a:noFill/>
          </a:ln>
        </p:spPr>
      </p:pic>
      <p:sp>
        <p:nvSpPr>
          <p:cNvPr id="340" name="CustomShape 2"/>
          <p:cNvSpPr/>
          <p:nvPr/>
        </p:nvSpPr>
        <p:spPr>
          <a:xfrm>
            <a:off x="7634882" y="2216745"/>
            <a:ext cx="1103412" cy="30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Promexyele</a:t>
            </a:r>
            <a:endParaRPr lang="ru-RU" sz="1488" spc="-1">
              <a:latin typeface="Arial"/>
            </a:endParaRPr>
          </a:p>
        </p:txBody>
      </p:sp>
      <p:pic>
        <p:nvPicPr>
          <p:cNvPr id="341" name="Picture 4"/>
          <p:cNvPicPr/>
          <p:nvPr/>
        </p:nvPicPr>
        <p:blipFill>
          <a:blip r:embed="rId4"/>
          <a:srcRect l="21920" t="58046" r="53963" b="27934"/>
          <a:stretch/>
        </p:blipFill>
        <p:spPr>
          <a:xfrm>
            <a:off x="6101804" y="2745234"/>
            <a:ext cx="1660922" cy="542627"/>
          </a:xfrm>
          <a:prstGeom prst="rect">
            <a:avLst/>
          </a:prstGeom>
          <a:ln w="0">
            <a:noFill/>
          </a:ln>
        </p:spPr>
      </p:pic>
      <p:sp>
        <p:nvSpPr>
          <p:cNvPr id="342" name="CustomShape 3"/>
          <p:cNvSpPr/>
          <p:nvPr/>
        </p:nvSpPr>
        <p:spPr>
          <a:xfrm>
            <a:off x="7682805" y="2903141"/>
            <a:ext cx="820341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Helodus</a:t>
            </a:r>
            <a:endParaRPr lang="ru-RU" sz="1488" spc="-1">
              <a:latin typeface="Arial"/>
            </a:endParaRPr>
          </a:p>
        </p:txBody>
      </p:sp>
      <p:pic>
        <p:nvPicPr>
          <p:cNvPr id="343" name="Picture 5"/>
          <p:cNvPicPr/>
          <p:nvPr/>
        </p:nvPicPr>
        <p:blipFill>
          <a:blip r:embed="rId5"/>
          <a:srcRect l="41201" t="42815" r="46884" b="14253"/>
          <a:stretch/>
        </p:blipFill>
        <p:spPr>
          <a:xfrm rot="16200000">
            <a:off x="6173390" y="3011785"/>
            <a:ext cx="501551" cy="1016198"/>
          </a:xfrm>
          <a:prstGeom prst="rect">
            <a:avLst/>
          </a:prstGeom>
          <a:ln w="0">
            <a:noFill/>
          </a:ln>
        </p:spPr>
      </p:pic>
      <p:sp>
        <p:nvSpPr>
          <p:cNvPr id="344" name="CustomShape 4"/>
          <p:cNvSpPr/>
          <p:nvPr/>
        </p:nvSpPr>
        <p:spPr>
          <a:xfrm>
            <a:off x="6870501" y="3367187"/>
            <a:ext cx="926306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Menaspis</a:t>
            </a:r>
            <a:endParaRPr lang="ru-RU" sz="1488" spc="-1">
              <a:latin typeface="Arial"/>
            </a:endParaRPr>
          </a:p>
        </p:txBody>
      </p:sp>
      <p:pic>
        <p:nvPicPr>
          <p:cNvPr id="345" name="Picture 6"/>
          <p:cNvPicPr/>
          <p:nvPr/>
        </p:nvPicPr>
        <p:blipFill>
          <a:blip r:embed="rId6"/>
          <a:srcRect l="21682" t="21118" r="56633" b="59283"/>
          <a:stretch/>
        </p:blipFill>
        <p:spPr>
          <a:xfrm>
            <a:off x="5900439" y="3919935"/>
            <a:ext cx="1047750" cy="532209"/>
          </a:xfrm>
          <a:prstGeom prst="rect">
            <a:avLst/>
          </a:prstGeom>
          <a:ln w="0">
            <a:noFill/>
          </a:ln>
        </p:spPr>
      </p:pic>
      <p:sp>
        <p:nvSpPr>
          <p:cNvPr id="346" name="CustomShape 5"/>
          <p:cNvSpPr/>
          <p:nvPr/>
        </p:nvSpPr>
        <p:spPr>
          <a:xfrm>
            <a:off x="7029152" y="4033341"/>
            <a:ext cx="1535906" cy="30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Echinochimaera </a:t>
            </a:r>
            <a:endParaRPr lang="ru-RU" sz="1488" spc="-1">
              <a:latin typeface="Arial"/>
            </a:endParaRPr>
          </a:p>
        </p:txBody>
      </p:sp>
      <p:pic>
        <p:nvPicPr>
          <p:cNvPr id="347" name="Picture 2"/>
          <p:cNvPicPr/>
          <p:nvPr/>
        </p:nvPicPr>
        <p:blipFill>
          <a:blip r:embed="rId7"/>
          <a:srcRect l="22591" t="21863" r="46445" b="62672"/>
          <a:stretch/>
        </p:blipFill>
        <p:spPr>
          <a:xfrm>
            <a:off x="0" y="99"/>
            <a:ext cx="5984081" cy="1645741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/>
          <p:cNvPicPr/>
          <p:nvPr/>
        </p:nvPicPr>
        <p:blipFill>
          <a:blip r:embed="rId7"/>
          <a:srcRect l="22591" t="71986" r="46445" b="13152"/>
          <a:stretch/>
        </p:blipFill>
        <p:spPr>
          <a:xfrm>
            <a:off x="0" y="1646138"/>
            <a:ext cx="5984081" cy="298608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 descr="Glikmanius - Wikiwand">
            <a:extLst>
              <a:ext uri="{FF2B5EF4-FFF2-40B4-BE49-F238E27FC236}">
                <a16:creationId xmlns:a16="http://schemas.microsoft.com/office/drawing/2014/main" xmlns="" id="{EE2BCF0C-ADB1-467F-A438-FD3C5A989E0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9141" y="0"/>
            <a:ext cx="3828644" cy="1938215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A741D0-0075-48C9-A415-BFEA6D2DD053}"/>
              </a:ext>
            </a:extLst>
          </p:cNvPr>
          <p:cNvSpPr/>
          <p:nvPr/>
        </p:nvSpPr>
        <p:spPr>
          <a:xfrm>
            <a:off x="440348" y="1938215"/>
            <a:ext cx="3216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Glikmanius</a:t>
            </a:r>
            <a:r>
              <a:rPr lang="ru-RU" sz="1600" b="1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600" b="1" cap="all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occid</a:t>
            </a:r>
            <a:r>
              <a:rPr lang="ru-RU" sz="1600" b="1" cap="all" spc="-1" dirty="0" err="1">
                <a:solidFill>
                  <a:srgbClr val="000000"/>
                </a:solidFill>
                <a:latin typeface="Times New Roman"/>
                <a:ea typeface="SimSun"/>
              </a:rPr>
              <a:t>entalis</a:t>
            </a:r>
            <a:r>
              <a:rPr lang="ru-RU" sz="1600" b="1" cap="all" spc="-1" dirty="0">
                <a:solidFill>
                  <a:srgbClr val="000000"/>
                </a:solidFill>
                <a:latin typeface="Times New Roman"/>
                <a:ea typeface="Century Gothic"/>
              </a:rPr>
              <a:t> 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2FA81B-7F6D-45FA-8BCB-868607E02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702" y="234475"/>
            <a:ext cx="5718544" cy="14692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B7BD64E-CF47-40AB-9850-99115B7FF76A}"/>
              </a:ext>
            </a:extLst>
          </p:cNvPr>
          <p:cNvSpPr/>
          <p:nvPr/>
        </p:nvSpPr>
        <p:spPr>
          <a:xfrm>
            <a:off x="7828492" y="1568883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Petalodus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5589E5-92C9-467D-BA19-9321D86E3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572" y="2210155"/>
            <a:ext cx="4308060" cy="3044362"/>
          </a:xfrm>
          <a:prstGeom prst="rect">
            <a:avLst/>
          </a:prstGeom>
        </p:spPr>
      </p:pic>
      <p:pic>
        <p:nvPicPr>
          <p:cNvPr id="7" name="Изображение1" descr="Fadenia crenulata">
            <a:extLst>
              <a:ext uri="{FF2B5EF4-FFF2-40B4-BE49-F238E27FC236}">
                <a16:creationId xmlns:a16="http://schemas.microsoft.com/office/drawing/2014/main" xmlns="" id="{B7758774-135A-43B6-837B-42FC0BD81698}"/>
              </a:ext>
            </a:extLst>
          </p:cNvPr>
          <p:cNvPicPr/>
          <p:nvPr/>
        </p:nvPicPr>
        <p:blipFill>
          <a:blip r:embed="rId5"/>
          <a:srcRect t="8971" b="16962"/>
          <a:stretch/>
        </p:blipFill>
        <p:spPr>
          <a:xfrm>
            <a:off x="577993" y="2775190"/>
            <a:ext cx="2755440" cy="220248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2F5C543-57DF-4998-AD59-14EB5D423A1C}"/>
              </a:ext>
            </a:extLst>
          </p:cNvPr>
          <p:cNvSpPr/>
          <p:nvPr/>
        </p:nvSpPr>
        <p:spPr>
          <a:xfrm>
            <a:off x="1025244" y="5069851"/>
            <a:ext cx="1218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Fadenia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8732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угольник 195"/>
          <p:cNvSpPr/>
          <p:nvPr/>
        </p:nvSpPr>
        <p:spPr>
          <a:xfrm>
            <a:off x="720000" y="42120"/>
            <a:ext cx="8999280" cy="12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Хрящевые рыбы Подмосковья каменноугольного периода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97" name="Рисунок 196"/>
          <p:cNvPicPr/>
          <p:nvPr/>
        </p:nvPicPr>
        <p:blipFill>
          <a:blip r:embed="rId2"/>
          <a:stretch/>
        </p:blipFill>
        <p:spPr>
          <a:xfrm>
            <a:off x="93960" y="360000"/>
            <a:ext cx="1207440" cy="899280"/>
          </a:xfrm>
          <a:prstGeom prst="rect">
            <a:avLst/>
          </a:prstGeom>
          <a:ln w="0">
            <a:noFill/>
          </a:ln>
        </p:spPr>
      </p:pic>
      <p:sp>
        <p:nvSpPr>
          <p:cNvPr id="198" name="Прямоугольник 197"/>
          <p:cNvSpPr/>
          <p:nvPr/>
        </p:nvSpPr>
        <p:spPr>
          <a:xfrm>
            <a:off x="0" y="1427400"/>
            <a:ext cx="152712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Polyrhizodus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99" name="Рисунок 198"/>
          <p:cNvPicPr/>
          <p:nvPr/>
        </p:nvPicPr>
        <p:blipFill>
          <a:blip r:embed="rId3"/>
          <a:stretch/>
        </p:blipFill>
        <p:spPr>
          <a:xfrm>
            <a:off x="1620000" y="360000"/>
            <a:ext cx="948600" cy="899640"/>
          </a:xfrm>
          <a:prstGeom prst="rect">
            <a:avLst/>
          </a:prstGeom>
          <a:ln w="0">
            <a:noFill/>
          </a:ln>
        </p:spPr>
      </p:pic>
      <p:sp>
        <p:nvSpPr>
          <p:cNvPr id="200" name="Прямоугольник 199"/>
          <p:cNvSpPr/>
          <p:nvPr/>
        </p:nvSpPr>
        <p:spPr>
          <a:xfrm>
            <a:off x="1510560" y="1371600"/>
            <a:ext cx="136872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Glikmanius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1" name="Рисунок 200"/>
          <p:cNvPicPr/>
          <p:nvPr/>
        </p:nvPicPr>
        <p:blipFill>
          <a:blip r:embed="rId4"/>
          <a:stretch/>
        </p:blipFill>
        <p:spPr>
          <a:xfrm>
            <a:off x="2773440" y="428760"/>
            <a:ext cx="1365840" cy="94212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201"/>
          <p:cNvSpPr/>
          <p:nvPr/>
        </p:nvSpPr>
        <p:spPr>
          <a:xfrm>
            <a:off x="2973240" y="1371600"/>
            <a:ext cx="98604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Fadenia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3" name="Рисунок 202"/>
          <p:cNvPicPr/>
          <p:nvPr/>
        </p:nvPicPr>
        <p:blipFill>
          <a:blip r:embed="rId5"/>
          <a:stretch/>
        </p:blipFill>
        <p:spPr>
          <a:xfrm flipH="1">
            <a:off x="4354200" y="360000"/>
            <a:ext cx="685800" cy="999000"/>
          </a:xfrm>
          <a:prstGeom prst="rect">
            <a:avLst/>
          </a:prstGeom>
          <a:ln w="0">
            <a:noFill/>
          </a:ln>
        </p:spPr>
      </p:pic>
      <p:sp>
        <p:nvSpPr>
          <p:cNvPr id="204" name="Прямоугольник 203"/>
          <p:cNvSpPr/>
          <p:nvPr/>
        </p:nvSpPr>
        <p:spPr>
          <a:xfrm>
            <a:off x="4275720" y="1260000"/>
            <a:ext cx="94356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Janassa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5" name="Рисунок 204"/>
          <p:cNvPicPr/>
          <p:nvPr/>
        </p:nvPicPr>
        <p:blipFill>
          <a:blip r:embed="rId6"/>
          <a:stretch/>
        </p:blipFill>
        <p:spPr>
          <a:xfrm>
            <a:off x="5400000" y="384120"/>
            <a:ext cx="1534320" cy="695160"/>
          </a:xfrm>
          <a:prstGeom prst="rect">
            <a:avLst/>
          </a:prstGeom>
          <a:ln w="0">
            <a:noFill/>
          </a:ln>
        </p:spPr>
      </p:pic>
      <p:sp>
        <p:nvSpPr>
          <p:cNvPr id="206" name="Прямоугольник 205"/>
          <p:cNvSpPr/>
          <p:nvPr/>
        </p:nvSpPr>
        <p:spPr>
          <a:xfrm>
            <a:off x="5448960" y="1080000"/>
            <a:ext cx="103032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Helodus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07" name="Рисунок 206"/>
          <p:cNvPicPr/>
          <p:nvPr/>
        </p:nvPicPr>
        <p:blipFill>
          <a:blip r:embed="rId7"/>
          <a:stretch/>
        </p:blipFill>
        <p:spPr>
          <a:xfrm>
            <a:off x="7464960" y="41040"/>
            <a:ext cx="1354320" cy="1038240"/>
          </a:xfrm>
          <a:prstGeom prst="rect">
            <a:avLst/>
          </a:prstGeom>
          <a:ln w="0">
            <a:noFill/>
          </a:ln>
        </p:spPr>
      </p:pic>
      <p:sp>
        <p:nvSpPr>
          <p:cNvPr id="208" name="Прямоугольник 207"/>
          <p:cNvSpPr/>
          <p:nvPr/>
        </p:nvSpPr>
        <p:spPr>
          <a:xfrm>
            <a:off x="7462800" y="1080000"/>
            <a:ext cx="135648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Sandalodus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9" name="Рисунок 208"/>
          <p:cNvPicPr/>
          <p:nvPr/>
        </p:nvPicPr>
        <p:blipFill>
          <a:blip r:embed="rId8"/>
          <a:stretch/>
        </p:blipFill>
        <p:spPr>
          <a:xfrm rot="10810200">
            <a:off x="182160" y="1875600"/>
            <a:ext cx="1059840" cy="1001880"/>
          </a:xfrm>
          <a:prstGeom prst="rect">
            <a:avLst/>
          </a:prstGeom>
          <a:ln w="0">
            <a:noFill/>
          </a:ln>
        </p:spPr>
      </p:pic>
      <p:sp>
        <p:nvSpPr>
          <p:cNvPr id="210" name="Прямоугольник 209"/>
          <p:cNvSpPr/>
          <p:nvPr/>
        </p:nvSpPr>
        <p:spPr>
          <a:xfrm>
            <a:off x="180000" y="2880000"/>
            <a:ext cx="111564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Saivodus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11" name="Рисунок 210"/>
          <p:cNvPicPr/>
          <p:nvPr/>
        </p:nvPicPr>
        <p:blipFill>
          <a:blip r:embed="rId9"/>
          <a:stretch/>
        </p:blipFill>
        <p:spPr>
          <a:xfrm>
            <a:off x="1704960" y="1800000"/>
            <a:ext cx="1174320" cy="1084320"/>
          </a:xfrm>
          <a:prstGeom prst="rect">
            <a:avLst/>
          </a:prstGeom>
          <a:ln w="0">
            <a:noFill/>
          </a:ln>
        </p:spPr>
      </p:pic>
      <p:sp>
        <p:nvSpPr>
          <p:cNvPr id="212" name="Прямоугольник 211"/>
          <p:cNvSpPr/>
          <p:nvPr/>
        </p:nvSpPr>
        <p:spPr>
          <a:xfrm>
            <a:off x="1620000" y="2867400"/>
            <a:ext cx="127260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Psephodus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13" name="Рисунок 212"/>
          <p:cNvPicPr/>
          <p:nvPr/>
        </p:nvPicPr>
        <p:blipFill>
          <a:blip r:embed="rId10"/>
          <a:stretch/>
        </p:blipFill>
        <p:spPr>
          <a:xfrm>
            <a:off x="3060000" y="1800000"/>
            <a:ext cx="1122840" cy="1068480"/>
          </a:xfrm>
          <a:prstGeom prst="rect">
            <a:avLst/>
          </a:prstGeom>
          <a:ln w="0">
            <a:noFill/>
          </a:ln>
        </p:spPr>
      </p:pic>
      <p:sp>
        <p:nvSpPr>
          <p:cNvPr id="214" name="Прямоугольник 213"/>
          <p:cNvSpPr/>
          <p:nvPr/>
        </p:nvSpPr>
        <p:spPr>
          <a:xfrm>
            <a:off x="3060000" y="2880000"/>
            <a:ext cx="127116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Campodus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15" name="Рисунок 214"/>
          <p:cNvPicPr/>
          <p:nvPr/>
        </p:nvPicPr>
        <p:blipFill>
          <a:blip r:embed="rId11"/>
          <a:stretch/>
        </p:blipFill>
        <p:spPr>
          <a:xfrm>
            <a:off x="4466520" y="1706760"/>
            <a:ext cx="1112760" cy="1022040"/>
          </a:xfrm>
          <a:prstGeom prst="rect">
            <a:avLst/>
          </a:prstGeom>
          <a:ln w="0">
            <a:noFill/>
          </a:ln>
        </p:spPr>
      </p:pic>
      <p:sp>
        <p:nvSpPr>
          <p:cNvPr id="216" name="Прямоугольник 215"/>
          <p:cNvSpPr/>
          <p:nvPr/>
        </p:nvSpPr>
        <p:spPr>
          <a:xfrm>
            <a:off x="4273560" y="2667960"/>
            <a:ext cx="159444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Stethacanthus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17" name="Рисунок 216"/>
          <p:cNvPicPr/>
          <p:nvPr/>
        </p:nvPicPr>
        <p:blipFill>
          <a:blip r:embed="rId12"/>
          <a:stretch/>
        </p:blipFill>
        <p:spPr>
          <a:xfrm>
            <a:off x="5664960" y="1621800"/>
            <a:ext cx="1693800" cy="897480"/>
          </a:xfrm>
          <a:prstGeom prst="rect">
            <a:avLst/>
          </a:prstGeom>
          <a:ln w="0">
            <a:noFill/>
          </a:ln>
        </p:spPr>
      </p:pic>
      <p:sp>
        <p:nvSpPr>
          <p:cNvPr id="218" name="Прямоугольник 217"/>
          <p:cNvSpPr/>
          <p:nvPr/>
        </p:nvSpPr>
        <p:spPr>
          <a:xfrm>
            <a:off x="6121800" y="2687400"/>
            <a:ext cx="125748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Lagarodus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19" name="Рисунок 218"/>
          <p:cNvPicPr/>
          <p:nvPr/>
        </p:nvPicPr>
        <p:blipFill>
          <a:blip r:embed="rId13"/>
          <a:stretch/>
        </p:blipFill>
        <p:spPr>
          <a:xfrm>
            <a:off x="7920000" y="1620000"/>
            <a:ext cx="1214640" cy="1050480"/>
          </a:xfrm>
          <a:prstGeom prst="rect">
            <a:avLst/>
          </a:prstGeom>
          <a:ln w="0">
            <a:noFill/>
          </a:ln>
        </p:spPr>
      </p:pic>
      <p:sp>
        <p:nvSpPr>
          <p:cNvPr id="220" name="Прямоугольник 219"/>
          <p:cNvSpPr/>
          <p:nvPr/>
        </p:nvSpPr>
        <p:spPr>
          <a:xfrm>
            <a:off x="7740000" y="2700000"/>
            <a:ext cx="149976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Oxytomodus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21" name="Рисунок 220"/>
          <p:cNvPicPr/>
          <p:nvPr/>
        </p:nvPicPr>
        <p:blipFill>
          <a:blip r:embed="rId14"/>
          <a:stretch/>
        </p:blipFill>
        <p:spPr>
          <a:xfrm>
            <a:off x="180000" y="3252600"/>
            <a:ext cx="1605600" cy="912240"/>
          </a:xfrm>
          <a:prstGeom prst="rect">
            <a:avLst/>
          </a:prstGeom>
          <a:ln w="0">
            <a:noFill/>
          </a:ln>
        </p:spPr>
      </p:pic>
      <p:sp>
        <p:nvSpPr>
          <p:cNvPr id="222" name="Прямоугольник 221"/>
          <p:cNvSpPr/>
          <p:nvPr/>
        </p:nvSpPr>
        <p:spPr>
          <a:xfrm>
            <a:off x="320760" y="4307400"/>
            <a:ext cx="129852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Poecilodus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23" name="Рисунок 222"/>
          <p:cNvPicPr/>
          <p:nvPr/>
        </p:nvPicPr>
        <p:blipFill>
          <a:blip r:embed="rId15"/>
          <a:stretch/>
        </p:blipFill>
        <p:spPr>
          <a:xfrm>
            <a:off x="1980000" y="3209760"/>
            <a:ext cx="1267920" cy="929520"/>
          </a:xfrm>
          <a:prstGeom prst="rect">
            <a:avLst/>
          </a:prstGeom>
          <a:ln w="0">
            <a:noFill/>
          </a:ln>
        </p:spPr>
      </p:pic>
      <p:sp>
        <p:nvSpPr>
          <p:cNvPr id="224" name="Прямоугольник 223"/>
          <p:cNvSpPr/>
          <p:nvPr/>
        </p:nvSpPr>
        <p:spPr>
          <a:xfrm>
            <a:off x="1980000" y="4140000"/>
            <a:ext cx="108828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Copodus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25" name="Рисунок 224"/>
          <p:cNvPicPr/>
          <p:nvPr/>
        </p:nvPicPr>
        <p:blipFill>
          <a:blip r:embed="rId16"/>
          <a:stretch/>
        </p:blipFill>
        <p:spPr>
          <a:xfrm>
            <a:off x="3420000" y="3252600"/>
            <a:ext cx="1174320" cy="921600"/>
          </a:xfrm>
          <a:prstGeom prst="rect">
            <a:avLst/>
          </a:prstGeom>
          <a:ln w="0">
            <a:noFill/>
          </a:ln>
        </p:spPr>
      </p:pic>
      <p:sp>
        <p:nvSpPr>
          <p:cNvPr id="226" name="Прямоугольник 225"/>
          <p:cNvSpPr/>
          <p:nvPr/>
        </p:nvSpPr>
        <p:spPr>
          <a:xfrm>
            <a:off x="3249720" y="4307400"/>
            <a:ext cx="160956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Deltoptychius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27" name="Рисунок 226"/>
          <p:cNvPicPr/>
          <p:nvPr/>
        </p:nvPicPr>
        <p:blipFill>
          <a:blip r:embed="rId17"/>
          <a:stretch/>
        </p:blipFill>
        <p:spPr>
          <a:xfrm>
            <a:off x="4860000" y="3040560"/>
            <a:ext cx="1259280" cy="1175400"/>
          </a:xfrm>
          <a:prstGeom prst="rect">
            <a:avLst/>
          </a:prstGeom>
          <a:ln w="0">
            <a:noFill/>
          </a:ln>
        </p:spPr>
      </p:pic>
      <p:sp>
        <p:nvSpPr>
          <p:cNvPr id="228" name="Прямоугольник 227"/>
          <p:cNvSpPr/>
          <p:nvPr/>
        </p:nvSpPr>
        <p:spPr>
          <a:xfrm>
            <a:off x="5018760" y="4216680"/>
            <a:ext cx="110052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Deltodus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29" name="Рисунок 228"/>
          <p:cNvPicPr/>
          <p:nvPr/>
        </p:nvPicPr>
        <p:blipFill>
          <a:blip r:embed="rId18"/>
          <a:stretch/>
        </p:blipFill>
        <p:spPr>
          <a:xfrm>
            <a:off x="6300000" y="3182400"/>
            <a:ext cx="1174320" cy="956880"/>
          </a:xfrm>
          <a:prstGeom prst="rect">
            <a:avLst/>
          </a:prstGeom>
          <a:ln w="0">
            <a:noFill/>
          </a:ln>
        </p:spPr>
      </p:pic>
      <p:sp>
        <p:nvSpPr>
          <p:cNvPr id="230" name="Прямоугольник 229"/>
          <p:cNvSpPr/>
          <p:nvPr/>
        </p:nvSpPr>
        <p:spPr>
          <a:xfrm>
            <a:off x="6300000" y="4127400"/>
            <a:ext cx="114300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Cladodus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31" name="Рисунок 230"/>
          <p:cNvPicPr/>
          <p:nvPr/>
        </p:nvPicPr>
        <p:blipFill>
          <a:blip r:embed="rId19"/>
          <a:stretch/>
        </p:blipFill>
        <p:spPr>
          <a:xfrm>
            <a:off x="7740000" y="3099240"/>
            <a:ext cx="1979280" cy="1015560"/>
          </a:xfrm>
          <a:prstGeom prst="rect">
            <a:avLst/>
          </a:prstGeom>
          <a:ln w="0">
            <a:noFill/>
          </a:ln>
        </p:spPr>
      </p:pic>
      <p:sp>
        <p:nvSpPr>
          <p:cNvPr id="232" name="Прямоугольник 231"/>
          <p:cNvSpPr/>
          <p:nvPr/>
        </p:nvSpPr>
        <p:spPr>
          <a:xfrm>
            <a:off x="7920000" y="4140000"/>
            <a:ext cx="165204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Ctenoptychius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Рисунок 232"/>
          <p:cNvPicPr/>
          <p:nvPr/>
        </p:nvPicPr>
        <p:blipFill>
          <a:blip r:embed="rId2"/>
          <a:stretch/>
        </p:blipFill>
        <p:spPr>
          <a:xfrm>
            <a:off x="362520" y="838440"/>
            <a:ext cx="1976760" cy="1320840"/>
          </a:xfrm>
          <a:prstGeom prst="rect">
            <a:avLst/>
          </a:prstGeom>
          <a:ln w="0">
            <a:noFill/>
          </a:ln>
        </p:spPr>
      </p:pic>
      <p:sp>
        <p:nvSpPr>
          <p:cNvPr id="234" name="Прямоугольник 233"/>
          <p:cNvSpPr/>
          <p:nvPr/>
        </p:nvSpPr>
        <p:spPr>
          <a:xfrm>
            <a:off x="720000" y="180000"/>
            <a:ext cx="9180000" cy="6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Зубы хрящевых рыб юрского периода из Подмосковья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35" name="Рисунок 234"/>
          <p:cNvPicPr/>
          <p:nvPr/>
        </p:nvPicPr>
        <p:blipFill>
          <a:blip r:embed="rId3"/>
          <a:stretch/>
        </p:blipFill>
        <p:spPr>
          <a:xfrm>
            <a:off x="6564960" y="646200"/>
            <a:ext cx="1534320" cy="1153080"/>
          </a:xfrm>
          <a:prstGeom prst="rect">
            <a:avLst/>
          </a:prstGeom>
          <a:ln w="0">
            <a:noFill/>
          </a:ln>
        </p:spPr>
      </p:pic>
      <p:sp>
        <p:nvSpPr>
          <p:cNvPr id="236" name="Прямоугольник 235"/>
          <p:cNvSpPr/>
          <p:nvPr/>
        </p:nvSpPr>
        <p:spPr>
          <a:xfrm>
            <a:off x="7517520" y="1980000"/>
            <a:ext cx="130176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Sphenodus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37" name="Рисунок 236"/>
          <p:cNvPicPr/>
          <p:nvPr/>
        </p:nvPicPr>
        <p:blipFill>
          <a:blip r:embed="rId4"/>
          <a:stretch/>
        </p:blipFill>
        <p:spPr>
          <a:xfrm>
            <a:off x="8460000" y="540000"/>
            <a:ext cx="1379880" cy="1177560"/>
          </a:xfrm>
          <a:prstGeom prst="rect">
            <a:avLst/>
          </a:prstGeom>
          <a:ln w="0">
            <a:noFill/>
          </a:ln>
        </p:spPr>
      </p:pic>
      <p:pic>
        <p:nvPicPr>
          <p:cNvPr id="238" name="Рисунок 237"/>
          <p:cNvPicPr/>
          <p:nvPr/>
        </p:nvPicPr>
        <p:blipFill>
          <a:blip r:embed="rId5"/>
          <a:srcRect l="6365" t="23691" r="40229" b="8101"/>
          <a:stretch/>
        </p:blipFill>
        <p:spPr>
          <a:xfrm>
            <a:off x="2520360" y="720360"/>
            <a:ext cx="1618920" cy="1618920"/>
          </a:xfrm>
          <a:prstGeom prst="rect">
            <a:avLst/>
          </a:prstGeom>
          <a:ln w="0">
            <a:noFill/>
          </a:ln>
        </p:spPr>
      </p:pic>
      <p:pic>
        <p:nvPicPr>
          <p:cNvPr id="239" name="Рисунок 238"/>
          <p:cNvPicPr/>
          <p:nvPr/>
        </p:nvPicPr>
        <p:blipFill>
          <a:blip r:embed="rId6"/>
          <a:stretch/>
        </p:blipFill>
        <p:spPr>
          <a:xfrm>
            <a:off x="4320000" y="720000"/>
            <a:ext cx="1832040" cy="1813320"/>
          </a:xfrm>
          <a:prstGeom prst="rect">
            <a:avLst/>
          </a:prstGeom>
          <a:ln w="0">
            <a:noFill/>
          </a:ln>
        </p:spPr>
      </p:pic>
      <p:sp>
        <p:nvSpPr>
          <p:cNvPr id="240" name="Прямоугольник 239"/>
          <p:cNvSpPr/>
          <p:nvPr/>
        </p:nvSpPr>
        <p:spPr>
          <a:xfrm>
            <a:off x="1667160" y="2667960"/>
            <a:ext cx="229212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Synechodontiformes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1FFB1E-3FCE-4928-BD33-BDEE851F1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10751" r="9278" b="13033"/>
          <a:stretch/>
        </p:blipFill>
        <p:spPr>
          <a:xfrm>
            <a:off x="0" y="0"/>
            <a:ext cx="4822092" cy="56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831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_0"/>
          <p:cNvPicPr/>
          <p:nvPr/>
        </p:nvPicPr>
        <p:blipFill>
          <a:blip r:embed="rId2"/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 w="9525">
            <a:noFill/>
          </a:ln>
        </p:spPr>
      </p:pic>
      <p:sp>
        <p:nvSpPr>
          <p:cNvPr id="242" name="TextBox 1_1"/>
          <p:cNvSpPr/>
          <p:nvPr/>
        </p:nvSpPr>
        <p:spPr>
          <a:xfrm>
            <a:off x="0" y="360"/>
            <a:ext cx="3931920" cy="15066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В </a:t>
            </a:r>
            <a:r>
              <a:rPr lang="ru-RU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сеноманском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веке мелового периода в Подмосковье обитало более 15 видов акул, но наиболее массовыми видами были  </a:t>
            </a:r>
            <a:r>
              <a:rPr lang="en-US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Eostriatolamia</a:t>
            </a:r>
            <a:r>
              <a:rPr lang="en-US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US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subulata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(</a:t>
            </a:r>
            <a:r>
              <a:rPr lang="ru-RU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Эостиатоламия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) и  </a:t>
            </a:r>
            <a:r>
              <a:rPr lang="en-US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Archaeolamna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(</a:t>
            </a:r>
            <a:r>
              <a:rPr lang="ru-RU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Архаэоламия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). А наиболее крупной - </a:t>
            </a:r>
            <a:r>
              <a:rPr lang="en-US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Cretoxyrhina</a:t>
            </a:r>
            <a:r>
              <a:rPr lang="en-US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US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denticulata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(</a:t>
            </a:r>
            <a:r>
              <a:rPr lang="ru-RU" sz="1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Кретоксирина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), чьи </a:t>
            </a:r>
            <a:r>
              <a:rPr lang="ru-RU" sz="1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зубы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из Подмосковья достигали </a:t>
            </a:r>
            <a:r>
              <a:rPr lang="ru-RU" sz="1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4 см </a:t>
            </a:r>
            <a:r>
              <a:rPr lang="ru-RU" sz="1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в длину.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243" name="Picture 2_2" descr="мел, зубы акул, Polyacrodus, Варавино, Cretaceous, shark teeth"/>
          <p:cNvPicPr/>
          <p:nvPr/>
        </p:nvPicPr>
        <p:blipFill>
          <a:blip r:embed="rId3"/>
          <a:stretch/>
        </p:blipFill>
        <p:spPr>
          <a:xfrm>
            <a:off x="0" y="1653480"/>
            <a:ext cx="2597040" cy="1357200"/>
          </a:xfrm>
          <a:prstGeom prst="rect">
            <a:avLst/>
          </a:prstGeom>
          <a:ln w="0">
            <a:noFill/>
          </a:ln>
        </p:spPr>
      </p:pic>
      <p:sp>
        <p:nvSpPr>
          <p:cNvPr id="244" name="Прямоугольник 3_1"/>
          <p:cNvSpPr/>
          <p:nvPr/>
        </p:nvSpPr>
        <p:spPr>
          <a:xfrm>
            <a:off x="73800" y="1653480"/>
            <a:ext cx="1327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Polyacrodus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45" name="Picture 4_2" descr="Notorhynchus, Notidanidon"/>
          <p:cNvPicPr/>
          <p:nvPr/>
        </p:nvPicPr>
        <p:blipFill>
          <a:blip r:embed="rId4"/>
          <a:stretch/>
        </p:blipFill>
        <p:spPr>
          <a:xfrm>
            <a:off x="2598480" y="1653480"/>
            <a:ext cx="3305880" cy="1359720"/>
          </a:xfrm>
          <a:prstGeom prst="rect">
            <a:avLst/>
          </a:prstGeom>
          <a:ln w="0">
            <a:noFill/>
          </a:ln>
        </p:spPr>
      </p:pic>
      <p:sp>
        <p:nvSpPr>
          <p:cNvPr id="246" name="Прямоугольник 5_1"/>
          <p:cNvSpPr/>
          <p:nvPr/>
        </p:nvSpPr>
        <p:spPr>
          <a:xfrm>
            <a:off x="2682360" y="1653480"/>
            <a:ext cx="1516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Notorhynchus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47" name="Picture 6_1" descr="зубы, Eostriatolamia, teeth"/>
          <p:cNvPicPr/>
          <p:nvPr/>
        </p:nvPicPr>
        <p:blipFill>
          <a:blip r:embed="rId5"/>
          <a:srcRect l="21213" t="18143" r="18181"/>
          <a:stretch/>
        </p:blipFill>
        <p:spPr>
          <a:xfrm>
            <a:off x="5906160" y="1653480"/>
            <a:ext cx="2045880" cy="1357200"/>
          </a:xfrm>
          <a:prstGeom prst="rect">
            <a:avLst/>
          </a:prstGeom>
          <a:ln w="0">
            <a:noFill/>
          </a:ln>
        </p:spPr>
      </p:pic>
      <p:sp>
        <p:nvSpPr>
          <p:cNvPr id="248" name="Прямоугольник 7_1"/>
          <p:cNvSpPr/>
          <p:nvPr/>
        </p:nvSpPr>
        <p:spPr>
          <a:xfrm>
            <a:off x="5993280" y="1653480"/>
            <a:ext cx="16142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Eostriatolamia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49" name="Picture 8_1" descr="зубы, акулы, сеноман, Cretoxyrhina denticulata, teeth, sharks"/>
          <p:cNvPicPr/>
          <p:nvPr/>
        </p:nvPicPr>
        <p:blipFill>
          <a:blip r:embed="rId6"/>
          <a:stretch/>
        </p:blipFill>
        <p:spPr>
          <a:xfrm>
            <a:off x="7953480" y="1653480"/>
            <a:ext cx="2124720" cy="1346040"/>
          </a:xfrm>
          <a:prstGeom prst="rect">
            <a:avLst/>
          </a:prstGeom>
          <a:ln w="0">
            <a:noFill/>
          </a:ln>
        </p:spPr>
      </p:pic>
      <p:sp>
        <p:nvSpPr>
          <p:cNvPr id="250" name="Прямоугольник 9_1"/>
          <p:cNvSpPr/>
          <p:nvPr/>
        </p:nvSpPr>
        <p:spPr>
          <a:xfrm>
            <a:off x="8013960" y="1653480"/>
            <a:ext cx="1074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Dwardius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1" name="Picture 10_1" descr="мел, зубы акул, Варавино, Acrodus, Cretaceous, shark teeth"/>
          <p:cNvPicPr/>
          <p:nvPr/>
        </p:nvPicPr>
        <p:blipFill>
          <a:blip r:embed="rId7"/>
          <a:srcRect t="38624"/>
          <a:stretch/>
        </p:blipFill>
        <p:spPr>
          <a:xfrm>
            <a:off x="0" y="3011760"/>
            <a:ext cx="2518560" cy="1324440"/>
          </a:xfrm>
          <a:prstGeom prst="rect">
            <a:avLst/>
          </a:prstGeom>
          <a:ln w="0">
            <a:noFill/>
          </a:ln>
        </p:spPr>
      </p:pic>
      <p:sp>
        <p:nvSpPr>
          <p:cNvPr id="252" name="Прямоугольник 11_1"/>
          <p:cNvSpPr/>
          <p:nvPr/>
        </p:nvSpPr>
        <p:spPr>
          <a:xfrm>
            <a:off x="52920" y="3012120"/>
            <a:ext cx="951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Acrodus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3" name="Picture 12_1" descr="мел, зубы акул, Ptychodus, Варавино, Cretaceous, shark teeth"/>
          <p:cNvPicPr/>
          <p:nvPr/>
        </p:nvPicPr>
        <p:blipFill>
          <a:blip r:embed="rId8"/>
          <a:stretch/>
        </p:blipFill>
        <p:spPr>
          <a:xfrm>
            <a:off x="2520000" y="3011760"/>
            <a:ext cx="1809720" cy="1283400"/>
          </a:xfrm>
          <a:prstGeom prst="rect">
            <a:avLst/>
          </a:prstGeom>
          <a:ln w="0">
            <a:noFill/>
          </a:ln>
        </p:spPr>
      </p:pic>
      <p:sp>
        <p:nvSpPr>
          <p:cNvPr id="254" name="Прямоугольник 13_1"/>
          <p:cNvSpPr/>
          <p:nvPr/>
        </p:nvSpPr>
        <p:spPr>
          <a:xfrm>
            <a:off x="2663640" y="3012120"/>
            <a:ext cx="1164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Ptychodus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5" name="Picture 14_1" descr="Paraorthacodus, Paraorthacodus recurvus, Synechodontiformes"/>
          <p:cNvPicPr/>
          <p:nvPr/>
        </p:nvPicPr>
        <p:blipFill>
          <a:blip r:embed="rId9"/>
          <a:srcRect l="38756" r="25000"/>
          <a:stretch/>
        </p:blipFill>
        <p:spPr>
          <a:xfrm>
            <a:off x="4331160" y="3011760"/>
            <a:ext cx="1572840" cy="1298160"/>
          </a:xfrm>
          <a:prstGeom prst="rect">
            <a:avLst/>
          </a:prstGeom>
          <a:ln w="0">
            <a:noFill/>
          </a:ln>
        </p:spPr>
      </p:pic>
      <p:sp>
        <p:nvSpPr>
          <p:cNvPr id="256" name="Прямоугольник 15_1"/>
          <p:cNvSpPr/>
          <p:nvPr/>
        </p:nvSpPr>
        <p:spPr>
          <a:xfrm>
            <a:off x="4331160" y="3012120"/>
            <a:ext cx="14162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Paraorthacodus</a:t>
            </a:r>
            <a:endParaRPr lang="ru-RU" sz="1300" b="0" strike="noStrike" spc="-1" dirty="0">
              <a:latin typeface="Arial"/>
            </a:endParaRPr>
          </a:p>
        </p:txBody>
      </p:sp>
      <p:pic>
        <p:nvPicPr>
          <p:cNvPr id="257" name="Picture 18_1" descr="мел, зубы акул, Archaeolamna, Варавино, Cretaceous, shark teeth"/>
          <p:cNvPicPr/>
          <p:nvPr/>
        </p:nvPicPr>
        <p:blipFill>
          <a:blip r:embed="rId10"/>
          <a:srcRect t="51250" r="52420"/>
          <a:stretch/>
        </p:blipFill>
        <p:spPr>
          <a:xfrm>
            <a:off x="5906160" y="3011760"/>
            <a:ext cx="2045880" cy="1298160"/>
          </a:xfrm>
          <a:prstGeom prst="rect">
            <a:avLst/>
          </a:prstGeom>
          <a:ln w="0">
            <a:noFill/>
          </a:ln>
        </p:spPr>
      </p:pic>
      <p:sp>
        <p:nvSpPr>
          <p:cNvPr id="258" name="Прямоугольник 19_1"/>
          <p:cNvSpPr/>
          <p:nvPr/>
        </p:nvSpPr>
        <p:spPr>
          <a:xfrm>
            <a:off x="5992200" y="3012120"/>
            <a:ext cx="1556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Archaeolamna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59" name="Picture 20_1" descr="акулы, сеноман, Leptostyrax, Варавино, Cenomanian, sharks"/>
          <p:cNvPicPr/>
          <p:nvPr/>
        </p:nvPicPr>
        <p:blipFill>
          <a:blip r:embed="rId11"/>
          <a:stretch/>
        </p:blipFill>
        <p:spPr>
          <a:xfrm>
            <a:off x="7953480" y="3011760"/>
            <a:ext cx="2124720" cy="1283400"/>
          </a:xfrm>
          <a:prstGeom prst="rect">
            <a:avLst/>
          </a:prstGeom>
          <a:ln w="0">
            <a:noFill/>
          </a:ln>
        </p:spPr>
      </p:pic>
      <p:sp>
        <p:nvSpPr>
          <p:cNvPr id="260" name="Прямоугольник 21_1"/>
          <p:cNvSpPr/>
          <p:nvPr/>
        </p:nvSpPr>
        <p:spPr>
          <a:xfrm>
            <a:off x="8023680" y="3012120"/>
            <a:ext cx="1283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Leptostyrax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61" name="Picture 22_1" descr="мел, акулы, Squalicorax, сеноман, Варавино, Cenomanian, Cretaceous, sharks"/>
          <p:cNvPicPr/>
          <p:nvPr/>
        </p:nvPicPr>
        <p:blipFill>
          <a:blip r:embed="rId12"/>
          <a:stretch/>
        </p:blipFill>
        <p:spPr>
          <a:xfrm>
            <a:off x="0" y="4311360"/>
            <a:ext cx="3148200" cy="1357200"/>
          </a:xfrm>
          <a:prstGeom prst="rect">
            <a:avLst/>
          </a:prstGeom>
          <a:ln w="0">
            <a:noFill/>
          </a:ln>
        </p:spPr>
      </p:pic>
      <p:sp>
        <p:nvSpPr>
          <p:cNvPr id="262" name="Прямоугольник 23_1"/>
          <p:cNvSpPr/>
          <p:nvPr/>
        </p:nvSpPr>
        <p:spPr>
          <a:xfrm>
            <a:off x="1802520" y="4311360"/>
            <a:ext cx="1268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Squalicorax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63" name="Picture 24_1" descr="зубы, меловой период, акулы, Notidanodon, Варавино, Hexanchiformes, Cretaceous, teeth, sharks"/>
          <p:cNvPicPr/>
          <p:nvPr/>
        </p:nvPicPr>
        <p:blipFill>
          <a:blip r:embed="rId13"/>
          <a:stretch/>
        </p:blipFill>
        <p:spPr>
          <a:xfrm>
            <a:off x="3149640" y="4311360"/>
            <a:ext cx="2734560" cy="1357200"/>
          </a:xfrm>
          <a:prstGeom prst="rect">
            <a:avLst/>
          </a:prstGeom>
          <a:ln w="0">
            <a:noFill/>
          </a:ln>
        </p:spPr>
      </p:pic>
      <p:sp>
        <p:nvSpPr>
          <p:cNvPr id="264" name="Прямоугольник 25_1"/>
          <p:cNvSpPr/>
          <p:nvPr/>
        </p:nvSpPr>
        <p:spPr>
          <a:xfrm>
            <a:off x="4333320" y="4311360"/>
            <a:ext cx="1435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Notidanodon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65" name="Picture 26_1" descr="мел, сеноман, зубы акул, Варавино, Meristodonoides, Cenomanian, Cretaceous, shark teeth"/>
          <p:cNvPicPr/>
          <p:nvPr/>
        </p:nvPicPr>
        <p:blipFill>
          <a:blip r:embed="rId14"/>
          <a:srcRect r="53780"/>
          <a:stretch/>
        </p:blipFill>
        <p:spPr>
          <a:xfrm>
            <a:off x="5906160" y="4311360"/>
            <a:ext cx="2124720" cy="1357200"/>
          </a:xfrm>
          <a:prstGeom prst="rect">
            <a:avLst/>
          </a:prstGeom>
          <a:ln w="0">
            <a:noFill/>
          </a:ln>
        </p:spPr>
      </p:pic>
      <p:sp>
        <p:nvSpPr>
          <p:cNvPr id="266" name="Прямоугольник 27_1"/>
          <p:cNvSpPr/>
          <p:nvPr/>
        </p:nvSpPr>
        <p:spPr>
          <a:xfrm>
            <a:off x="5996520" y="4311360"/>
            <a:ext cx="1798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Meristodonoides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67" name="Picture 28_1" descr="Squatina"/>
          <p:cNvPicPr/>
          <p:nvPr/>
        </p:nvPicPr>
        <p:blipFill>
          <a:blip r:embed="rId15"/>
          <a:srcRect l="37504" r="27504" b="53446"/>
          <a:stretch/>
        </p:blipFill>
        <p:spPr>
          <a:xfrm>
            <a:off x="7875000" y="4311360"/>
            <a:ext cx="2203560" cy="1357200"/>
          </a:xfrm>
          <a:prstGeom prst="rect">
            <a:avLst/>
          </a:prstGeom>
          <a:ln w="0">
            <a:noFill/>
          </a:ln>
        </p:spPr>
      </p:pic>
      <p:sp>
        <p:nvSpPr>
          <p:cNvPr id="268" name="Прямоугольник 29_1"/>
          <p:cNvSpPr/>
          <p:nvPr/>
        </p:nvSpPr>
        <p:spPr>
          <a:xfrm>
            <a:off x="9007920" y="4311360"/>
            <a:ext cx="1011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Squatina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69" name="Picture 4_3" descr="http://www.ammonit.ru/upload/foto/984/140197137374847-big.jpg"/>
          <p:cNvPicPr/>
          <p:nvPr/>
        </p:nvPicPr>
        <p:blipFill>
          <a:blip r:embed="rId16"/>
          <a:stretch/>
        </p:blipFill>
        <p:spPr>
          <a:xfrm>
            <a:off x="7953480" y="531360"/>
            <a:ext cx="2124720" cy="1140480"/>
          </a:xfrm>
          <a:prstGeom prst="rect">
            <a:avLst/>
          </a:prstGeom>
          <a:ln w="0">
            <a:noFill/>
          </a:ln>
        </p:spPr>
      </p:pic>
      <p:sp>
        <p:nvSpPr>
          <p:cNvPr id="270" name="Прямоугольник 31_1"/>
          <p:cNvSpPr/>
          <p:nvPr/>
        </p:nvSpPr>
        <p:spPr>
          <a:xfrm>
            <a:off x="8346960" y="360"/>
            <a:ext cx="1731240" cy="80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DejaVu Sans"/>
              </a:rPr>
              <a:t>Cretoxyrhina </a:t>
            </a:r>
            <a:r>
              <a:rPr lang="ru-RU" sz="17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DejaVu Sans"/>
              </a:rPr>
              <a:t>denticulata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300" b="0" strike="noStrike" spc="-1">
              <a:latin typeface="Arial"/>
            </a:endParaRPr>
          </a:p>
        </p:txBody>
      </p:sp>
      <p:pic>
        <p:nvPicPr>
          <p:cNvPr id="2050" name="Picture 2" descr="мел, сеноман, зубы акул, Synechodus, Варавино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9" y="317304"/>
            <a:ext cx="1960161" cy="13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50684" y="0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Synechodus</a:t>
            </a:r>
            <a:endParaRPr lang="en-US" b="1" dirty="0"/>
          </a:p>
        </p:txBody>
      </p:sp>
      <p:pic>
        <p:nvPicPr>
          <p:cNvPr id="2052" name="Picture 4" descr="мел, зубы акул, Cederstroemia, Варавино, Cretaceous, shark teeth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" b="41115"/>
          <a:stretch/>
        </p:blipFill>
        <p:spPr bwMode="auto">
          <a:xfrm>
            <a:off x="4199040" y="170133"/>
            <a:ext cx="1622831" cy="15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4936" y="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Cederstroemia</a:t>
            </a:r>
            <a:endParaRPr 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1C02DE-FE99-46D0-BE9F-0B715E77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35" t="19019" r="32395" b="15237"/>
          <a:stretch/>
        </p:blipFill>
        <p:spPr>
          <a:xfrm>
            <a:off x="289168" y="117230"/>
            <a:ext cx="6077218" cy="55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5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1F7DB2-CFFD-465A-8C20-A375DFCD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25"/>
            <a:ext cx="10080625" cy="496276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2B38BE1-6493-4E20-8971-76CFC585EC04}"/>
              </a:ext>
            </a:extLst>
          </p:cNvPr>
          <p:cNvSpPr/>
          <p:nvPr/>
        </p:nvSpPr>
        <p:spPr>
          <a:xfrm>
            <a:off x="90365" y="4934879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https://www.ammonit.ru/upload/foto/984/133275454170356-big.jpg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14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3C4F75-E416-4209-9A5B-86DF384C4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4" y="0"/>
            <a:ext cx="8903037" cy="56705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F93DCA1-48E5-49B0-B2D3-1721AF40B5A3}"/>
              </a:ext>
            </a:extLst>
          </p:cNvPr>
          <p:cNvSpPr/>
          <p:nvPr/>
        </p:nvSpPr>
        <p:spPr>
          <a:xfrm>
            <a:off x="2607454" y="0"/>
            <a:ext cx="441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зубной набор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Eostriatolamia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subulata</a:t>
            </a:r>
            <a:endParaRPr lang="en-US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18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46" y="0"/>
            <a:ext cx="756073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8294" y="4479409"/>
            <a:ext cx="10683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1" dirty="0" err="1">
                <a:solidFill>
                  <a:srgbClr val="000000"/>
                </a:solidFill>
                <a:latin typeface="Times New Roman"/>
              </a:rPr>
              <a:t>Helodus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, </a:t>
            </a:r>
          </a:p>
          <a:p>
            <a:r>
              <a:rPr lang="ru-RU" spc="-1" dirty="0" err="1">
                <a:solidFill>
                  <a:srgbClr val="000000"/>
                </a:solidFill>
                <a:latin typeface="Times New Roman"/>
              </a:rPr>
              <a:t>Cladodus</a:t>
            </a:r>
            <a:endParaRPr lang="ru-RU" spc="-1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карбон</a:t>
            </a:r>
            <a:endParaRPr lang="ru-RU" spc="-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0127" y="4294743"/>
            <a:ext cx="1254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1" dirty="0" err="1">
                <a:solidFill>
                  <a:srgbClr val="000000"/>
                </a:solidFill>
                <a:latin typeface="Times New Roman"/>
              </a:rPr>
              <a:t>Sphenodus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юра</a:t>
            </a:r>
            <a:endParaRPr lang="ru-RU" spc="-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57221" y="3926046"/>
            <a:ext cx="1125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pc="-1" dirty="0" err="1">
                <a:solidFill>
                  <a:srgbClr val="000000"/>
                </a:solidFill>
                <a:latin typeface="Calibri"/>
              </a:rPr>
              <a:t>Paraorthacodus</a:t>
            </a:r>
            <a:endParaRPr lang="ru-RU" sz="1400" spc="-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70067" y="2743835"/>
            <a:ext cx="1070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Cederstroemia</a:t>
            </a:r>
            <a:endParaRPr lang="en-US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8610" y="1250850"/>
            <a:ext cx="1247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Synechodus</a:t>
            </a:r>
            <a:endParaRPr lang="en-US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70068" y="4140854"/>
            <a:ext cx="1070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Synechodus</a:t>
            </a:r>
            <a:endParaRPr lang="en-US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88328" y="4295378"/>
            <a:ext cx="127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 dirty="0" err="1">
                <a:solidFill>
                  <a:srgbClr val="000000"/>
                </a:solidFill>
                <a:latin typeface="Calibri"/>
              </a:rPr>
              <a:t>Squalicorax</a:t>
            </a:r>
            <a:endParaRPr lang="ru-RU" spc="-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86068" y="4629973"/>
            <a:ext cx="162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 dirty="0" err="1">
                <a:solidFill>
                  <a:srgbClr val="000000"/>
                </a:solidFill>
                <a:latin typeface="Calibri"/>
              </a:rPr>
              <a:t>Eostriatolamia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.</a:t>
            </a:r>
            <a:endParaRPr lang="ru-RU" spc="-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30753" y="4571742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 dirty="0" err="1">
                <a:solidFill>
                  <a:srgbClr val="000000"/>
                </a:solidFill>
                <a:latin typeface="Calibri"/>
              </a:rPr>
              <a:t>Archaeolamna</a:t>
            </a:r>
            <a:endParaRPr lang="ru-RU" spc="-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Прямоугольник 154"/>
          <p:cNvSpPr/>
          <p:nvPr/>
        </p:nvSpPr>
        <p:spPr>
          <a:xfrm>
            <a:off x="-360" y="4858920"/>
            <a:ext cx="10279800" cy="81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 истории Земли выделяют 5 эр. Точнее, школьные термины «архейская эра» и «протерозойская эра» более грамотно произносить как архейский эон и протерозойский эон.</a:t>
            </a:r>
            <a:endParaRPr lang="ru-RU" sz="1800" b="0" strike="noStrike" spc="-1">
              <a:latin typeface="Arial"/>
            </a:endParaRPr>
          </a:p>
        </p:txBody>
      </p:sp>
      <p:grpSp>
        <p:nvGrpSpPr>
          <p:cNvPr id="156" name="Group 3"/>
          <p:cNvGrpSpPr/>
          <p:nvPr/>
        </p:nvGrpSpPr>
        <p:grpSpPr>
          <a:xfrm>
            <a:off x="0" y="156240"/>
            <a:ext cx="10079640" cy="1678680"/>
            <a:chOff x="0" y="156240"/>
            <a:chExt cx="10079640" cy="1678680"/>
          </a:xfrm>
        </p:grpSpPr>
        <p:pic>
          <p:nvPicPr>
            <p:cNvPr id="157" name="Picture 12_2" descr="http://upload.wikimedia.org/wikipedia/ru/timeline/7f1abd78ee996147b6ad2df37ac4490b.png"/>
            <p:cNvPicPr/>
            <p:nvPr/>
          </p:nvPicPr>
          <p:blipFill>
            <a:blip r:embed="rId2"/>
            <a:stretch/>
          </p:blipFill>
          <p:spPr>
            <a:xfrm>
              <a:off x="0" y="156240"/>
              <a:ext cx="10079640" cy="1678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8" name="Rectangle 11_1"/>
            <p:cNvSpPr/>
            <p:nvPr/>
          </p:nvSpPr>
          <p:spPr>
            <a:xfrm>
              <a:off x="8287200" y="424800"/>
              <a:ext cx="1712520" cy="35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" name="Rectangle 10_1"/>
            <p:cNvSpPr/>
            <p:nvPr/>
          </p:nvSpPr>
          <p:spPr>
            <a:xfrm>
              <a:off x="5741640" y="424800"/>
              <a:ext cx="1851120" cy="35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0" name="Rectangle 9_1"/>
            <p:cNvSpPr/>
            <p:nvPr/>
          </p:nvSpPr>
          <p:spPr>
            <a:xfrm>
              <a:off x="2855880" y="424800"/>
              <a:ext cx="1145880" cy="35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1" name="Rectangle 8_1"/>
            <p:cNvSpPr/>
            <p:nvPr/>
          </p:nvSpPr>
          <p:spPr>
            <a:xfrm>
              <a:off x="801720" y="424800"/>
              <a:ext cx="1145880" cy="35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Rectangle 7_1"/>
            <p:cNvSpPr/>
            <p:nvPr/>
          </p:nvSpPr>
          <p:spPr>
            <a:xfrm>
              <a:off x="5892480" y="844920"/>
              <a:ext cx="2418480" cy="35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Rectangle 6_1"/>
            <p:cNvSpPr/>
            <p:nvPr/>
          </p:nvSpPr>
          <p:spPr>
            <a:xfrm>
              <a:off x="4330440" y="844920"/>
              <a:ext cx="2557080" cy="35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" name="Rectangle 5_1"/>
            <p:cNvSpPr/>
            <p:nvPr/>
          </p:nvSpPr>
          <p:spPr>
            <a:xfrm>
              <a:off x="8173440" y="1314720"/>
              <a:ext cx="704880" cy="284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65" name="Group 2_1"/>
          <p:cNvGrpSpPr/>
          <p:nvPr/>
        </p:nvGrpSpPr>
        <p:grpSpPr>
          <a:xfrm>
            <a:off x="0" y="2121120"/>
            <a:ext cx="10079640" cy="1487520"/>
            <a:chOff x="0" y="2121120"/>
            <a:chExt cx="10079640" cy="1487520"/>
          </a:xfrm>
        </p:grpSpPr>
        <p:pic>
          <p:nvPicPr>
            <p:cNvPr id="166" name="Picture 24_2" descr="http://upload.wikimedia.org/wikipedia/ru/timeline/ee154ab00cea44fe7a28bd001c7aa5eb.png"/>
            <p:cNvPicPr/>
            <p:nvPr/>
          </p:nvPicPr>
          <p:blipFill>
            <a:blip r:embed="rId3"/>
            <a:stretch/>
          </p:blipFill>
          <p:spPr>
            <a:xfrm>
              <a:off x="0" y="2121120"/>
              <a:ext cx="10067400" cy="1487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7" name="Rectangle 23_1"/>
            <p:cNvSpPr/>
            <p:nvPr/>
          </p:nvSpPr>
          <p:spPr>
            <a:xfrm>
              <a:off x="4455000" y="2254680"/>
              <a:ext cx="1711080" cy="311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" name="Rectangle 22_1"/>
            <p:cNvSpPr/>
            <p:nvPr/>
          </p:nvSpPr>
          <p:spPr>
            <a:xfrm>
              <a:off x="8507520" y="2627280"/>
              <a:ext cx="1572120" cy="3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9" name="Rectangle 21_1"/>
            <p:cNvSpPr/>
            <p:nvPr/>
          </p:nvSpPr>
          <p:spPr>
            <a:xfrm>
              <a:off x="6481080" y="2627280"/>
              <a:ext cx="1433520" cy="3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Rectangle 20_1"/>
            <p:cNvSpPr/>
            <p:nvPr/>
          </p:nvSpPr>
          <p:spPr>
            <a:xfrm>
              <a:off x="2428560" y="2627280"/>
              <a:ext cx="1572480" cy="3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1" name="Rectangle 19_1"/>
            <p:cNvSpPr/>
            <p:nvPr/>
          </p:nvSpPr>
          <p:spPr>
            <a:xfrm>
              <a:off x="7638840" y="2998800"/>
              <a:ext cx="87984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2" name="Rectangle 18_1"/>
            <p:cNvSpPr/>
            <p:nvPr/>
          </p:nvSpPr>
          <p:spPr>
            <a:xfrm>
              <a:off x="6518880" y="2998800"/>
              <a:ext cx="88020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3" name="Rectangle 17_1"/>
            <p:cNvSpPr/>
            <p:nvPr/>
          </p:nvSpPr>
          <p:spPr>
            <a:xfrm>
              <a:off x="5499720" y="2998800"/>
              <a:ext cx="115668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Rectangle 16_1"/>
            <p:cNvSpPr/>
            <p:nvPr/>
          </p:nvSpPr>
          <p:spPr>
            <a:xfrm>
              <a:off x="4668840" y="2998800"/>
              <a:ext cx="115704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Rectangle 15_1"/>
            <p:cNvSpPr/>
            <p:nvPr/>
          </p:nvSpPr>
          <p:spPr>
            <a:xfrm>
              <a:off x="2781000" y="2998800"/>
              <a:ext cx="115704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Rectangle 14_1"/>
            <p:cNvSpPr/>
            <p:nvPr/>
          </p:nvSpPr>
          <p:spPr>
            <a:xfrm>
              <a:off x="1333800" y="2998800"/>
              <a:ext cx="143388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Rectangle 13_1"/>
            <p:cNvSpPr/>
            <p:nvPr/>
          </p:nvSpPr>
          <p:spPr>
            <a:xfrm>
              <a:off x="515880" y="2998800"/>
              <a:ext cx="143352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78" name="Group 1_1"/>
          <p:cNvGrpSpPr/>
          <p:nvPr/>
        </p:nvGrpSpPr>
        <p:grpSpPr>
          <a:xfrm>
            <a:off x="0" y="3727800"/>
            <a:ext cx="10079640" cy="1130400"/>
            <a:chOff x="0" y="3727800"/>
            <a:chExt cx="10079640" cy="1130400"/>
          </a:xfrm>
        </p:grpSpPr>
        <p:pic>
          <p:nvPicPr>
            <p:cNvPr id="179" name="Picture 33_1" descr="http://upload.wikimedia.org/wikipedia/ru/timeline/ad56bef041118efda767cc02673bb363.png"/>
            <p:cNvPicPr/>
            <p:nvPr/>
          </p:nvPicPr>
          <p:blipFill>
            <a:blip r:embed="rId4"/>
            <a:stretch/>
          </p:blipFill>
          <p:spPr>
            <a:xfrm>
              <a:off x="0" y="3727800"/>
              <a:ext cx="10079640" cy="1130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0" name="Rectangle 32_1"/>
            <p:cNvSpPr/>
            <p:nvPr/>
          </p:nvSpPr>
          <p:spPr>
            <a:xfrm>
              <a:off x="4536000" y="3829320"/>
              <a:ext cx="1561680" cy="23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" name="Rectangle 31_1"/>
            <p:cNvSpPr/>
            <p:nvPr/>
          </p:nvSpPr>
          <p:spPr>
            <a:xfrm>
              <a:off x="7610400" y="4112280"/>
              <a:ext cx="1296720" cy="236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" name="Rectangle 30_1"/>
            <p:cNvSpPr/>
            <p:nvPr/>
          </p:nvSpPr>
          <p:spPr>
            <a:xfrm>
              <a:off x="2935800" y="4112280"/>
              <a:ext cx="1573920" cy="236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3" name="Rectangle 29_1"/>
            <p:cNvSpPr/>
            <p:nvPr/>
          </p:nvSpPr>
          <p:spPr>
            <a:xfrm>
              <a:off x="9425160" y="4395240"/>
              <a:ext cx="591120" cy="23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" name="Rectangle 28_1"/>
            <p:cNvSpPr/>
            <p:nvPr/>
          </p:nvSpPr>
          <p:spPr>
            <a:xfrm>
              <a:off x="7245360" y="4395240"/>
              <a:ext cx="1296720" cy="23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" name="Rectangle 27_1"/>
            <p:cNvSpPr/>
            <p:nvPr/>
          </p:nvSpPr>
          <p:spPr>
            <a:xfrm>
              <a:off x="5128560" y="4395240"/>
              <a:ext cx="1573920" cy="23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" name="Rectangle 26_1"/>
            <p:cNvSpPr/>
            <p:nvPr/>
          </p:nvSpPr>
          <p:spPr>
            <a:xfrm>
              <a:off x="3061440" y="4395240"/>
              <a:ext cx="1158480" cy="23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" name="Rectangle 25_1"/>
            <p:cNvSpPr/>
            <p:nvPr/>
          </p:nvSpPr>
          <p:spPr>
            <a:xfrm>
              <a:off x="667440" y="4395240"/>
              <a:ext cx="1574640" cy="23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апас фото 30.12.2023\квест 31.03.2023\зубы акул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" y="2114550"/>
            <a:ext cx="2589848" cy="345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запас фото 30.12.2023\квест 31.03.2023\общий план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15" y="0"/>
            <a:ext cx="4322985" cy="19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запас фото 30.12.2023\квест 31.03.2023\отмой и мегалодон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19" y="1945343"/>
            <a:ext cx="1630051" cy="36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запас фото 30.12.2023\квест 31.03.2023\зубы акул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47103" y="1783486"/>
            <a:ext cx="2909403" cy="387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0199160" cy="571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Прямоугольник 188"/>
          <p:cNvSpPr/>
          <p:nvPr/>
        </p:nvSpPr>
        <p:spPr>
          <a:xfrm>
            <a:off x="504000" y="74160"/>
            <a:ext cx="9070560" cy="124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Прямоугольник 189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Прямоугольник 190"/>
          <p:cNvSpPr/>
          <p:nvPr/>
        </p:nvSpPr>
        <p:spPr>
          <a:xfrm>
            <a:off x="180000" y="74160"/>
            <a:ext cx="845928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Допустим, Вам поручили сделать сообщение на тему «Подмосковье – Родина акул»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Чтобы Вы написали в таком случае?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92" name="Рисунок 191"/>
          <p:cNvPicPr/>
          <p:nvPr/>
        </p:nvPicPr>
        <p:blipFill>
          <a:blip r:embed="rId2"/>
          <a:stretch/>
        </p:blipFill>
        <p:spPr>
          <a:xfrm>
            <a:off x="5190120" y="900000"/>
            <a:ext cx="4874040" cy="467928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192"/>
          <p:cNvPicPr/>
          <p:nvPr/>
        </p:nvPicPr>
        <p:blipFill>
          <a:blip r:embed="rId3"/>
          <a:srcRect l="8622" t="12358" r="28883" b="17800"/>
          <a:stretch/>
        </p:blipFill>
        <p:spPr>
          <a:xfrm>
            <a:off x="65160" y="1010160"/>
            <a:ext cx="5154120" cy="3239280"/>
          </a:xfrm>
          <a:prstGeom prst="rect">
            <a:avLst/>
          </a:prstGeom>
          <a:ln w="0">
            <a:noFill/>
          </a:ln>
        </p:spPr>
      </p:pic>
      <p:sp>
        <p:nvSpPr>
          <p:cNvPr id="194" name="Прямоугольник 193"/>
          <p:cNvSpPr/>
          <p:nvPr/>
        </p:nvSpPr>
        <p:spPr>
          <a:xfrm>
            <a:off x="112320" y="4263120"/>
            <a:ext cx="4926960" cy="59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http://fishbiosystem.ru/shark/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96474DB6-9592-4714-8133-2C4AE19CB0B1-L0-001.jpeg" descr="96474DB6-9592-4714-8133-2C4AE19CB0B1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46" y="0"/>
            <a:ext cx="7560733" cy="5670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12726" y="394137"/>
            <a:ext cx="3614017" cy="5276413"/>
          </a:xfrm>
        </p:spPr>
        <p:txBody>
          <a:bodyPr numCol="3">
            <a:normAutofit/>
          </a:bodyPr>
          <a:lstStyle/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1.Акатьевский карьер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2.Гжель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3.Дмитровский карьер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4.Домодедово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5.Калиновские выселки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6.Карьер Заборье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7.Карьер у с. </a:t>
            </a:r>
            <a:r>
              <a:rPr lang="ru-RU" sz="12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Вильяминово</a:t>
            </a:r>
            <a:endParaRPr lang="ru-RU" sz="12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8.Красная горка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9.Тучково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10.Дубровицы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11.Русавкино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12.Ступинский карьер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13.Цемгигант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14.Щуровский карьер</a:t>
            </a:r>
          </a:p>
          <a:p>
            <a:pPr marL="15122" indent="0">
              <a:buNone/>
            </a:pPr>
            <a:r>
              <a:rPr lang="ru-RU" sz="1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15.Пески</a:t>
            </a:r>
          </a:p>
          <a:p>
            <a:pPr marL="15122" indent="0">
              <a:buNone/>
            </a:pPr>
            <a:endParaRPr lang="ru-RU" sz="1985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4331" y="-236294"/>
            <a:ext cx="7206348" cy="756073"/>
          </a:xfrm>
        </p:spPr>
        <p:txBody>
          <a:bodyPr/>
          <a:lstStyle/>
          <a:p>
            <a:r>
              <a:rPr lang="ru-RU" sz="2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31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 поиска. Подмосковье</a:t>
            </a:r>
            <a:endParaRPr lang="ru-RU" sz="2315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55469" y="5216873"/>
            <a:ext cx="40908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488" dirty="0"/>
          </a:p>
        </p:txBody>
      </p:sp>
      <p:pic>
        <p:nvPicPr>
          <p:cNvPr id="95234" name="Picture 2" descr="Картинки по запросу карта московской области"/>
          <p:cNvPicPr>
            <a:picLocks noChangeAspect="1" noChangeArrowheads="1"/>
          </p:cNvPicPr>
          <p:nvPr/>
        </p:nvPicPr>
        <p:blipFill>
          <a:blip r:embed="rId2"/>
          <a:srcRect l="17822" t="17633" r="11881" b="17159"/>
          <a:stretch>
            <a:fillRect/>
          </a:stretch>
        </p:blipFill>
        <p:spPr bwMode="auto">
          <a:xfrm>
            <a:off x="2500361" y="596492"/>
            <a:ext cx="6320318" cy="50740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403058" y="4607335"/>
            <a:ext cx="290464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7028" y="2658069"/>
            <a:ext cx="28084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81243" y="1004147"/>
            <a:ext cx="28084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53793" y="3544099"/>
            <a:ext cx="24219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97388" y="4871737"/>
            <a:ext cx="28084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8969" y="4921997"/>
            <a:ext cx="28084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6342" y="2658069"/>
            <a:ext cx="366511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84920" y="3839442"/>
            <a:ext cx="472549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04038" y="3485030"/>
            <a:ext cx="37284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88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62126" y="4311991"/>
            <a:ext cx="37702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91047" y="3071550"/>
            <a:ext cx="32893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88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03547" y="4725472"/>
            <a:ext cx="37702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488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25852" y="4016648"/>
            <a:ext cx="377026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488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2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5B4AE8-4626-4C90-83DD-A44AAC49B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63" y="142387"/>
            <a:ext cx="2510021" cy="33466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094DC6-5779-4309-A9D5-E9BFD9407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01" y="142387"/>
            <a:ext cx="2453421" cy="32712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8D31E3-CD48-4B8A-96C7-402F4E830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0" y="142387"/>
            <a:ext cx="2213098" cy="2950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95B5CB-AFD6-4472-95EC-8D59BBCBD340}"/>
              </a:ext>
            </a:extLst>
          </p:cNvPr>
          <p:cNvSpPr txBox="1"/>
          <p:nvPr/>
        </p:nvSpPr>
        <p:spPr>
          <a:xfrm>
            <a:off x="593969" y="3759200"/>
            <a:ext cx="1555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Карбон (карьер Пески)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5C96F8-F6E5-41E3-BBD9-69FE3F1DEB7C}"/>
              </a:ext>
            </a:extLst>
          </p:cNvPr>
          <p:cNvSpPr txBox="1"/>
          <p:nvPr/>
        </p:nvSpPr>
        <p:spPr>
          <a:xfrm>
            <a:off x="3813601" y="4134339"/>
            <a:ext cx="223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Юра (</a:t>
            </a:r>
            <a:r>
              <a:rPr lang="ru-RU" dirty="0" err="1"/>
              <a:t>Филёвский</a:t>
            </a:r>
            <a:r>
              <a:rPr lang="ru-RU" dirty="0"/>
              <a:t> парк)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E9452B-9B9F-4144-9605-9F3CD8BDDBC2}"/>
              </a:ext>
            </a:extLst>
          </p:cNvPr>
          <p:cNvSpPr txBox="1"/>
          <p:nvPr/>
        </p:nvSpPr>
        <p:spPr>
          <a:xfrm>
            <a:off x="7620001" y="4134339"/>
            <a:ext cx="1774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Мел (</a:t>
            </a:r>
            <a:r>
              <a:rPr lang="ru-RU" dirty="0" err="1"/>
              <a:t>Варавинский</a:t>
            </a:r>
            <a:r>
              <a:rPr lang="ru-RU" dirty="0"/>
              <a:t> овраг)</a:t>
            </a:r>
          </a:p>
        </p:txBody>
      </p:sp>
    </p:spTree>
    <p:extLst>
      <p:ext uri="{BB962C8B-B14F-4D97-AF65-F5344CB8AC3E}">
        <p14:creationId xmlns:p14="http://schemas.microsoft.com/office/powerpoint/2010/main" val="5987845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194"/>
          <p:cNvPicPr/>
          <p:nvPr/>
        </p:nvPicPr>
        <p:blipFill>
          <a:blip r:embed="rId2"/>
          <a:stretch/>
        </p:blipFill>
        <p:spPr>
          <a:xfrm>
            <a:off x="724680" y="18720"/>
            <a:ext cx="8691480" cy="566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2"/>
          <p:cNvPicPr/>
          <p:nvPr/>
        </p:nvPicPr>
        <p:blipFill>
          <a:blip r:embed="rId2"/>
          <a:srcRect l="23463" t="23770" r="46254" b="40773"/>
          <a:stretch/>
        </p:blipFill>
        <p:spPr>
          <a:xfrm>
            <a:off x="-32445" y="62012"/>
            <a:ext cx="7796510" cy="5132487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/>
          <p:cNvPicPr/>
          <p:nvPr/>
        </p:nvPicPr>
        <p:blipFill>
          <a:blip r:embed="rId3"/>
          <a:srcRect l="22352" t="61583" r="46873" b="20989"/>
          <a:stretch/>
        </p:blipFill>
        <p:spPr>
          <a:xfrm>
            <a:off x="7540525" y="3165078"/>
            <a:ext cx="1384102" cy="440829"/>
          </a:xfrm>
          <a:prstGeom prst="rect">
            <a:avLst/>
          </a:prstGeom>
          <a:ln w="0"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8938021" y="3107631"/>
            <a:ext cx="1223070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Cladoselache</a:t>
            </a:r>
            <a:endParaRPr lang="ru-RU" sz="1488" spc="-1">
              <a:latin typeface="Arial"/>
            </a:endParaRPr>
          </a:p>
        </p:txBody>
      </p:sp>
      <p:pic>
        <p:nvPicPr>
          <p:cNvPr id="324" name="Picture 4"/>
          <p:cNvPicPr/>
          <p:nvPr/>
        </p:nvPicPr>
        <p:blipFill>
          <a:blip r:embed="rId4"/>
          <a:srcRect l="33043" t="27454" r="45362" b="59455"/>
          <a:stretch/>
        </p:blipFill>
        <p:spPr>
          <a:xfrm>
            <a:off x="7595592" y="3605907"/>
            <a:ext cx="1274564" cy="433983"/>
          </a:xfrm>
          <a:prstGeom prst="rect">
            <a:avLst/>
          </a:prstGeom>
          <a:ln w="0">
            <a:noFill/>
          </a:ln>
        </p:spPr>
      </p:pic>
      <p:sp>
        <p:nvSpPr>
          <p:cNvPr id="325" name="CustomShape 2"/>
          <p:cNvSpPr/>
          <p:nvPr/>
        </p:nvSpPr>
        <p:spPr>
          <a:xfrm>
            <a:off x="8859440" y="3642221"/>
            <a:ext cx="1355824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Stethacanthus </a:t>
            </a:r>
            <a:endParaRPr lang="ru-RU" sz="1488" spc="-1"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8931771" y="4058047"/>
            <a:ext cx="1262955" cy="25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158" b="1" spc="-1">
                <a:solidFill>
                  <a:srgbClr val="000000"/>
                </a:solidFill>
                <a:latin typeface="Times New Roman"/>
                <a:ea typeface="Century Gothic"/>
              </a:rPr>
              <a:t>Expleuracanthus</a:t>
            </a:r>
            <a:endParaRPr lang="ru-RU" sz="1158" spc="-1">
              <a:latin typeface="Arial"/>
            </a:endParaRPr>
          </a:p>
        </p:txBody>
      </p:sp>
      <p:pic>
        <p:nvPicPr>
          <p:cNvPr id="327" name="Picture 5"/>
          <p:cNvPicPr/>
          <p:nvPr/>
        </p:nvPicPr>
        <p:blipFill>
          <a:blip r:embed="rId5"/>
          <a:srcRect l="21972" t="57923" r="45864" b="28703"/>
          <a:stretch/>
        </p:blipFill>
        <p:spPr>
          <a:xfrm>
            <a:off x="7212508" y="4032449"/>
            <a:ext cx="1712416" cy="399752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/>
          <p:cNvPicPr/>
          <p:nvPr/>
        </p:nvPicPr>
        <p:blipFill>
          <a:blip r:embed="rId6"/>
          <a:srcRect l="21751" t="29589" r="53874" b="53992"/>
          <a:stretch/>
        </p:blipFill>
        <p:spPr>
          <a:xfrm>
            <a:off x="7322343" y="1912838"/>
            <a:ext cx="1178421" cy="445889"/>
          </a:xfrm>
          <a:prstGeom prst="rect">
            <a:avLst/>
          </a:prstGeom>
          <a:ln w="0">
            <a:noFill/>
          </a:ln>
        </p:spPr>
      </p:pic>
      <p:sp>
        <p:nvSpPr>
          <p:cNvPr id="329" name="CustomShape 4"/>
          <p:cNvSpPr/>
          <p:nvPr/>
        </p:nvSpPr>
        <p:spPr>
          <a:xfrm>
            <a:off x="8845004" y="1991345"/>
            <a:ext cx="809923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Fadenia</a:t>
            </a:r>
            <a:endParaRPr lang="ru-RU" sz="1488" spc="-1">
              <a:latin typeface="Arial"/>
            </a:endParaRPr>
          </a:p>
        </p:txBody>
      </p:sp>
      <p:pic>
        <p:nvPicPr>
          <p:cNvPr id="330" name="Picture 7"/>
          <p:cNvPicPr/>
          <p:nvPr/>
        </p:nvPicPr>
        <p:blipFill>
          <a:blip r:embed="rId7"/>
          <a:srcRect l="21903" t="50006" r="60984" b="33151"/>
          <a:stretch/>
        </p:blipFill>
        <p:spPr>
          <a:xfrm>
            <a:off x="7253287" y="2352179"/>
            <a:ext cx="1021854" cy="565249"/>
          </a:xfrm>
          <a:prstGeom prst="rect">
            <a:avLst/>
          </a:prstGeom>
          <a:ln w="0">
            <a:noFill/>
          </a:ln>
        </p:spPr>
      </p:pic>
      <p:sp>
        <p:nvSpPr>
          <p:cNvPr id="331" name="CustomShape 5"/>
          <p:cNvSpPr/>
          <p:nvPr/>
        </p:nvSpPr>
        <p:spPr>
          <a:xfrm>
            <a:off x="8500764" y="2498229"/>
            <a:ext cx="937022" cy="30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 dirty="0" err="1">
                <a:solidFill>
                  <a:srgbClr val="000000"/>
                </a:solidFill>
                <a:latin typeface="Times New Roman"/>
                <a:ea typeface="Century Gothic"/>
              </a:rPr>
              <a:t>Belantsea</a:t>
            </a:r>
            <a:endParaRPr lang="ru-RU" sz="1488" spc="-1" dirty="0">
              <a:latin typeface="Arial"/>
            </a:endParaRPr>
          </a:p>
        </p:txBody>
      </p:sp>
      <p:pic>
        <p:nvPicPr>
          <p:cNvPr id="332" name="Picture 8"/>
          <p:cNvPicPr/>
          <p:nvPr/>
        </p:nvPicPr>
        <p:blipFill>
          <a:blip r:embed="rId8"/>
          <a:srcRect l="21391" t="31471" r="48174" b="50664"/>
          <a:stretch/>
        </p:blipFill>
        <p:spPr>
          <a:xfrm>
            <a:off x="7155656" y="4383981"/>
            <a:ext cx="1511796" cy="498574"/>
          </a:xfrm>
          <a:prstGeom prst="rect">
            <a:avLst/>
          </a:prstGeom>
          <a:ln w="0">
            <a:noFill/>
          </a:ln>
        </p:spPr>
      </p:pic>
      <p:sp>
        <p:nvSpPr>
          <p:cNvPr id="333" name="CustomShape 6"/>
          <p:cNvSpPr/>
          <p:nvPr/>
        </p:nvSpPr>
        <p:spPr>
          <a:xfrm>
            <a:off x="8668940" y="4451251"/>
            <a:ext cx="1276052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Ctenacanthus</a:t>
            </a:r>
            <a:endParaRPr lang="ru-RU" sz="1488" spc="-1">
              <a:latin typeface="Arial"/>
            </a:endParaRPr>
          </a:p>
        </p:txBody>
      </p:sp>
      <p:pic>
        <p:nvPicPr>
          <p:cNvPr id="334" name="Picture 9"/>
          <p:cNvPicPr/>
          <p:nvPr/>
        </p:nvPicPr>
        <p:blipFill>
          <a:blip r:embed="rId9"/>
          <a:srcRect l="21702" t="23942" r="47254" b="55032"/>
          <a:stretch/>
        </p:blipFill>
        <p:spPr>
          <a:xfrm>
            <a:off x="7236916" y="4807843"/>
            <a:ext cx="1229916" cy="467916"/>
          </a:xfrm>
          <a:prstGeom prst="rect">
            <a:avLst/>
          </a:prstGeom>
          <a:ln w="0">
            <a:noFill/>
          </a:ln>
        </p:spPr>
      </p:pic>
      <p:sp>
        <p:nvSpPr>
          <p:cNvPr id="335" name="CustomShape 7"/>
          <p:cNvSpPr/>
          <p:nvPr/>
        </p:nvSpPr>
        <p:spPr>
          <a:xfrm>
            <a:off x="8408491" y="4889103"/>
            <a:ext cx="1372195" cy="305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488" b="1" spc="-1">
                <a:solidFill>
                  <a:srgbClr val="000000"/>
                </a:solidFill>
                <a:latin typeface="Times New Roman"/>
                <a:ea typeface="Century Gothic"/>
              </a:rPr>
              <a:t>Onychoselache</a:t>
            </a:r>
            <a:endParaRPr lang="ru-RU" sz="1488" spc="-1">
              <a:latin typeface="Arial"/>
            </a:endParaRPr>
          </a:p>
        </p:txBody>
      </p:sp>
      <p:sp>
        <p:nvSpPr>
          <p:cNvPr id="336" name="CustomShape 8"/>
          <p:cNvSpPr/>
          <p:nvPr/>
        </p:nvSpPr>
        <p:spPr>
          <a:xfrm>
            <a:off x="7851874" y="68659"/>
            <a:ext cx="2093119" cy="24295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16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вид различных представителей отрядов палеозойских хрящевых рыб </a:t>
            </a:r>
            <a:r>
              <a:rPr lang="ru-RU" sz="1654" b="1" spc="-1" dirty="0">
                <a:solidFill>
                  <a:srgbClr val="000000"/>
                </a:solidFill>
                <a:latin typeface="Times New Roman"/>
                <a:ea typeface="Century Gothic"/>
              </a:rPr>
              <a:t>(по Иванову А.О.)</a:t>
            </a:r>
            <a:endParaRPr lang="ru-RU" sz="1654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282</Words>
  <Application>Microsoft Office PowerPoint</Application>
  <PresentationFormat>Произвольный</PresentationFormat>
  <Paragraphs>111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Места поиска. Подмосковье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User</cp:lastModifiedBy>
  <cp:revision>10</cp:revision>
  <dcterms:modified xsi:type="dcterms:W3CDTF">2024-02-29T12:14:36Z</dcterms:modified>
  <dc:language>ru-RU</dc:language>
</cp:coreProperties>
</file>