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p:scale>
          <a:sx n="48" d="100"/>
          <a:sy n="48" d="100"/>
        </p:scale>
        <p:origin x="-1172" y="-5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0544D6A-27F6-4C7A-997D-5BDDA0187FE7}"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40544D6A-27F6-4C7A-997D-5BDDA0187FE7}"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40544D6A-27F6-4C7A-997D-5BDDA0187FE7}"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40544D6A-27F6-4C7A-997D-5BDDA0187FE7}"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40544D6A-27F6-4C7A-997D-5BDDA0187FE7}"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Дата 4"/>
          <p:cNvSpPr>
            <a:spLocks noGrp="1"/>
          </p:cNvSpPr>
          <p:nvPr>
            <p:ph type="dt" sz="half" idx="10"/>
          </p:nvPr>
        </p:nvSpPr>
        <p:spPr/>
        <p:txBody>
          <a:bodyPr/>
          <a:lstStyle/>
          <a:p>
            <a:fld id="{40544D6A-27F6-4C7A-997D-5BDDA0187FE7}"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Дата 6"/>
          <p:cNvSpPr>
            <a:spLocks noGrp="1"/>
          </p:cNvSpPr>
          <p:nvPr>
            <p:ph type="dt" sz="half" idx="10"/>
          </p:nvPr>
        </p:nvSpPr>
        <p:spPr/>
        <p:txBody>
          <a:bodyPr/>
          <a:lstStyle/>
          <a:p>
            <a:fld id="{40544D6A-27F6-4C7A-997D-5BDDA0187FE7}"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0544D6A-27F6-4C7A-997D-5BDDA0187FE7}"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0544D6A-27F6-4C7A-997D-5BDDA0187FE7}"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40544D6A-27F6-4C7A-997D-5BDDA0187FE7}"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40544D6A-27F6-4C7A-997D-5BDDA0187FE7}"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E8BBF4-BB73-46CD-865B-931AF9A7EF2F}" type="slidenum">
              <a:rPr lang="ru-RU" smtClean="0"/>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44D6A-27F6-4C7A-997D-5BDDA0187FE7}" type="datetimeFigureOut">
              <a:rPr lang="ru-RU" smtClean="0"/>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8BBF4-BB73-46CD-865B-931AF9A7EF2F}" type="slidenum">
              <a:rPr lang="ru-RU" smtClean="0"/>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a:xfrm>
            <a:off x="1799573" y="8336876"/>
            <a:ext cx="9144000" cy="1655762"/>
          </a:xfrm>
        </p:spPr>
        <p:txBody>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488515" y="250520"/>
            <a:ext cx="11223321" cy="6112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rmAutofit fontScale="90000"/>
          </a:bodyPr>
          <a:lstStyle/>
          <a:p>
            <a:pPr algn="ctr"/>
            <a:r>
              <a:rPr lang="ru-RU" sz="2800" dirty="0">
                <a:latin typeface="Times New Roman" panose="02020603050405020304" pitchFamily="18" charset="0"/>
                <a:cs typeface="Times New Roman" panose="02020603050405020304" pitchFamily="18" charset="0"/>
              </a:rPr>
              <a:t>Муниципальное казенное общеобразовательное учреждение</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Зюзинская средняя общеобразователная школа</a:t>
            </a:r>
            <a:br>
              <a:rPr lang="ru-RU" sz="2800" dirty="0" smtClean="0">
                <a:latin typeface="Times New Roman" panose="02020603050405020304" pitchFamily="18" charset="0"/>
                <a:cs typeface="Times New Roman" panose="02020603050405020304" pitchFamily="18" charset="0"/>
              </a:rPr>
            </a:br>
            <a:br>
              <a:rPr lang="ru-RU" sz="2800" dirty="0" smtClean="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Тема: «Эффективные техники психологического 				консультирования подростков в образовательных организациях»</a:t>
            </a:r>
            <a:br>
              <a:rPr lang="ru-RU" sz="2800" dirty="0" smtClean="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smtClean="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smtClean="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smtClean="0">
                <a:latin typeface="Times New Roman" panose="02020603050405020304" pitchFamily="18" charset="0"/>
                <a:cs typeface="Times New Roman" panose="02020603050405020304" pitchFamily="18" charset="0"/>
              </a:rPr>
            </a:b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Автор: Морозова Нина Сергеевна</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Педагог-психолог</a:t>
            </a:r>
            <a:br>
              <a:rPr lang="ru-RU" sz="2800" dirty="0" smtClean="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br>
              <a:rPr lang="ru-RU" sz="2800" dirty="0" smtClean="0">
                <a:latin typeface="Times New Roman" panose="02020603050405020304" pitchFamily="18" charset="0"/>
                <a:cs typeface="Times New Roman" panose="02020603050405020304" pitchFamily="18" charset="0"/>
              </a:rPr>
            </a:br>
            <a:br>
              <a:rPr lang="ru-RU" sz="2800" dirty="0" smtClean="0">
                <a:latin typeface="Times New Roman" panose="02020603050405020304" pitchFamily="18" charset="0"/>
                <a:cs typeface="Times New Roman" panose="02020603050405020304" pitchFamily="18" charset="0"/>
              </a:rPr>
            </a:b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a:xfrm>
            <a:off x="1706880" y="7327128"/>
            <a:ext cx="9144000" cy="1655762"/>
          </a:xfrm>
        </p:spPr>
        <p:txBody>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299259" y="382385"/>
            <a:ext cx="11488188" cy="58687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361" y="1312790"/>
            <a:ext cx="3674225" cy="2755669"/>
          </a:xfrm>
          <a:prstGeom prst="rect">
            <a:avLst/>
          </a:prstGeom>
        </p:spPr>
      </p:pic>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4687" y="3993226"/>
            <a:ext cx="3851564" cy="2888673"/>
          </a:xfrm>
          <a:prstGeom prst="rect">
            <a:avLst/>
          </a:prstGeom>
        </p:spPr>
      </p:pic>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1586" y="1868285"/>
            <a:ext cx="4161905" cy="312142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p:txBody>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1524000" y="0"/>
            <a:ext cx="9144000" cy="7014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r>
              <a:rPr lang="ru-RU" sz="5400" dirty="0" smtClean="0">
                <a:latin typeface="Times New Roman" panose="02020603050405020304" pitchFamily="18" charset="0"/>
                <a:cs typeface="Times New Roman" panose="02020603050405020304" pitchFamily="18" charset="0"/>
              </a:rPr>
              <a:t>схема </a:t>
            </a:r>
            <a:r>
              <a:rPr lang="ru-RU" sz="5400" dirty="0">
                <a:latin typeface="Times New Roman" panose="02020603050405020304" pitchFamily="18" charset="0"/>
                <a:cs typeface="Times New Roman" panose="02020603050405020304" pitchFamily="18" charset="0"/>
              </a:rPr>
              <a:t>консультации</a:t>
            </a:r>
            <a:r>
              <a:rPr lang="ru-RU" sz="5400" dirty="0" smtClean="0">
                <a:latin typeface="Times New Roman" panose="02020603050405020304" pitchFamily="18" charset="0"/>
                <a:cs typeface="Times New Roman" panose="02020603050405020304" pitchFamily="18" charset="0"/>
              </a:rPr>
              <a:t>:</a:t>
            </a:r>
            <a:br>
              <a:rPr lang="ru-RU" sz="5400" dirty="0" smtClean="0">
                <a:latin typeface="Times New Roman" panose="02020603050405020304" pitchFamily="18" charset="0"/>
                <a:cs typeface="Times New Roman" panose="02020603050405020304" pitchFamily="18" charset="0"/>
              </a:rPr>
            </a:br>
            <a:br>
              <a:rPr lang="ru-RU" sz="54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установление контакта с подростком</a:t>
            </a:r>
            <a:r>
              <a:rPr lang="ru-RU" sz="3600" dirty="0" smtClean="0">
                <a:latin typeface="Times New Roman" panose="02020603050405020304" pitchFamily="18" charset="0"/>
                <a:cs typeface="Times New Roman" panose="02020603050405020304" pitchFamily="18" charset="0"/>
              </a:rPr>
              <a:t>;</a:t>
            </a:r>
            <a:br>
              <a:rPr lang="ru-RU" sz="3600" dirty="0" smtClean="0">
                <a:latin typeface="Times New Roman" panose="02020603050405020304" pitchFamily="18" charset="0"/>
                <a:cs typeface="Times New Roman" panose="02020603050405020304" pitchFamily="18" charset="0"/>
              </a:rPr>
            </a:b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запрос </a:t>
            </a:r>
            <a:r>
              <a:rPr lang="ru-RU" sz="3600" dirty="0" smtClean="0">
                <a:latin typeface="Times New Roman" panose="02020603050405020304" pitchFamily="18" charset="0"/>
                <a:cs typeface="Times New Roman" panose="02020603050405020304" pitchFamily="18" charset="0"/>
              </a:rPr>
              <a:t>подростка;</a:t>
            </a:r>
            <a:br>
              <a:rPr lang="ru-RU" sz="3600" dirty="0" smtClean="0">
                <a:latin typeface="Times New Roman" panose="02020603050405020304" pitchFamily="18" charset="0"/>
                <a:cs typeface="Times New Roman" panose="02020603050405020304" pitchFamily="18" charset="0"/>
              </a:rPr>
            </a:b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диагностическая </a:t>
            </a:r>
            <a:r>
              <a:rPr lang="ru-RU" sz="3600" dirty="0" smtClean="0">
                <a:latin typeface="Times New Roman" panose="02020603050405020304" pitchFamily="18" charset="0"/>
                <a:cs typeface="Times New Roman" panose="02020603050405020304" pitchFamily="18" charset="0"/>
              </a:rPr>
              <a:t>беседа;</a:t>
            </a:r>
            <a:br>
              <a:rPr lang="ru-RU" sz="3600" dirty="0" smtClean="0">
                <a:latin typeface="Times New Roman" panose="02020603050405020304" pitchFamily="18" charset="0"/>
                <a:cs typeface="Times New Roman" panose="02020603050405020304" pitchFamily="18" charset="0"/>
              </a:rPr>
            </a:b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интерпретация;</a:t>
            </a:r>
            <a:br>
              <a:rPr lang="ru-RU" sz="3600" dirty="0" smtClean="0">
                <a:latin typeface="Times New Roman" panose="02020603050405020304" pitchFamily="18" charset="0"/>
                <a:cs typeface="Times New Roman" panose="02020603050405020304" pitchFamily="18" charset="0"/>
              </a:rPr>
            </a:b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реориентация</a:t>
            </a:r>
            <a:r>
              <a:rPr lang="ru-RU" sz="3600" dirty="0" smtClean="0">
                <a:latin typeface="Times New Roman" panose="02020603050405020304" pitchFamily="18" charset="0"/>
                <a:cs typeface="Times New Roman" panose="02020603050405020304" pitchFamily="18" charset="0"/>
              </a:rPr>
              <a:t>.</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a:xfrm>
            <a:off x="1524000" y="6263013"/>
            <a:ext cx="2183704" cy="45719"/>
          </a:xfrm>
        </p:spPr>
        <p:txBody>
          <a:bodyPr>
            <a:normAutofit fontScale="25000" lnSpcReduction="20000"/>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1524000" y="388307"/>
            <a:ext cx="9144000" cy="561166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rmAutofit fontScale="90000"/>
          </a:bodyPr>
          <a:lstStyle/>
          <a:p>
            <a:r>
              <a:rPr lang="ru-RU" sz="3600" dirty="0">
                <a:latin typeface="Times New Roman" panose="02020603050405020304" pitchFamily="18" charset="0"/>
                <a:cs typeface="Times New Roman" panose="02020603050405020304" pitchFamily="18" charset="0"/>
              </a:rPr>
              <a:t>Основное новообразование подросткового возраста — появление рефлексии и самосознания. </a:t>
            </a:r>
            <a:br>
              <a:rPr lang="ru-RU" sz="3600" dirty="0" smtClean="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Подростковый период сопровождается переживанием ребенком пубертатного кризиса. В кризисный период для нормального развития подростка большее значение имеет изменение его поведения. Если подобное изменение не замечено, то это либо указывает на замедление темпа развития, либо кризисное поведение осуществляется ребенком где-то вне досягаемости наблюдателя. </a:t>
            </a:r>
            <a:endParaRPr lang="ru-RU"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a:xfrm>
            <a:off x="359080" y="7835835"/>
            <a:ext cx="9144000" cy="1655762"/>
          </a:xfrm>
        </p:spPr>
        <p:txBody>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212942" y="413358"/>
            <a:ext cx="11624154" cy="58621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rmAutofit/>
          </a:bodyPr>
          <a:lstStyle/>
          <a:p>
            <a:pPr fontAlgn="base"/>
            <a:r>
              <a:rPr lang="ru-RU" sz="3600" dirty="0">
                <a:latin typeface="Times New Roman" panose="02020603050405020304" pitchFamily="18" charset="0"/>
                <a:cs typeface="Times New Roman" panose="02020603050405020304" pitchFamily="18" charset="0"/>
              </a:rPr>
              <a:t>В процессе психологического консультирования могут решаться следующие задачи:</a:t>
            </a:r>
            <a:br>
              <a:rPr lang="ru-RU" sz="3600" dirty="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a:t>
            </a:r>
            <a:r>
              <a:rPr lang="ru-RU" sz="3100" dirty="0" smtClean="0">
                <a:latin typeface="Times New Roman" panose="02020603050405020304" pitchFamily="18" charset="0"/>
                <a:cs typeface="Times New Roman" panose="02020603050405020304" pitchFamily="18" charset="0"/>
              </a:rPr>
              <a:t>оказание </a:t>
            </a:r>
            <a:r>
              <a:rPr lang="ru-RU" sz="3100" dirty="0">
                <a:latin typeface="Times New Roman" panose="02020603050405020304" pitchFamily="18" charset="0"/>
                <a:cs typeface="Times New Roman" panose="02020603050405020304" pitchFamily="18" charset="0"/>
              </a:rPr>
              <a:t>экстренной профессиональной помощи;</a:t>
            </a:r>
            <a:br>
              <a:rPr lang="ru-RU" sz="3100" dirty="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-оценка </a:t>
            </a:r>
            <a:r>
              <a:rPr lang="ru-RU" sz="3100" dirty="0">
                <a:latin typeface="Times New Roman" panose="02020603050405020304" pitchFamily="18" charset="0"/>
                <a:cs typeface="Times New Roman" panose="02020603050405020304" pitchFamily="18" charset="0"/>
              </a:rPr>
              <a:t>уровня психологического здоровья и определение показаний к другим способам психологической </a:t>
            </a:r>
            <a:r>
              <a:rPr lang="ru-RU" sz="3100" dirty="0" smtClean="0">
                <a:latin typeface="Times New Roman" panose="02020603050405020304" pitchFamily="18" charset="0"/>
                <a:cs typeface="Times New Roman" panose="02020603050405020304" pitchFamily="18" charset="0"/>
              </a:rPr>
              <a:t>помощи;</a:t>
            </a:r>
            <a:br>
              <a:rPr lang="ru-RU" sz="3100" dirty="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-просвещение </a:t>
            </a:r>
            <a:r>
              <a:rPr lang="ru-RU" sz="3100" dirty="0">
                <a:latin typeface="Times New Roman" panose="02020603050405020304" pitchFamily="18" charset="0"/>
                <a:cs typeface="Times New Roman" panose="02020603050405020304" pitchFamily="18" charset="0"/>
              </a:rPr>
              <a:t>подростка о его психологических особенностях с целью более адекватного их ис­пользования и построения плана </a:t>
            </a:r>
            <a:r>
              <a:rPr lang="ru-RU" sz="3100" dirty="0" smtClean="0">
                <a:latin typeface="Times New Roman" panose="02020603050405020304" pitchFamily="18" charset="0"/>
                <a:cs typeface="Times New Roman" panose="02020603050405020304" pitchFamily="18" charset="0"/>
              </a:rPr>
              <a:t>развития </a:t>
            </a:r>
            <a:r>
              <a:rPr lang="ru-RU" sz="3100" dirty="0">
                <a:latin typeface="Times New Roman" panose="02020603050405020304" pitchFamily="18" charset="0"/>
                <a:cs typeface="Times New Roman" panose="02020603050405020304" pitchFamily="18" charset="0"/>
              </a:rPr>
              <a:t>способ­ностей личности;</a:t>
            </a:r>
            <a:br>
              <a:rPr lang="ru-RU" sz="3100" dirty="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-повышение </a:t>
            </a:r>
            <a:r>
              <a:rPr lang="ru-RU" sz="3100" dirty="0">
                <a:latin typeface="Times New Roman" panose="02020603050405020304" pitchFamily="18" charset="0"/>
                <a:cs typeface="Times New Roman" panose="02020603050405020304" pitchFamily="18" charset="0"/>
              </a:rPr>
              <a:t>психологической культуры обратив­шихся за </a:t>
            </a:r>
            <a:r>
              <a:rPr lang="ru-RU" sz="3100" dirty="0" smtClean="0">
                <a:latin typeface="Times New Roman" panose="02020603050405020304" pitchFamily="18" charset="0"/>
                <a:cs typeface="Times New Roman" panose="02020603050405020304" pitchFamily="18" charset="0"/>
              </a:rPr>
              <a:t>профессиональной </a:t>
            </a:r>
            <a:r>
              <a:rPr lang="ru-RU" sz="3100" dirty="0">
                <a:latin typeface="Times New Roman" panose="02020603050405020304" pitchFamily="18" charset="0"/>
                <a:cs typeface="Times New Roman" panose="02020603050405020304" pitchFamily="18" charset="0"/>
              </a:rPr>
              <a:t>помощью к педагогу-психологу;</a:t>
            </a:r>
            <a:br>
              <a:rPr lang="ru-RU" sz="3100" dirty="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-повышение </a:t>
            </a:r>
            <a:r>
              <a:rPr lang="ru-RU" sz="3100" dirty="0">
                <a:latin typeface="Times New Roman" panose="02020603050405020304" pitchFamily="18" charset="0"/>
                <a:cs typeface="Times New Roman" panose="02020603050405020304" pitchFamily="18" charset="0"/>
              </a:rPr>
              <a:t>ресурсных способностей личности;</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облегчение эмоционального состояния.</a:t>
            </a:r>
            <a:br>
              <a:rPr lang="ru-RU" sz="3100" dirty="0">
                <a:latin typeface="Times New Roman" panose="02020603050405020304" pitchFamily="18" charset="0"/>
                <a:cs typeface="Times New Roman" panose="02020603050405020304" pitchFamily="18" charset="0"/>
              </a:rPr>
            </a:br>
            <a:endParaRPr lang="ru-RU" sz="31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a:xfrm>
            <a:off x="1524000" y="7660471"/>
            <a:ext cx="9144000" cy="1655762"/>
          </a:xfrm>
        </p:spPr>
        <p:txBody>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0" y="413360"/>
            <a:ext cx="11949830" cy="62129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rmAutofit fontScale="90000"/>
          </a:bodyPr>
          <a:lstStyle/>
          <a:p>
            <a:pPr lvl="0" fontAlgn="base"/>
            <a:r>
              <a:rPr lang="ru-RU" sz="3600" b="1" dirty="0">
                <a:latin typeface="Times New Roman" panose="02020603050405020304" pitchFamily="18" charset="0"/>
                <a:cs typeface="Times New Roman" panose="02020603050405020304" pitchFamily="18" charset="0"/>
              </a:rPr>
              <a:t>Основные темы психологического консультирования </a:t>
            </a:r>
            <a:r>
              <a:rPr lang="ru-RU" sz="3600" b="1" dirty="0" smtClean="0">
                <a:latin typeface="Times New Roman" panose="02020603050405020304" pitchFamily="18" charset="0"/>
                <a:cs typeface="Times New Roman" panose="02020603050405020304" pitchFamily="18" charset="0"/>
              </a:rPr>
              <a:t>подростков:</a:t>
            </a:r>
            <a:br>
              <a:rPr lang="ru-RU" sz="3600" b="1" dirty="0" smtClean="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взаимоотношения со </a:t>
            </a:r>
            <a:r>
              <a:rPr lang="ru-RU" sz="3100" dirty="0" smtClean="0">
                <a:latin typeface="Times New Roman" panose="02020603050405020304" pitchFamily="18" charset="0"/>
                <a:cs typeface="Times New Roman" panose="02020603050405020304" pitchFamily="18" charset="0"/>
              </a:rPr>
              <a:t>сверстниками;</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профессиональное и личностное самоопределение, проблемы самопознания, саморазвития и </a:t>
            </a:r>
            <a:r>
              <a:rPr lang="ru-RU" sz="3100" dirty="0" err="1">
                <a:latin typeface="Times New Roman" panose="02020603050405020304" pitchFamily="18" charset="0"/>
                <a:cs typeface="Times New Roman" panose="02020603050405020304" pitchFamily="18" charset="0"/>
              </a:rPr>
              <a:t>самоактуализации</a:t>
            </a:r>
            <a:r>
              <a:rPr lang="ru-RU" sz="3100" dirty="0">
                <a:latin typeface="Times New Roman" panose="02020603050405020304" pitchFamily="18" charset="0"/>
                <a:cs typeface="Times New Roman" panose="02020603050405020304" pitchFamily="18" charset="0"/>
              </a:rPr>
              <a:t>;</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глубокие эмоциональные переживания (горе, печаль, стресс, депрессия, потеря смысла жизни, суицидальные наклонности);</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проблема </a:t>
            </a:r>
            <a:r>
              <a:rPr lang="ru-RU" sz="3100" dirty="0" err="1">
                <a:latin typeface="Times New Roman" panose="02020603050405020304" pitchFamily="18" charset="0"/>
                <a:cs typeface="Times New Roman" panose="02020603050405020304" pitchFamily="18" charset="0"/>
              </a:rPr>
              <a:t>саморегуляции</a:t>
            </a:r>
            <a:r>
              <a:rPr lang="ru-RU" sz="3100" dirty="0">
                <a:latin typeface="Times New Roman" panose="02020603050405020304" pitchFamily="18" charset="0"/>
                <a:cs typeface="Times New Roman" panose="02020603050405020304" pitchFamily="18" charset="0"/>
              </a:rPr>
              <a:t> собственного поведе­ния, невозможность контролировать свои переживания и поступки;</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отделение от родителей и обретение подлинной психологической независимости;</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преодоление кризиса идентичности;</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осознания своего предназначения;</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отклоняющееся (</a:t>
            </a:r>
            <a:r>
              <a:rPr lang="ru-RU" sz="3100" dirty="0" err="1">
                <a:latin typeface="Times New Roman" panose="02020603050405020304" pitchFamily="18" charset="0"/>
                <a:cs typeface="Times New Roman" panose="02020603050405020304" pitchFamily="18" charset="0"/>
              </a:rPr>
              <a:t>девиантное</a:t>
            </a:r>
            <a:r>
              <a:rPr lang="ru-RU" sz="3100" dirty="0">
                <a:latin typeface="Times New Roman" panose="02020603050405020304" pitchFamily="18" charset="0"/>
                <a:cs typeface="Times New Roman" panose="02020603050405020304" pitchFamily="18" charset="0"/>
              </a:rPr>
              <a:t>) поведение, пробле­мы зависимости (алкоголизм, наркомания, игро­вая зависимость).</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a:xfrm>
            <a:off x="910225" y="7297216"/>
            <a:ext cx="9144000" cy="1655762"/>
          </a:xfrm>
        </p:spPr>
        <p:txBody>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112734" y="175364"/>
            <a:ext cx="11924778" cy="642585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rmAutofit fontScale="90000"/>
          </a:bodyPr>
          <a:lstStyle/>
          <a:p>
            <a:r>
              <a:rPr lang="ru-RU" sz="3200" b="1" dirty="0">
                <a:latin typeface="Times New Roman" panose="02020603050405020304" pitchFamily="18" charset="0"/>
                <a:cs typeface="Times New Roman" panose="02020603050405020304" pitchFamily="18" charset="0"/>
              </a:rPr>
              <a:t>Упражнение “Яблоко”</a:t>
            </a:r>
            <a:br>
              <a:rPr lang="ru-RU" sz="32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Психолог и клиент стоят друг против друга на расстоянии 1–1,5 метра. Психолог говорит: “Представь, что мы с тобой находимся в саду. Перед нами – яблоня, увешанная прекрасными, сочными плодами. Видишь, на верхней ветке висит самое спелое яблоко? Наверное, оно и самое вкусное! Давай попробуем его достать!</a:t>
            </a:r>
            <a:br>
              <a:rPr lang="ru-RU" sz="2700" dirty="0">
                <a:latin typeface="Times New Roman" panose="02020603050405020304" pitchFamily="18" charset="0"/>
                <a:cs typeface="Times New Roman" panose="02020603050405020304" pitchFamily="18" charset="0"/>
              </a:rPr>
            </a:br>
            <a:r>
              <a:rPr lang="ru-RU" sz="2700" i="1" dirty="0">
                <a:latin typeface="Times New Roman" panose="02020603050405020304" pitchFamily="18" charset="0"/>
                <a:cs typeface="Times New Roman" panose="02020603050405020304" pitchFamily="18" charset="0"/>
              </a:rPr>
              <a:t>(На вдохе) </a:t>
            </a:r>
            <a:r>
              <a:rPr lang="ru-RU" sz="2700" dirty="0">
                <a:latin typeface="Times New Roman" panose="02020603050405020304" pitchFamily="18" charset="0"/>
                <a:cs typeface="Times New Roman" panose="02020603050405020304" pitchFamily="18" charset="0"/>
              </a:rPr>
              <a:t>Тянись выше, вытягивайся, как можешь! Руку выше! Еще выше! Ух! Достали яблоко!” </a:t>
            </a:r>
            <a:r>
              <a:rPr lang="ru-RU" sz="2700" i="1" dirty="0">
                <a:latin typeface="Times New Roman" panose="02020603050405020304" pitchFamily="18" charset="0"/>
                <a:cs typeface="Times New Roman" panose="02020603050405020304" pitchFamily="18" charset="0"/>
              </a:rPr>
              <a:t>(Выдох</a:t>
            </a:r>
            <a:r>
              <a:rPr lang="ru-RU" sz="2700" i="1" dirty="0" smtClean="0">
                <a:latin typeface="Times New Roman" panose="02020603050405020304" pitchFamily="18" charset="0"/>
                <a:cs typeface="Times New Roman" panose="02020603050405020304" pitchFamily="18" charset="0"/>
              </a:rPr>
              <a:t>)</a:t>
            </a:r>
            <a:br>
              <a:rPr lang="ru-RU" sz="2700" i="1" dirty="0" smtClean="0">
                <a:latin typeface="Times New Roman" panose="02020603050405020304" pitchFamily="18"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Упражнение “Интегративное дыхание”</a:t>
            </a:r>
            <a:br>
              <a:rPr lang="ru-RU" sz="32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Упражнение выполняется стоя. Ноги на ширине плеч, пальцы рук сцеплены спереди. Руки – вверх, немного назад (вдох). Потянуться. Затем резко опустить руки вниз, достать носки ног (выдох). Упражнение рекомендуется проделать 4–5 раз в течение 5–7 минут.</a:t>
            </a:r>
            <a:br>
              <a:rPr lang="ru-RU" sz="2700" dirty="0" smtClean="0">
                <a:latin typeface="Times New Roman" panose="02020603050405020304" pitchFamily="18" charset="0"/>
                <a:cs typeface="Times New Roman" panose="02020603050405020304" pitchFamily="18" charset="0"/>
              </a:rPr>
            </a:br>
            <a:br>
              <a:rPr lang="ru-RU" sz="2700"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Упражнение “Медуза”</a:t>
            </a:r>
            <a:br>
              <a:rPr lang="ru-RU" sz="3200" b="1"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Сидя на стуле, совершай те плавные движения руками, подражая медузе, плавающей в воде.</a:t>
            </a:r>
            <a:br>
              <a:rPr lang="ru-RU" sz="2700" dirty="0" smtClean="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a:xfrm>
            <a:off x="1524000" y="7364934"/>
            <a:ext cx="9144000" cy="1655762"/>
          </a:xfrm>
        </p:spPr>
        <p:txBody>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200416" y="463462"/>
            <a:ext cx="11511420" cy="58246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rmAutofit fontScale="90000"/>
          </a:bodyPr>
          <a:lstStyle/>
          <a:p>
            <a:r>
              <a:rPr lang="ru-RU" sz="3600" b="1" dirty="0">
                <a:latin typeface="Times New Roman" panose="02020603050405020304" pitchFamily="18" charset="0"/>
                <a:cs typeface="Times New Roman" panose="02020603050405020304" pitchFamily="18" charset="0"/>
              </a:rPr>
              <a:t>Упражнение “Вращающийся куб”</a:t>
            </a:r>
            <a:br>
              <a:rPr lang="ru-RU" sz="36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Необходимо мысленно заключить свою проблему в куб. Мысленно вращать этот куб с проблемой, двигать по горизонтали, а затем убрать за горизонт. Упражнения необходимо проделывать 3–5 раз</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Упражнение “Стирание негативной информации”</a:t>
            </a:r>
            <a:br>
              <a:rPr lang="ru-RU" sz="36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Сядьте и расслабьтесь. Закройте глаза. Представьте перед собой чистый лист бумаги, карандаши, стиральную резинку. Мысленно нарисуйте на листе негативную ситуацию, которую необходимо забыть. Это может быть реальная картинка, образная ассоциация, символ и т.д. Мысленно возьмите стиральную резинку и начитайте последовательно “стирать” с листа бумаги мысленно созданную негативную ситуацию. “Стирайте” до тех пор, пока с листа не исчезнет картинка. Откройте глаза. Произведите проверку. Для этого закройте глаза и представьте тот же лист бумаги. Если картинка не исчезла, снова возьмите стиральную резинку и “стирайте” до ее полного исчезновения. Через некоторое время упражнение можно повторить.</a:t>
            </a: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a:xfrm>
            <a:off x="734860" y="7980363"/>
            <a:ext cx="9144000" cy="1655762"/>
          </a:xfrm>
        </p:spPr>
        <p:txBody>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450937" y="501040"/>
            <a:ext cx="11298477" cy="574944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rmAutofit fontScale="90000"/>
          </a:bodyPr>
          <a:lstStyle/>
          <a:p>
            <a:r>
              <a:rPr lang="ru-RU" sz="2800" dirty="0">
                <a:latin typeface="Times New Roman" panose="02020603050405020304" pitchFamily="18" charset="0"/>
                <a:cs typeface="Times New Roman" panose="02020603050405020304" pitchFamily="18" charset="0"/>
              </a:rPr>
              <a:t> К числу современных методов, позволяющих заинтересовать и увлечь подростка в работу с психологом, относятся такие «мягкие техники», как Метафорические Ассоциативные Карты (МАК-карты) или по-другому работа с открытками.</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Такая форма работы обладает огромным диагностическим потенциалом. При помощи карточек, психолог может затронуть глубинные переживания, страхи, блоки подростка.</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МАК карты или карточки – это метафора, образ. Через символы карточек можно установить связь с бессознательным. Работа с образами позволяет психологу лучше понять внутренний мир подростка.</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МАК карты– это мощный инструмент в руках опытного психолога, при помощи которого  профессионал  может мягко и </a:t>
            </a:r>
            <a:r>
              <a:rPr lang="ru-RU" sz="2800" dirty="0" err="1">
                <a:latin typeface="Times New Roman" panose="02020603050405020304" pitchFamily="18" charset="0"/>
                <a:cs typeface="Times New Roman" panose="02020603050405020304" pitchFamily="18" charset="0"/>
              </a:rPr>
              <a:t>экологично</a:t>
            </a:r>
            <a:r>
              <a:rPr lang="ru-RU" sz="2800" dirty="0">
                <a:latin typeface="Times New Roman" panose="02020603050405020304" pitchFamily="18" charset="0"/>
                <a:cs typeface="Times New Roman" panose="02020603050405020304" pitchFamily="18" charset="0"/>
              </a:rPr>
              <a:t> обойти  рациональную часть мышления, помочь выстроить внутренний диалог между внутренним и внешним миром у подростка, преобразовать внутренние страхи в ресурсы, так  наилучшим образом достигается терапевтический эффект работы с подростком.</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одзаголовок 2"/>
          <p:cNvSpPr>
            <a:spLocks noGrp="1"/>
          </p:cNvSpPr>
          <p:nvPr>
            <p:ph type="subTitle" idx="1"/>
          </p:nvPr>
        </p:nvSpPr>
        <p:spPr>
          <a:xfrm>
            <a:off x="1524000" y="7424889"/>
            <a:ext cx="9144000" cy="1655762"/>
          </a:xfrm>
        </p:spPr>
        <p:txBody>
          <a:bodyPr/>
          <a:lstStyle/>
          <a:p>
            <a:endParaRPr lang="ru-RU" dirty="0"/>
          </a:p>
        </p:txBody>
      </p:sp>
      <p:sp>
        <p:nvSpPr>
          <p:cNvPr id="4" name="AutoShape 2" descr="Фон для презентации энергия - 85 фото"/>
          <p:cNvSpPr>
            <a:spLocks noChangeAspect="1" noChangeArrowheads="1"/>
          </p:cNvSpPr>
          <p:nvPr/>
        </p:nvSpPr>
        <p:spPr bwMode="auto">
          <a:xfrm>
            <a:off x="4251586" y="376365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ru-RU"/>
          </a:p>
        </p:txBody>
      </p:sp>
      <p:sp>
        <p:nvSpPr>
          <p:cNvPr id="5" name="AutoShape 4" descr="Фон для презентации энергия - 85 фото"/>
          <p:cNvSpPr>
            <a:spLocks noGrp="1" noChangeAspect="1" noChangeArrowheads="1"/>
          </p:cNvSpPr>
          <p:nvPr>
            <p:ph type="ctrTitle"/>
          </p:nvPr>
        </p:nvSpPr>
        <p:spPr bwMode="auto">
          <a:xfrm>
            <a:off x="325677" y="388306"/>
            <a:ext cx="11599101" cy="60250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rmAutofit/>
          </a:bodyPr>
          <a:lstStyle/>
          <a:p>
            <a:r>
              <a:rPr lang="ru-RU" sz="3600" dirty="0">
                <a:latin typeface="Times New Roman" panose="02020603050405020304" pitchFamily="18" charset="0"/>
                <a:cs typeface="Times New Roman" panose="02020603050405020304" pitchFamily="18" charset="0"/>
              </a:rPr>
              <a:t>После каждого упражнения необходимо проводить обсуждение его эффективности</a:t>
            </a:r>
            <a:r>
              <a:rPr lang="ru-RU" sz="3600" dirty="0" smtClean="0">
                <a:latin typeface="Times New Roman" panose="02020603050405020304" pitchFamily="18" charset="0"/>
                <a:cs typeface="Times New Roman" panose="02020603050405020304" pitchFamily="18" charset="0"/>
              </a:rPr>
              <a:t>:</a:t>
            </a:r>
            <a:br>
              <a:rPr lang="ru-RU" sz="3600" dirty="0" smtClean="0">
                <a:latin typeface="Times New Roman" panose="02020603050405020304" pitchFamily="18" charset="0"/>
                <a:cs typeface="Times New Roman" panose="02020603050405020304" pitchFamily="18" charset="0"/>
              </a:rPr>
            </a:br>
            <a:br>
              <a:rPr lang="ru-RU" sz="3600" dirty="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-насколько </a:t>
            </a:r>
            <a:r>
              <a:rPr lang="ru-RU" sz="3200" dirty="0">
                <a:latin typeface="Times New Roman" panose="02020603050405020304" pitchFamily="18" charset="0"/>
                <a:cs typeface="Times New Roman" panose="02020603050405020304" pitchFamily="18" charset="0"/>
              </a:rPr>
              <a:t>положительно оно было воспринято клиентом;</a:t>
            </a:r>
            <a:br>
              <a:rPr lang="ru-RU" sz="3200" dirty="0">
                <a:latin typeface="Times New Roman" panose="02020603050405020304" pitchFamily="18" charset="0"/>
                <a:cs typeface="Times New Roman" panose="02020603050405020304" pitchFamily="18" charset="0"/>
              </a:rPr>
            </a:b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-показалось </a:t>
            </a:r>
            <a:r>
              <a:rPr lang="ru-RU" sz="3200" dirty="0">
                <a:latin typeface="Times New Roman" panose="02020603050405020304" pitchFamily="18" charset="0"/>
                <a:cs typeface="Times New Roman" panose="02020603050405020304" pitchFamily="18" charset="0"/>
              </a:rPr>
              <a:t>ли оно ему полезным и удобным;</a:t>
            </a:r>
            <a:br>
              <a:rPr lang="ru-RU" sz="3200" dirty="0">
                <a:latin typeface="Times New Roman" panose="02020603050405020304" pitchFamily="18" charset="0"/>
                <a:cs typeface="Times New Roman" panose="02020603050405020304" pitchFamily="18" charset="0"/>
              </a:rPr>
            </a:b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-какие </a:t>
            </a:r>
            <a:r>
              <a:rPr lang="ru-RU" sz="3200" dirty="0">
                <a:latin typeface="Times New Roman" panose="02020603050405020304" pitchFamily="18" charset="0"/>
                <a:cs typeface="Times New Roman" panose="02020603050405020304" pitchFamily="18" charset="0"/>
              </a:rPr>
              <a:t>ощущения он испытывал;</a:t>
            </a:r>
            <a:br>
              <a:rPr lang="ru-RU" sz="3200" dirty="0">
                <a:latin typeface="Times New Roman" panose="02020603050405020304" pitchFamily="18" charset="0"/>
                <a:cs typeface="Times New Roman" panose="02020603050405020304" pitchFamily="18" charset="0"/>
              </a:rPr>
            </a:b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-снизилось </a:t>
            </a:r>
            <a:r>
              <a:rPr lang="ru-RU" sz="3200" dirty="0">
                <a:latin typeface="Times New Roman" panose="02020603050405020304" pitchFamily="18" charset="0"/>
                <a:cs typeface="Times New Roman" panose="02020603050405020304" pitchFamily="18" charset="0"/>
              </a:rPr>
              <a:t>ли внутреннее напряжение.</a:t>
            </a:r>
            <a:br>
              <a:rPr lang="ru-RU"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5063</Words>
  <Application>WPS Presentation</Application>
  <PresentationFormat>Произвольный</PresentationFormat>
  <Paragraphs>18</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SimSun</vt:lpstr>
      <vt:lpstr>Wingdings</vt:lpstr>
      <vt:lpstr>Times New Roman</vt:lpstr>
      <vt:lpstr>Calibri</vt:lpstr>
      <vt:lpstr>Microsoft YaHei</vt:lpstr>
      <vt:lpstr>Arial Unicode MS</vt:lpstr>
      <vt:lpstr>Calibri Light</vt:lpstr>
      <vt:lpstr>Тема Office</vt:lpstr>
      <vt:lpstr>Муниципальное бюджетное общеобразовательное учреждение средняя общеобразовательная школа №47 Барабинского района Новосибирской области    				Тема: «Эффективные техники психологического 				консультирования подростков в образовательных организациях»        Автор: Петрова Наталья Юрьевна Педагог-психолог     </vt:lpstr>
      <vt:lpstr>схема консультации:  - установление контакта с подростком;  - запрос подростка;  - диагностическая беседа;  - интерпретация;  - реориентация. </vt:lpstr>
      <vt:lpstr>Основное новообразование подросткового возраста — появление рефлексии и самосознания.  Подростковый период сопровождается переживанием ребенком пубертатного кризиса. В кризисный период для нормального развития подростка большее значение имеет изменение его поведения. Если подобное изменение не замечено, то это либо указыва­ет на замедление темпа развития, либо кризисное поведение осуществляется ребенком где-то вне досягаемости наблюдателя. </vt:lpstr>
      <vt:lpstr>В процессе психологического консультирования могут решаться следующие задачи: -оказание экстренной профессиональной помощи; -оценка уровня психологического здоровья и определение показаний к другим способам психологической помощи; -просвещение подростка о его психологических особенностях с целью более адекватного их ис­пользования и построения плана развития способ­ностей личности; -повышение психологической культуры обратив­шихся за профессиональной помощью к педагогу-психологу; -повышение ресурсных способностей личности; облегчение эмоционального состояния. </vt:lpstr>
      <vt:lpstr>Основные темы психологического консультирования подростков: взаимоотношения со сверстниками; профессиональное и личностное самоопределе­ние, проблемы самопознания, саморазвития и самоактуализации; глубокие эмоциональные переживания (горе, печаль, стресс, депрессия, потеря смысла жизни, суицидальные наклонности); проблема саморегуляции собственного поведе­ния, невозможность контролировать свои переживания и поступки; отделение от родителей и обретение подлинной психологической независимости; преодоление кризиса идентичности; осознания своего предназначения; отклоняющееся (девиантное) поведение, пробле­мы зависимости (алкоголизм, наркомания, игро­вая зависимость). </vt:lpstr>
      <vt:lpstr>Упражнение “Яблоко” Психолог и клиент стоят друг против друга на расстоянии 1–1,5 метра. Психолог говорит: “Представь, что мы с тобой находимся в саду. Перед нами – яблоня, увешанная прекрасными, сочными плодами. Видишь, на верхней ветке висит самое спелое яблоко? Наверное, оно и самое вкусное! Давай попробуем его достать! (На вдохе) Тянись выше, вытягивайся, как можешь! Руку выше! Еще выше! Ух! Достали яблоко!” (Выдох)  Упражнение “Интегративное дыхание” Упражнение выполняется стоя. Ноги на ширине плеч, пальцы рук сцеплены спереди. Руки – вверх, немного назад (вдох). Потянуться. Затем резко опустить руки вниз, достать носки ног (выдох). Упражнение рекомендуется проделать 4–5 раз в течение 5–7 минут.  Упражнение “Медуза” Сидя на стуле, совершай те плавные движения руками, подражая медузе, плавающей в воде. </vt:lpstr>
      <vt:lpstr>Упражнение “Вращающийся куб” Необходимо мысленно заключить свою проблему в куб. Мысленно вращать этот куб с проблемой, двигать по горизонтали, а затем убрать за горизонт. Упражнения необходимо проделывать 3–5 раз.  Упражнение “Стирание негативной информации” Сядьте и расслабьтесь. Закройте глаза. Представьте перед собой чистый лист бумаги, карандаши, стиральную резинку. Мысленно нарисуйте на листе негативную ситуацию, которую необходимо забыть. Это может быть реальная картинка, образная ассоциация, символ и т.д. Мысленно возьмите стиральную резинку и начитайте последовательно “стирать” с листа бумаги мысленно созданную негативную ситуацию. “Стирайте” до тех пор, пока с листа не исчезнет картинка. Откройте глаза. Произведите проверку. Для этого закройте глаза и представьте тот же лист бумаги. Если картинка не исчезла, снова возьмите стиральную резинку и “стирайте” до ее полного исчезновения. Через некоторое время упражнение можно повторить. </vt:lpstr>
      <vt:lpstr> К числу современных методов, позволяющих заинтересовать и увлечь подростка в работу с психологом, относятся такие «мягкие техники», как Метафорические Ассоциативные Карты (МАК-карты) или по-другому работа с открытками.         Такая форма работы обладает огромным диагностическим потенциалом. При помощи карточек, психолог может затронуть глубинные переживания, страхи, блоки подростка.          МАК карты или карточки – это метафора, образ. Через символы карточек можно установить связь с бессознательным. Работа с образами позволяет психологу лучше понять внутренний мир подростка.          МАК карты– это мощный инструмент в руках опытного психолога, при помощи которого  профессионал  может мягко и экологично обойти  рациональную часть мышления, помочь выстроить внутренний диалог между внутренним и внешним миром у подростка, преобразовать внутренние страхи в ресурсы, так  наилучшим образом достигается терапевтический эффект работы с подростком. </vt:lpstr>
      <vt:lpstr>После каждого упражнения необходимо проводить обсуждение его эффективности:  -насколько положительно оно было воспринято клиентом;  -показалось ли оно ему полезным и удобным;  -какие ощущения он испытывал;  -снизилось ли внутреннее напряжение.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Психолог</dc:creator>
  <cp:lastModifiedBy>User</cp:lastModifiedBy>
  <cp:revision>9</cp:revision>
  <dcterms:created xsi:type="dcterms:W3CDTF">2024-02-28T05:22:00Z</dcterms:created>
  <dcterms:modified xsi:type="dcterms:W3CDTF">2024-03-14T02:17:21Z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4A0BCA3DCDC74544B240555AA53A06D9_12</vt:lpwstr>
  </property>
  <property fmtid="{D5CDD505-2E9C-101B-9397-08002B2CF9AE}" pid="3" name="KSOProductBuildVer">
    <vt:lpwstr>1049-12.2.0.13489</vt:lpwstr>
  </property>
</Properties>
</file>