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63" r:id="rId3"/>
    <p:sldId id="262" r:id="rId4"/>
    <p:sldId id="279" r:id="rId5"/>
    <p:sldId id="281" r:id="rId6"/>
    <p:sldId id="264" r:id="rId7"/>
    <p:sldId id="289" r:id="rId8"/>
    <p:sldId id="282" r:id="rId9"/>
    <p:sldId id="283" r:id="rId10"/>
    <p:sldId id="285" r:id="rId11"/>
    <p:sldId id="286" r:id="rId12"/>
    <p:sldId id="287" r:id="rId13"/>
    <p:sldId id="290" r:id="rId14"/>
    <p:sldId id="291" r:id="rId15"/>
    <p:sldId id="292" r:id="rId16"/>
    <p:sldId id="293" r:id="rId17"/>
    <p:sldId id="294" r:id="rId18"/>
    <p:sldId id="297" r:id="rId19"/>
    <p:sldId id="299" r:id="rId20"/>
    <p:sldId id="288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57751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74560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75303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85654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08001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1213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71566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0216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22745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75767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8669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9500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Учитель: Киреева Наталья Николаевна</a:t>
            </a:r>
          </a:p>
          <a:p>
            <a:r>
              <a:rPr lang="ru-RU" dirty="0" smtClean="0"/>
              <a:t>МБОУ г. Иркутск СОШ №11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1988840"/>
            <a:ext cx="2520280" cy="1224136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Вещественные </a:t>
            </a:r>
            <a:endParaRPr lang="ru-RU" sz="24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275856" y="2060848"/>
            <a:ext cx="2520280" cy="122413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Письменные</a:t>
            </a:r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372200" y="2060848"/>
            <a:ext cx="2448272" cy="122413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устные </a:t>
            </a:r>
            <a:endParaRPr lang="ru-RU" sz="2800" b="1" dirty="0"/>
          </a:p>
        </p:txBody>
      </p:sp>
      <p:sp>
        <p:nvSpPr>
          <p:cNvPr id="7" name="Стрелка вниз 6"/>
          <p:cNvSpPr/>
          <p:nvPr/>
        </p:nvSpPr>
        <p:spPr>
          <a:xfrm>
            <a:off x="1403648" y="1196752"/>
            <a:ext cx="576064" cy="864096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4355976" y="1196752"/>
            <a:ext cx="576064" cy="864096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7308304" y="1196752"/>
            <a:ext cx="576064" cy="864096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6" name="AutoShape 2" descr="http://detkivkletke.ru/wp-content/uploads/2012/04/image2.jpeg"/>
          <p:cNvSpPr>
            <a:spLocks noChangeAspect="1" noChangeArrowheads="1"/>
          </p:cNvSpPr>
          <p:nvPr/>
        </p:nvSpPr>
        <p:spPr bwMode="auto">
          <a:xfrm>
            <a:off x="155575" y="-1646238"/>
            <a:ext cx="2876550" cy="34385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://detkivkletke.ru/wp-content/uploads/2012/04/image2.jpeg"/>
          <p:cNvSpPr>
            <a:spLocks noChangeAspect="1" noChangeArrowheads="1"/>
          </p:cNvSpPr>
          <p:nvPr/>
        </p:nvSpPr>
        <p:spPr bwMode="auto">
          <a:xfrm>
            <a:off x="179512" y="-1719263"/>
            <a:ext cx="2876550" cy="34385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http://zhmak.info/uploads/posts/2011-09/1315833810_7368gaxyrceppvs.jpeg"/>
          <p:cNvSpPr>
            <a:spLocks noChangeAspect="1" noChangeArrowheads="1"/>
          </p:cNvSpPr>
          <p:nvPr/>
        </p:nvSpPr>
        <p:spPr bwMode="auto">
          <a:xfrm>
            <a:off x="155575" y="-1858963"/>
            <a:ext cx="2457450" cy="38862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AutoShape 8" descr="http://zhmak.info/uploads/posts/2011-09/1315833810_7368gaxyrceppvs.jpeg"/>
          <p:cNvSpPr>
            <a:spLocks noChangeAspect="1" noChangeArrowheads="1"/>
          </p:cNvSpPr>
          <p:nvPr/>
        </p:nvSpPr>
        <p:spPr bwMode="auto">
          <a:xfrm>
            <a:off x="155575" y="-1858963"/>
            <a:ext cx="2457450" cy="38862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4" name="AutoShape 10" descr="http://zhmak.info/uploads/posts/2011-09/1315833810_7368gaxyrceppvs.jpeg"/>
          <p:cNvSpPr>
            <a:spLocks noChangeAspect="1" noChangeArrowheads="1"/>
          </p:cNvSpPr>
          <p:nvPr/>
        </p:nvSpPr>
        <p:spPr bwMode="auto">
          <a:xfrm>
            <a:off x="155575" y="-1858963"/>
            <a:ext cx="2457450" cy="38862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6" name="AutoShape 12" descr="http://zhmak.info/uploads/posts/2011-09/1315833810_7368gaxyrceppvs.jpeg"/>
          <p:cNvSpPr>
            <a:spLocks noChangeAspect="1" noChangeArrowheads="1"/>
          </p:cNvSpPr>
          <p:nvPr/>
        </p:nvSpPr>
        <p:spPr bwMode="auto">
          <a:xfrm>
            <a:off x="410756" y="-1497456"/>
            <a:ext cx="2457450" cy="38862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0" name="AutoShape 2" descr="http://slavianin.ru/images/mudrost/stihi/55056453_25588843.jpg"/>
          <p:cNvSpPr>
            <a:spLocks noChangeAspect="1" noChangeArrowheads="1"/>
          </p:cNvSpPr>
          <p:nvPr/>
        </p:nvSpPr>
        <p:spPr bwMode="auto">
          <a:xfrm>
            <a:off x="155575" y="-1104900"/>
            <a:ext cx="2876550" cy="23050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2" name="AutoShape 4" descr="http://slavianin.ru/images/mudrost/stihi/55056453_25588843.jpg"/>
          <p:cNvSpPr>
            <a:spLocks noChangeAspect="1" noChangeArrowheads="1"/>
          </p:cNvSpPr>
          <p:nvPr/>
        </p:nvSpPr>
        <p:spPr bwMode="auto">
          <a:xfrm>
            <a:off x="155575" y="-1104900"/>
            <a:ext cx="2876550" cy="23050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" name="Picture 2" descr="http://900igr.net/datai/istorija/Istorija-istochniki.files/0001-001-Istoricheskie-istochniki.jpg"/>
          <p:cNvPicPr>
            <a:picLocks noChangeAspect="1" noChangeArrowheads="1"/>
          </p:cNvPicPr>
          <p:nvPr/>
        </p:nvPicPr>
        <p:blipFill>
          <a:blip r:embed="rId2" cstate="print"/>
          <a:srcRect b="86761"/>
          <a:stretch>
            <a:fillRect/>
          </a:stretch>
        </p:blipFill>
        <p:spPr bwMode="auto">
          <a:xfrm>
            <a:off x="467544" y="332656"/>
            <a:ext cx="8369565" cy="830560"/>
          </a:xfrm>
          <a:prstGeom prst="rect">
            <a:avLst/>
          </a:prstGeom>
          <a:noFill/>
          <a:ln w="44450">
            <a:solidFill>
              <a:schemeClr val="accent4">
                <a:lumMod val="50000"/>
              </a:schemeClr>
            </a:solidFill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3861048"/>
            <a:ext cx="2527001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3573016"/>
            <a:ext cx="2088232" cy="2368387"/>
          </a:xfrm>
          <a:prstGeom prst="rect">
            <a:avLst/>
          </a:prstGeom>
          <a:noFill/>
          <a:ln w="76200" cmpd="tri">
            <a:solidFill>
              <a:srgbClr val="800000"/>
            </a:solidFill>
            <a:miter lim="800000"/>
            <a:headEnd/>
            <a:tailEnd/>
          </a:ln>
          <a:effectLst/>
        </p:spPr>
      </p:pic>
      <p:pic>
        <p:nvPicPr>
          <p:cNvPr id="25" name="Picture 13" descr="линг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3848" y="3861048"/>
            <a:ext cx="2616291" cy="1962217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  <p:sp>
        <p:nvSpPr>
          <p:cNvPr id="26" name="Скругленный прямоугольник 25"/>
          <p:cNvSpPr/>
          <p:nvPr/>
        </p:nvSpPr>
        <p:spPr>
          <a:xfrm>
            <a:off x="0" y="1988840"/>
            <a:ext cx="3131840" cy="4176464"/>
          </a:xfrm>
          <a:prstGeom prst="roundRect">
            <a:avLst/>
          </a:prstGeom>
          <a:noFill/>
          <a:ln w="952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9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2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Археология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1340768"/>
            <a:ext cx="8229600" cy="4525963"/>
          </a:xfrm>
        </p:spPr>
        <p:txBody>
          <a:bodyPr/>
          <a:lstStyle/>
          <a:p>
            <a:r>
              <a:rPr lang="ru-RU" dirty="0" smtClean="0"/>
              <a:t>Наука, которая изучает прошлое по вещественным источникам.  </a:t>
            </a:r>
            <a:endParaRPr lang="ru-RU" dirty="0"/>
          </a:p>
        </p:txBody>
      </p:sp>
      <p:pic>
        <p:nvPicPr>
          <p:cNvPr id="4" name="Picture 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36912"/>
            <a:ext cx="5210153" cy="3522588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796136" y="3717032"/>
            <a:ext cx="3347864" cy="1368152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Археологические раскопки 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332656"/>
            <a:ext cx="8455289" cy="626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6796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71444"/>
            <a:ext cx="7488832" cy="5809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7416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0798"/>
            <a:ext cx="8269015" cy="6344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08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1045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7360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404665"/>
            <a:ext cx="7772400" cy="648071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Счет лет в истории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83568" y="1484784"/>
            <a:ext cx="3528392" cy="180020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99592" y="980728"/>
            <a:ext cx="2448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prstClr val="black"/>
                </a:solidFill>
              </a:rPr>
              <a:t>ДРЕВНИЕ ЕГИПТЯНЕ</a:t>
            </a:r>
            <a:endParaRPr lang="ru-RU" sz="2000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92080" y="1052736"/>
            <a:ext cx="2736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prstClr val="black"/>
                </a:solidFill>
              </a:rPr>
              <a:t>ДРЕВНИЕ РИМЛЯНЕ</a:t>
            </a:r>
            <a:endParaRPr lang="ru-RU" sz="2000" dirty="0">
              <a:solidFill>
                <a:prstClr val="black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860032" y="1556792"/>
            <a:ext cx="3456384" cy="1800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83768" y="3356992"/>
            <a:ext cx="4464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prstClr val="black"/>
                </a:solidFill>
              </a:rPr>
              <a:t>КАК МЫ СЧИТАЕМ ГОДА?</a:t>
            </a:r>
            <a:endParaRPr lang="ru-RU" sz="2400" b="1" dirty="0">
              <a:solidFill>
                <a:prstClr val="black"/>
              </a:solidFill>
            </a:endParaRPr>
          </a:p>
        </p:txBody>
      </p:sp>
      <p:pic>
        <p:nvPicPr>
          <p:cNvPr id="1026" name="Picture 2" descr="http://milatrusilo.com/wp-content/uploads/2012/01/Rozhdestvo13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3789040"/>
            <a:ext cx="2035562" cy="2702074"/>
          </a:xfrm>
          <a:prstGeom prst="rect">
            <a:avLst/>
          </a:prstGeom>
          <a:noFill/>
        </p:spPr>
      </p:pic>
      <p:sp>
        <p:nvSpPr>
          <p:cNvPr id="12" name="Скругленный прямоугольник 11"/>
          <p:cNvSpPr/>
          <p:nvPr/>
        </p:nvSpPr>
        <p:spPr>
          <a:xfrm>
            <a:off x="2915816" y="4005064"/>
            <a:ext cx="5832648" cy="72008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prstClr val="white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75856" y="4941169"/>
            <a:ext cx="5472608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prstClr val="black"/>
                </a:solidFill>
              </a:rPr>
              <a:t>Иисус Христос – это Бог, который стал человеком, чтобы спасти людей от грехов и смерти. </a:t>
            </a:r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843808" y="5949280"/>
            <a:ext cx="5976664" cy="576064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prstClr val="white"/>
                </a:solidFill>
              </a:rPr>
              <a:t>НАША ЭРА – это время от </a:t>
            </a:r>
            <a:r>
              <a:rPr lang="ru-RU" sz="2000" b="1" dirty="0">
                <a:solidFill>
                  <a:prstClr val="white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71897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2" grpId="0" animBg="1"/>
      <p:bldP spid="13" grpId="0" animBg="1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404665"/>
            <a:ext cx="7772400" cy="648071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Счет лет в истории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83568" y="1484784"/>
            <a:ext cx="3528392" cy="180020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prstClr val="white"/>
                </a:solidFill>
              </a:rPr>
              <a:t>Каждый раз, когда начинал править новый фараон, счет лет начинался заново</a:t>
            </a:r>
            <a:endParaRPr lang="ru-RU" sz="2400" b="1" dirty="0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99592" y="980728"/>
            <a:ext cx="2448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prstClr val="black"/>
                </a:solidFill>
              </a:rPr>
              <a:t>ДРЕВНИЕ ЕГИПТЯНЕ</a:t>
            </a:r>
            <a:endParaRPr lang="ru-RU" sz="2000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92080" y="1052736"/>
            <a:ext cx="2736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prstClr val="black"/>
                </a:solidFill>
              </a:rPr>
              <a:t>ДРЕВНИЕ РИМЛЯНЕ</a:t>
            </a:r>
            <a:endParaRPr lang="ru-RU" sz="2000" dirty="0">
              <a:solidFill>
                <a:prstClr val="black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860032" y="1556792"/>
            <a:ext cx="3456384" cy="1800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prstClr val="white"/>
                </a:solidFill>
              </a:rPr>
              <a:t>Год основания Рима считался первым годом, следующий – вторым и так далее</a:t>
            </a:r>
            <a:endParaRPr lang="ru-RU" sz="2400" b="1" dirty="0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83768" y="3356992"/>
            <a:ext cx="4464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prstClr val="black"/>
                </a:solidFill>
              </a:rPr>
              <a:t>КАК МЫ СЧИТАЕМ ГОДА?</a:t>
            </a:r>
            <a:endParaRPr lang="ru-RU" sz="2400" b="1" dirty="0">
              <a:solidFill>
                <a:prstClr val="black"/>
              </a:solidFill>
            </a:endParaRPr>
          </a:p>
        </p:txBody>
      </p:sp>
      <p:pic>
        <p:nvPicPr>
          <p:cNvPr id="1026" name="Picture 2" descr="http://milatrusilo.com/wp-content/uploads/2012/01/Rozhdestvo13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3789040"/>
            <a:ext cx="2035562" cy="2702074"/>
          </a:xfrm>
          <a:prstGeom prst="rect">
            <a:avLst/>
          </a:prstGeom>
          <a:noFill/>
        </p:spPr>
      </p:pic>
      <p:sp>
        <p:nvSpPr>
          <p:cNvPr id="12" name="Скругленный прямоугольник 11"/>
          <p:cNvSpPr/>
          <p:nvPr/>
        </p:nvSpPr>
        <p:spPr>
          <a:xfrm>
            <a:off x="2915816" y="4005064"/>
            <a:ext cx="5832648" cy="72008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prstClr val="white"/>
                </a:solidFill>
              </a:rPr>
              <a:t>Мы считаем года от  рождения Иисуса Христа.</a:t>
            </a:r>
            <a:endParaRPr lang="ru-RU" b="1" dirty="0">
              <a:solidFill>
                <a:prstClr val="white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75856" y="4941169"/>
            <a:ext cx="5472608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prstClr val="black"/>
                </a:solidFill>
              </a:rPr>
              <a:t>Иисус Христос – это Бог, который стал человеком, чтобы спасти людей от грехов и смерти. </a:t>
            </a:r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843808" y="5949280"/>
            <a:ext cx="5976664" cy="576064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prstClr val="white"/>
                </a:solidFill>
              </a:rPr>
              <a:t>НАША ЭРА – это время от Рождества Христова до наших дней</a:t>
            </a:r>
            <a:endParaRPr lang="ru-RU" sz="20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7146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2" grpId="0" animBg="1"/>
      <p:bldP spid="13" grpId="0" animBg="1"/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ekolog.org/wp-content/uploads/2022/02/politicheskaya-kart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99" y="-742950"/>
            <a:ext cx="8955921" cy="760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51520" y="188640"/>
            <a:ext cx="4536504" cy="79208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smtClean="0"/>
              <a:t>МАТЕРИКИ ? </a:t>
            </a:r>
            <a:endParaRPr lang="ru-RU" sz="32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635896" y="1124744"/>
            <a:ext cx="2304256" cy="64807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СЕВЕР 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839744" y="3284984"/>
            <a:ext cx="2304256" cy="64807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ВОСТОК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635896" y="5373216"/>
            <a:ext cx="2304256" cy="64807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ЮГ 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3528" y="3140968"/>
            <a:ext cx="2304256" cy="64807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ЗАПАД 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860032" y="188640"/>
            <a:ext cx="4283968" cy="79208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СТОРОНЫ СВЕТА?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707904" y="3140968"/>
            <a:ext cx="864096" cy="36004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СЕВЕР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771800" y="3717032"/>
            <a:ext cx="864096" cy="36004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ЗАПАД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644008" y="3717032"/>
            <a:ext cx="864096" cy="36004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ВОСТОК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851920" y="4797152"/>
            <a:ext cx="864096" cy="36004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ЮГ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283968" y="2420888"/>
            <a:ext cx="2088232" cy="43204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ЕВРАЗИЯ </a:t>
            </a:r>
            <a:endParaRPr lang="ru-RU" b="1" dirty="0"/>
          </a:p>
        </p:txBody>
      </p:sp>
      <p:sp>
        <p:nvSpPr>
          <p:cNvPr id="17" name="Прямоугольник 16"/>
          <p:cNvSpPr/>
          <p:nvPr/>
        </p:nvSpPr>
        <p:spPr>
          <a:xfrm rot="18779775">
            <a:off x="3348851" y="3886960"/>
            <a:ext cx="1440160" cy="43204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АФРИКА 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467544" y="2204864"/>
            <a:ext cx="2088232" cy="43204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С. АМЕРИКА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683568" y="4869160"/>
            <a:ext cx="2088232" cy="43204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Ю. АМЕРИКА  </a:t>
            </a: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3707904" y="6425952"/>
            <a:ext cx="2088232" cy="43204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АНТАРКТИДА</a:t>
            </a:r>
            <a:endParaRPr lang="ru-RU" b="1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6876256" y="5085184"/>
            <a:ext cx="1440160" cy="36004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АВСТРАЛИЯ 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2" name="Овал 21"/>
          <p:cNvSpPr/>
          <p:nvPr/>
        </p:nvSpPr>
        <p:spPr>
          <a:xfrm>
            <a:off x="7020272" y="1700808"/>
            <a:ext cx="1296144" cy="86409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СВ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7092280" y="4293096"/>
            <a:ext cx="1296144" cy="86409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ЮВ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1043608" y="3861048"/>
            <a:ext cx="1296144" cy="86409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ЮЗ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1115616" y="1268760"/>
            <a:ext cx="1296144" cy="86409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С3</a:t>
            </a:r>
            <a:endParaRPr lang="ru-RU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685800" y="2564904"/>
            <a:ext cx="7772400" cy="1035546"/>
          </a:xfrm>
        </p:spPr>
        <p:txBody>
          <a:bodyPr>
            <a:normAutofit/>
          </a:bodyPr>
          <a:lstStyle/>
          <a:p>
            <a:pPr eaLnBrk="1" hangingPunct="1"/>
            <a:r>
              <a:rPr lang="ru-RU" sz="5400" b="1" dirty="0" smtClean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Что такое «история»?</a:t>
            </a:r>
          </a:p>
        </p:txBody>
      </p:sp>
      <p:sp>
        <p:nvSpPr>
          <p:cNvPr id="2051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rgbClr val="FF0000"/>
                </a:solidFill>
              </a:rPr>
              <a:t>5 класс</a:t>
            </a:r>
          </a:p>
          <a:p>
            <a:pPr eaLnBrk="1" hangingPunct="1"/>
            <a:r>
              <a:rPr lang="ru-RU" smtClean="0">
                <a:solidFill>
                  <a:schemeClr val="tx1"/>
                </a:solidFill>
              </a:rPr>
              <a:t>1 урок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" y="3929063"/>
            <a:ext cx="3000375" cy="22510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0" y="357188"/>
            <a:ext cx="3271838" cy="21431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8" y="357188"/>
            <a:ext cx="2786062" cy="217646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86438" y="3917950"/>
            <a:ext cx="2928937" cy="20828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467544" y="2708920"/>
            <a:ext cx="8208912" cy="108012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История – это наука о прошлом человечества 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такое «человечество»?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t="6435"/>
          <a:stretch>
            <a:fillRect/>
          </a:stretch>
        </p:blipFill>
        <p:spPr bwMode="auto">
          <a:xfrm>
            <a:off x="4153877" y="3717032"/>
            <a:ext cx="4990123" cy="314096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762332"/>
            <a:ext cx="4126102" cy="309566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39552" y="1556792"/>
            <a:ext cx="8136904" cy="1754326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Человечество – это общность всех людей, умерших и ныне живущих.  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/>
              <a:t>Геродот – «отец истории»</a:t>
            </a:r>
          </a:p>
        </p:txBody>
      </p:sp>
      <p:sp>
        <p:nvSpPr>
          <p:cNvPr id="8195" name="Содержимое 5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495800" cy="4525963"/>
          </a:xfrm>
          <a:ln>
            <a:solidFill>
              <a:srgbClr val="FF0000"/>
            </a:solidFill>
          </a:ln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ru-RU" sz="3200" dirty="0" smtClean="0">
                <a:cs typeface="Times New Roman" pitchFamily="18" charset="0"/>
              </a:rPr>
              <a:t>Две с половиной </a:t>
            </a:r>
            <a:r>
              <a:rPr lang="ru-RU" sz="3200" dirty="0" err="1" smtClean="0">
                <a:cs typeface="Times New Roman" pitchFamily="18" charset="0"/>
              </a:rPr>
              <a:t>тыс</a:t>
            </a:r>
            <a:r>
              <a:rPr lang="ru-RU" sz="3200" dirty="0" smtClean="0">
                <a:cs typeface="Times New Roman" pitchFamily="18" charset="0"/>
              </a:rPr>
              <a:t> лет назад греческий ученый Геродот написал книгу, в котором описал жизнь других народов. Он назвал свой труд </a:t>
            </a:r>
            <a:r>
              <a:rPr lang="ru-RU" sz="3200" b="1" i="1" dirty="0" smtClean="0">
                <a:solidFill>
                  <a:srgbClr val="FF0000"/>
                </a:solidFill>
                <a:cs typeface="Times New Roman" pitchFamily="18" charset="0"/>
              </a:rPr>
              <a:t>историей</a:t>
            </a:r>
            <a:r>
              <a:rPr lang="ru-RU" sz="3200" dirty="0" smtClean="0">
                <a:cs typeface="Times New Roman" pitchFamily="18" charset="0"/>
              </a:rPr>
              <a:t>, что означает «описание, повествование». </a:t>
            </a:r>
          </a:p>
        </p:txBody>
      </p:sp>
      <p:pic>
        <p:nvPicPr>
          <p:cNvPr id="819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01675" y="1609725"/>
            <a:ext cx="3584575" cy="4462463"/>
          </a:xfrm>
          <a:noFill/>
        </p:spPr>
      </p:pic>
      <p:sp>
        <p:nvSpPr>
          <p:cNvPr id="5" name="TextBox 4"/>
          <p:cNvSpPr txBox="1"/>
          <p:nvPr/>
        </p:nvSpPr>
        <p:spPr>
          <a:xfrm>
            <a:off x="395536" y="6165304"/>
            <a:ext cx="4464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Геродот – древнегреческий историк. Жил более 2 тысяч лет назад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32" y="0"/>
            <a:ext cx="7095511" cy="694029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  <a:solidFill>
            <a:srgbClr val="FFFF00"/>
          </a:solidFill>
          <a:ln>
            <a:solidFill>
              <a:srgbClr val="FF0000"/>
            </a:solidFill>
          </a:ln>
        </p:spPr>
        <p:txBody>
          <a:bodyPr>
            <a:normAutofit fontScale="90000"/>
          </a:bodyPr>
          <a:lstStyle/>
          <a:p>
            <a:r>
              <a:rPr lang="ru-RU" b="1" dirty="0" smtClean="0"/>
              <a:t>Для чего нужно изучать историю? 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24128" y="1600201"/>
            <a:ext cx="3240360" cy="3268960"/>
          </a:xfrm>
          <a:solidFill>
            <a:srgbClr val="FFFF00"/>
          </a:solidFill>
          <a:ln>
            <a:solidFill>
              <a:srgbClr val="FF0000"/>
            </a:solidFill>
          </a:ln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Это интересно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Героические примеры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Опыт предков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331640" y="5877272"/>
            <a:ext cx="7560840" cy="98072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«Из камней прошлого созданы ступени грядущего» (Н.К.Рерих)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556792"/>
            <a:ext cx="5456441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5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683568" y="3212976"/>
            <a:ext cx="7772400" cy="1296144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5400" b="1" dirty="0" smtClean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Откуда мы знаем, как жили наши предки</a:t>
            </a:r>
          </a:p>
        </p:txBody>
      </p:sp>
      <p:sp>
        <p:nvSpPr>
          <p:cNvPr id="205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4653136"/>
            <a:ext cx="6400800" cy="1752600"/>
          </a:xfrm>
        </p:spPr>
        <p:txBody>
          <a:bodyPr/>
          <a:lstStyle/>
          <a:p>
            <a:pPr eaLnBrk="1" hangingPunct="1"/>
            <a:endParaRPr lang="ru-RU" dirty="0" smtClean="0">
              <a:solidFill>
                <a:schemeClr val="tx1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548680"/>
            <a:ext cx="3132348" cy="2088232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</p:spPr>
      </p:pic>
      <p:pic>
        <p:nvPicPr>
          <p:cNvPr id="10" name="Picture 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404664"/>
            <a:ext cx="3986017" cy="2694949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411760" y="260648"/>
            <a:ext cx="3888432" cy="1152128"/>
          </a:xfrm>
          <a:prstGeom prst="rect">
            <a:avLst/>
          </a:prstGeom>
          <a:solidFill>
            <a:schemeClr val="bg1"/>
          </a:solidFill>
          <a:ln w="82550" cmpd="thickThin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tx1"/>
                </a:solidFill>
              </a:rPr>
              <a:t>ИСТОРИЯ</a:t>
            </a:r>
            <a:endParaRPr lang="ru-RU" sz="4400" b="1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1988840"/>
            <a:ext cx="3744416" cy="1152128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ВСЕОБЩАЯ ИСТОРИЯ </a:t>
            </a:r>
            <a:endParaRPr lang="ru-RU" sz="32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932040" y="2060848"/>
            <a:ext cx="3744416" cy="1152128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ИСТОРИЯ РОССИИ  </a:t>
            </a:r>
            <a:endParaRPr lang="ru-RU" sz="3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51520" y="3140968"/>
            <a:ext cx="42484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Изучает прошлое всех стран и народов с древнейших времен до наших дней </a:t>
            </a:r>
            <a:endParaRPr lang="ru-RU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220072" y="3284984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4716016" y="3212976"/>
            <a:ext cx="41764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Изучает прошлое народов России с древнейших времен до наших дней </a:t>
            </a:r>
            <a:endParaRPr lang="ru-RU" sz="24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4653136"/>
            <a:ext cx="3916277" cy="2204864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</p:spPr>
      </p:pic>
      <p:sp>
        <p:nvSpPr>
          <p:cNvPr id="12" name="Стрелка вниз 11"/>
          <p:cNvSpPr/>
          <p:nvPr/>
        </p:nvSpPr>
        <p:spPr>
          <a:xfrm>
            <a:off x="2555776" y="1124744"/>
            <a:ext cx="432048" cy="864096"/>
          </a:xfrm>
          <a:prstGeom prst="downArrow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5724128" y="1196752"/>
            <a:ext cx="432048" cy="864096"/>
          </a:xfrm>
          <a:prstGeom prst="downArrow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/>
          <a:srcRect r="55247" b="9406"/>
          <a:stretch>
            <a:fillRect/>
          </a:stretch>
        </p:blipFill>
        <p:spPr bwMode="auto">
          <a:xfrm>
            <a:off x="467544" y="4653136"/>
            <a:ext cx="3649430" cy="2204864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  <p:sp>
        <p:nvSpPr>
          <p:cNvPr id="16" name="Скругленный прямоугольник 15"/>
          <p:cNvSpPr/>
          <p:nvPr/>
        </p:nvSpPr>
        <p:spPr>
          <a:xfrm>
            <a:off x="323528" y="1772816"/>
            <a:ext cx="4176464" cy="5085184"/>
          </a:xfrm>
          <a:prstGeom prst="roundRect">
            <a:avLst/>
          </a:prstGeom>
          <a:noFill/>
          <a:ln w="1079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9" grpId="0"/>
      <p:bldP spid="12" grpId="0" animBg="1"/>
      <p:bldP spid="13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323528" y="836712"/>
            <a:ext cx="8568952" cy="266429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6296" y="4365104"/>
            <a:ext cx="1150361" cy="851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Периоды всеобщей истории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980728"/>
            <a:ext cx="5688632" cy="10801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1. ПЕРВОБЫТНЫЙ МИР 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83568" y="5661248"/>
            <a:ext cx="4896544" cy="64807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5. НОВЕЙШЕЕ ВРЕМЯ 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83568" y="3645024"/>
            <a:ext cx="4896544" cy="64807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3.  СРЕДНИЕ ВЕКА 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83568" y="4725144"/>
            <a:ext cx="4896544" cy="64807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4. НОВОЕ ВРЕМЯ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83568" y="2564904"/>
            <a:ext cx="4896544" cy="64807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2.  ДРЕВНИЙ МИР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12" name="Picture 4" descr="http://bm017.k12.sd.us/images/wh_feudalism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3501008"/>
            <a:ext cx="1445058" cy="1253544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3" name="Picture 4" descr="D:\Documents\2012-2013-14 учебный год\5 класс мат-лы для уроков илл карты схемы тесты\Древний Египет. Иллюстрации\Золотая маска Тутанхамона.jpg"/>
          <p:cNvPicPr>
            <a:picLocks noChangeAspect="1" noChangeArrowheads="1"/>
          </p:cNvPicPr>
          <p:nvPr/>
        </p:nvPicPr>
        <p:blipFill>
          <a:blip r:embed="rId4" cstate="print"/>
          <a:srcRect l="11020" b="16873"/>
          <a:stretch>
            <a:fillRect/>
          </a:stretch>
        </p:blipFill>
        <p:spPr bwMode="auto">
          <a:xfrm>
            <a:off x="5580112" y="2132856"/>
            <a:ext cx="939252" cy="1263547"/>
          </a:xfrm>
          <a:prstGeom prst="rect">
            <a:avLst/>
          </a:prstGeom>
          <a:noFill/>
        </p:spPr>
      </p:pic>
      <p:pic>
        <p:nvPicPr>
          <p:cNvPr id="14" name="Picture 10" descr="image00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60232" y="1052736"/>
            <a:ext cx="2008284" cy="1301379"/>
          </a:xfrm>
          <a:prstGeom prst="rect">
            <a:avLst/>
          </a:prstGeom>
          <a:noFill/>
          <a:ln w="44450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16" name="Picture 2" descr="http://asset2.cbsistatic.com/cnwk.1d/i/bto/20090120/Acer_Aspire_X1700_desktop_610x45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47645" y="5301208"/>
            <a:ext cx="1496355" cy="1124744"/>
          </a:xfrm>
          <a:prstGeom prst="rect">
            <a:avLst/>
          </a:prstGeom>
          <a:noFill/>
        </p:spPr>
      </p:pic>
      <p:sp>
        <p:nvSpPr>
          <p:cNvPr id="18" name="Прямоугольник 17"/>
          <p:cNvSpPr/>
          <p:nvPr/>
        </p:nvSpPr>
        <p:spPr>
          <a:xfrm>
            <a:off x="179512" y="3501008"/>
            <a:ext cx="8964488" cy="302433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История Древнего мира изучает жизнь первобытных людей и первые государства . </a:t>
            </a:r>
            <a:endParaRPr lang="ru-R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4" grpId="0" animBg="1"/>
      <p:bldP spid="8" grpId="0" animBg="1"/>
      <p:bldP spid="9" grpId="0" animBg="1"/>
      <p:bldP spid="10" grpId="0" animBg="1"/>
      <p:bldP spid="11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60032" y="1844824"/>
            <a:ext cx="4032448" cy="3168352"/>
          </a:xfrm>
          <a:solidFill>
            <a:schemeClr val="accent6">
              <a:lumMod val="75000"/>
            </a:schemeClr>
          </a:solidFill>
          <a:ln>
            <a:solidFill>
              <a:srgbClr val="C00000"/>
            </a:solidFill>
          </a:ln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</a:rPr>
              <a:t>С помощью ИСТОРИЧЕСКИХ источников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1026" name="AutoShape 2" descr="http://detkivkletke.ru/wp-content/uploads/2012/04/image2.jpeg"/>
          <p:cNvSpPr>
            <a:spLocks noChangeAspect="1" noChangeArrowheads="1"/>
          </p:cNvSpPr>
          <p:nvPr/>
        </p:nvSpPr>
        <p:spPr bwMode="auto">
          <a:xfrm>
            <a:off x="155575" y="-1646238"/>
            <a:ext cx="2876550" cy="34385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://detkivkletke.ru/wp-content/uploads/2012/04/image2.jpeg"/>
          <p:cNvSpPr>
            <a:spLocks noChangeAspect="1" noChangeArrowheads="1"/>
          </p:cNvSpPr>
          <p:nvPr/>
        </p:nvSpPr>
        <p:spPr bwMode="auto">
          <a:xfrm>
            <a:off x="155575" y="-1646238"/>
            <a:ext cx="2876550" cy="34385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http://zhmak.info/uploads/posts/2011-09/1315833810_7368gaxyrceppvs.jpeg"/>
          <p:cNvSpPr>
            <a:spLocks noChangeAspect="1" noChangeArrowheads="1"/>
          </p:cNvSpPr>
          <p:nvPr/>
        </p:nvSpPr>
        <p:spPr bwMode="auto">
          <a:xfrm>
            <a:off x="155575" y="-1858963"/>
            <a:ext cx="2457450" cy="38862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AutoShape 8" descr="http://zhmak.info/uploads/posts/2011-09/1315833810_7368gaxyrceppvs.jpeg"/>
          <p:cNvSpPr>
            <a:spLocks noChangeAspect="1" noChangeArrowheads="1"/>
          </p:cNvSpPr>
          <p:nvPr/>
        </p:nvSpPr>
        <p:spPr bwMode="auto">
          <a:xfrm>
            <a:off x="155575" y="-1858963"/>
            <a:ext cx="2457450" cy="38862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4" name="AutoShape 10" descr="http://zhmak.info/uploads/posts/2011-09/1315833810_7368gaxyrceppvs.jpeg"/>
          <p:cNvSpPr>
            <a:spLocks noChangeAspect="1" noChangeArrowheads="1"/>
          </p:cNvSpPr>
          <p:nvPr/>
        </p:nvSpPr>
        <p:spPr bwMode="auto">
          <a:xfrm>
            <a:off x="155575" y="-1858963"/>
            <a:ext cx="2457450" cy="38862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6" name="AutoShape 12" descr="http://zhmak.info/uploads/posts/2011-09/1315833810_7368gaxyrceppvs.jpeg"/>
          <p:cNvSpPr>
            <a:spLocks noChangeAspect="1" noChangeArrowheads="1"/>
          </p:cNvSpPr>
          <p:nvPr/>
        </p:nvSpPr>
        <p:spPr bwMode="auto">
          <a:xfrm>
            <a:off x="410756" y="-1497456"/>
            <a:ext cx="2457450" cy="38862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0" name="AutoShape 2" descr="http://slavianin.ru/images/mudrost/stihi/55056453_25588843.jpg"/>
          <p:cNvSpPr>
            <a:spLocks noChangeAspect="1" noChangeArrowheads="1"/>
          </p:cNvSpPr>
          <p:nvPr/>
        </p:nvSpPr>
        <p:spPr bwMode="auto">
          <a:xfrm>
            <a:off x="155575" y="-1104900"/>
            <a:ext cx="2876550" cy="23050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2" name="AutoShape 4" descr="http://slavianin.ru/images/mudrost/stihi/55056453_25588843.jpg"/>
          <p:cNvSpPr>
            <a:spLocks noChangeAspect="1" noChangeArrowheads="1"/>
          </p:cNvSpPr>
          <p:nvPr/>
        </p:nvSpPr>
        <p:spPr bwMode="auto">
          <a:xfrm>
            <a:off x="155575" y="-1104900"/>
            <a:ext cx="2876550" cy="23050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611560" y="332656"/>
            <a:ext cx="7992888" cy="1368152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Как ученые узнают о том, что было в далеком прошлом? </a:t>
            </a:r>
            <a:endParaRPr lang="ru-RU" sz="3600" b="1" dirty="0">
              <a:solidFill>
                <a:schemeClr val="tx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988840"/>
            <a:ext cx="4536504" cy="3024336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</p:spPr>
      </p:pic>
      <p:sp>
        <p:nvSpPr>
          <p:cNvPr id="23" name="TextBox 22"/>
          <p:cNvSpPr txBox="1"/>
          <p:nvPr/>
        </p:nvSpPr>
        <p:spPr>
          <a:xfrm>
            <a:off x="179512" y="5301208"/>
            <a:ext cx="8712968" cy="1200329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Исторические источники – это старинные предметы (здания, вещи, документы и т.д.), которые дают нам информацию о прошлом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3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Другая 1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1686</TotalTime>
  <Words>378</Words>
  <Application>Microsoft Office PowerPoint</Application>
  <PresentationFormat>Экран (4:3)</PresentationFormat>
  <Paragraphs>73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19</vt:i4>
      </vt:variant>
    </vt:vector>
  </HeadingPairs>
  <TitlesOfParts>
    <vt:vector size="21" baseType="lpstr">
      <vt:lpstr>Тема Office</vt:lpstr>
      <vt:lpstr>1_Тема Office</vt:lpstr>
      <vt:lpstr>Презентация PowerPoint</vt:lpstr>
      <vt:lpstr>Что такое «история»?</vt:lpstr>
      <vt:lpstr>Что такое «человечество»?</vt:lpstr>
      <vt:lpstr>Геродот – «отец истории»</vt:lpstr>
      <vt:lpstr>Для чего нужно изучать историю? </vt:lpstr>
      <vt:lpstr>Откуда мы знаем, как жили наши предки</vt:lpstr>
      <vt:lpstr>Презентация PowerPoint</vt:lpstr>
      <vt:lpstr>Периоды всеобщей истории</vt:lpstr>
      <vt:lpstr>С помощью ИСТОРИЧЕСКИХ источников</vt:lpstr>
      <vt:lpstr>Презентация PowerPoint</vt:lpstr>
      <vt:lpstr>Археология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Счет лет в истории</vt:lpstr>
      <vt:lpstr>Счет лет в истории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Пользователь Windows</cp:lastModifiedBy>
  <cp:revision>48</cp:revision>
  <dcterms:created xsi:type="dcterms:W3CDTF">2013-09-02T20:43:37Z</dcterms:created>
  <dcterms:modified xsi:type="dcterms:W3CDTF">2024-03-21T01:48:46Z</dcterms:modified>
</cp:coreProperties>
</file>