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1"/>
  </p:notesMasterIdLst>
  <p:sldIdLst>
    <p:sldId id="256" r:id="rId2"/>
    <p:sldId id="282" r:id="rId3"/>
    <p:sldId id="283" r:id="rId4"/>
    <p:sldId id="287" r:id="rId5"/>
    <p:sldId id="261" r:id="rId6"/>
    <p:sldId id="263" r:id="rId7"/>
    <p:sldId id="264" r:id="rId8"/>
    <p:sldId id="265" r:id="rId9"/>
    <p:sldId id="266" r:id="rId10"/>
    <p:sldId id="267" r:id="rId11"/>
    <p:sldId id="259" r:id="rId12"/>
    <p:sldId id="284" r:id="rId13"/>
    <p:sldId id="285" r:id="rId14"/>
    <p:sldId id="286" r:id="rId15"/>
    <p:sldId id="268" r:id="rId16"/>
    <p:sldId id="281" r:id="rId17"/>
    <p:sldId id="270" r:id="rId18"/>
    <p:sldId id="288" r:id="rId19"/>
    <p:sldId id="271"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6" autoAdjust="0"/>
    <p:restoredTop sz="94654" autoAdjust="0"/>
  </p:normalViewPr>
  <p:slideViewPr>
    <p:cSldViewPr>
      <p:cViewPr varScale="1">
        <p:scale>
          <a:sx n="63" d="100"/>
          <a:sy n="63" d="100"/>
        </p:scale>
        <p:origin x="-522"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Ряд 1</c:v>
                </c:pt>
              </c:strCache>
            </c:strRef>
          </c:tx>
          <c:invertIfNegative val="0"/>
          <c:cat>
            <c:strRef>
              <c:f>Лист1!$A$2:$A$5</c:f>
              <c:strCache>
                <c:ptCount val="4"/>
                <c:pt idx="0">
                  <c:v>Ленские столбы</c:v>
                </c:pt>
                <c:pt idx="1">
                  <c:v>Зоопарк"Орто Дойду"</c:v>
                </c:pt>
                <c:pt idx="2">
                  <c:v>Булуус</c:v>
                </c:pt>
                <c:pt idx="3">
                  <c:v>Кюрюлююр</c:v>
                </c:pt>
              </c:strCache>
            </c:strRef>
          </c:cat>
          <c:val>
            <c:numRef>
              <c:f>Лист1!$B$2:$B$5</c:f>
              <c:numCache>
                <c:formatCode>General</c:formatCode>
                <c:ptCount val="4"/>
                <c:pt idx="0">
                  <c:v>24</c:v>
                </c:pt>
                <c:pt idx="1">
                  <c:v>24</c:v>
                </c:pt>
                <c:pt idx="2">
                  <c:v>13</c:v>
                </c:pt>
                <c:pt idx="3">
                  <c:v>4</c:v>
                </c:pt>
              </c:numCache>
            </c:numRef>
          </c:val>
        </c:ser>
        <c:dLbls>
          <c:showLegendKey val="0"/>
          <c:showVal val="0"/>
          <c:showCatName val="0"/>
          <c:showSerName val="0"/>
          <c:showPercent val="0"/>
          <c:showBubbleSize val="0"/>
        </c:dLbls>
        <c:gapWidth val="150"/>
        <c:axId val="122844160"/>
        <c:axId val="130894080"/>
      </c:barChart>
      <c:catAx>
        <c:axId val="122844160"/>
        <c:scaling>
          <c:orientation val="minMax"/>
        </c:scaling>
        <c:delete val="0"/>
        <c:axPos val="b"/>
        <c:majorTickMark val="out"/>
        <c:minorTickMark val="none"/>
        <c:tickLblPos val="nextTo"/>
        <c:crossAx val="130894080"/>
        <c:crosses val="autoZero"/>
        <c:auto val="1"/>
        <c:lblAlgn val="ctr"/>
        <c:lblOffset val="100"/>
        <c:noMultiLvlLbl val="0"/>
      </c:catAx>
      <c:valAx>
        <c:axId val="130894080"/>
        <c:scaling>
          <c:orientation val="minMax"/>
        </c:scaling>
        <c:delete val="0"/>
        <c:axPos val="l"/>
        <c:majorGridlines/>
        <c:numFmt formatCode="General" sourceLinked="1"/>
        <c:majorTickMark val="out"/>
        <c:minorTickMark val="none"/>
        <c:tickLblPos val="nextTo"/>
        <c:crossAx val="122844160"/>
        <c:crosses val="autoZero"/>
        <c:crossBetween val="between"/>
      </c:valAx>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Лист1!$B$1</c:f>
              <c:strCache>
                <c:ptCount val="1"/>
                <c:pt idx="0">
                  <c:v>вопрос 1</c:v>
                </c:pt>
              </c:strCache>
            </c:strRef>
          </c:tx>
          <c:invertIfNegative val="0"/>
          <c:cat>
            <c:strRef>
              <c:f>Лист1!$A$2:$A$5</c:f>
              <c:strCache>
                <c:ptCount val="4"/>
                <c:pt idx="0">
                  <c:v>Не знаю</c:v>
                </c:pt>
                <c:pt idx="1">
                  <c:v>Научный туризм</c:v>
                </c:pt>
                <c:pt idx="2">
                  <c:v>Приключенческий туризм</c:v>
                </c:pt>
                <c:pt idx="3">
                  <c:v>Экологический туризм</c:v>
                </c:pt>
              </c:strCache>
            </c:strRef>
          </c:cat>
          <c:val>
            <c:numRef>
              <c:f>Лист1!$B$2:$B$5</c:f>
              <c:numCache>
                <c:formatCode>General</c:formatCode>
                <c:ptCount val="4"/>
                <c:pt idx="0">
                  <c:v>9</c:v>
                </c:pt>
                <c:pt idx="1">
                  <c:v>4</c:v>
                </c:pt>
                <c:pt idx="2">
                  <c:v>7</c:v>
                </c:pt>
                <c:pt idx="3">
                  <c:v>2</c:v>
                </c:pt>
              </c:numCache>
            </c:numRef>
          </c:val>
        </c:ser>
        <c:dLbls>
          <c:showLegendKey val="0"/>
          <c:showVal val="0"/>
          <c:showCatName val="0"/>
          <c:showSerName val="0"/>
          <c:showPercent val="0"/>
          <c:showBubbleSize val="0"/>
        </c:dLbls>
        <c:gapWidth val="150"/>
        <c:axId val="122859520"/>
        <c:axId val="215776576"/>
      </c:barChart>
      <c:catAx>
        <c:axId val="122859520"/>
        <c:scaling>
          <c:orientation val="minMax"/>
        </c:scaling>
        <c:delete val="0"/>
        <c:axPos val="b"/>
        <c:majorTickMark val="none"/>
        <c:minorTickMark val="none"/>
        <c:tickLblPos val="nextTo"/>
        <c:crossAx val="215776576"/>
        <c:crosses val="autoZero"/>
        <c:auto val="1"/>
        <c:lblAlgn val="ctr"/>
        <c:lblOffset val="100"/>
        <c:noMultiLvlLbl val="0"/>
      </c:catAx>
      <c:valAx>
        <c:axId val="215776576"/>
        <c:scaling>
          <c:orientation val="minMax"/>
        </c:scaling>
        <c:delete val="0"/>
        <c:axPos val="l"/>
        <c:majorGridlines/>
        <c:numFmt formatCode="General" sourceLinked="1"/>
        <c:majorTickMark val="none"/>
        <c:minorTickMark val="none"/>
        <c:tickLblPos val="nextTo"/>
        <c:crossAx val="122859520"/>
        <c:crosses val="autoZero"/>
        <c:crossBetween val="between"/>
      </c:valAx>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0FECBA-2008-4379-BF2C-E9B3C296F317}" type="datetimeFigureOut">
              <a:rPr lang="ru-RU" smtClean="0"/>
              <a:pPr/>
              <a:t>21.03.2024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5298C9-CA93-49DD-A393-EB5C1406E5C9}" type="slidenum">
              <a:rPr lang="ru-RU" smtClean="0"/>
              <a:pPr/>
              <a:t>‹#›</a:t>
            </a:fld>
            <a:endParaRPr lang="ru-RU"/>
          </a:p>
        </p:txBody>
      </p:sp>
    </p:spTree>
    <p:extLst>
      <p:ext uri="{BB962C8B-B14F-4D97-AF65-F5344CB8AC3E}">
        <p14:creationId xmlns:p14="http://schemas.microsoft.com/office/powerpoint/2010/main" val="3076207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E015DDCF-766F-4FFD-84D3-00782B8B56B5}" type="datetimeFigureOut">
              <a:rPr lang="ru-RU" smtClean="0"/>
              <a:pPr/>
              <a:t>21.03.2024</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52EB1EE3-98FE-41A0-82C6-AD2F72BF66B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015DDCF-766F-4FFD-84D3-00782B8B56B5}" type="datetimeFigureOut">
              <a:rPr lang="ru-RU" smtClean="0"/>
              <a:pPr/>
              <a:t>21.03.2024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EB1EE3-98FE-41A0-82C6-AD2F72BF66B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015DDCF-766F-4FFD-84D3-00782B8B56B5}" type="datetimeFigureOut">
              <a:rPr lang="ru-RU" smtClean="0"/>
              <a:pPr/>
              <a:t>21.03.2024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EB1EE3-98FE-41A0-82C6-AD2F72BF66B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E015DDCF-766F-4FFD-84D3-00782B8B56B5}" type="datetimeFigureOut">
              <a:rPr lang="ru-RU" smtClean="0"/>
              <a:pPr/>
              <a:t>21.03.2024</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52EB1EE3-98FE-41A0-82C6-AD2F72BF66B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E015DDCF-766F-4FFD-84D3-00782B8B56B5}" type="datetimeFigureOut">
              <a:rPr lang="ru-RU" smtClean="0"/>
              <a:pPr/>
              <a:t>21.03.2024</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52EB1EE3-98FE-41A0-82C6-AD2F72BF66B0}"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E015DDCF-766F-4FFD-84D3-00782B8B56B5}" type="datetimeFigureOut">
              <a:rPr lang="ru-RU" smtClean="0"/>
              <a:pPr/>
              <a:t>21.03.2024</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52EB1EE3-98FE-41A0-82C6-AD2F72BF66B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E015DDCF-766F-4FFD-84D3-00782B8B56B5}" type="datetimeFigureOut">
              <a:rPr lang="ru-RU" smtClean="0"/>
              <a:pPr/>
              <a:t>21.03.2024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52EB1EE3-98FE-41A0-82C6-AD2F72BF66B0}"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E015DDCF-766F-4FFD-84D3-00782B8B56B5}" type="datetimeFigureOut">
              <a:rPr lang="ru-RU" smtClean="0"/>
              <a:pPr/>
              <a:t>21.03.2024</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EB1EE3-98FE-41A0-82C6-AD2F72BF66B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E015DDCF-766F-4FFD-84D3-00782B8B56B5}" type="datetimeFigureOut">
              <a:rPr lang="ru-RU" smtClean="0"/>
              <a:pPr/>
              <a:t>21.03.2024</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2EB1EE3-98FE-41A0-82C6-AD2F72BF66B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E015DDCF-766F-4FFD-84D3-00782B8B56B5}" type="datetimeFigureOut">
              <a:rPr lang="ru-RU" smtClean="0"/>
              <a:pPr/>
              <a:t>21.03.2024</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2EB1EE3-98FE-41A0-82C6-AD2F72BF66B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E015DDCF-766F-4FFD-84D3-00782B8B56B5}" type="datetimeFigureOut">
              <a:rPr lang="ru-RU" smtClean="0"/>
              <a:pPr/>
              <a:t>21.03.2024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52EB1EE3-98FE-41A0-82C6-AD2F72BF66B0}"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015DDCF-766F-4FFD-84D3-00782B8B56B5}" type="datetimeFigureOut">
              <a:rPr lang="ru-RU" smtClean="0"/>
              <a:pPr/>
              <a:t>21.03.2024</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2EB1EE3-98FE-41A0-82C6-AD2F72BF66B0}"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4.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6.jpeg"/><Relationship Id="rId3" Type="http://schemas.openxmlformats.org/officeDocument/2006/relationships/image" Target="../media/image36.jpeg"/><Relationship Id="rId7" Type="http://schemas.openxmlformats.org/officeDocument/2006/relationships/image" Target="../media/image40.jpeg"/><Relationship Id="rId12" Type="http://schemas.openxmlformats.org/officeDocument/2006/relationships/image" Target="../media/image45.jpeg"/><Relationship Id="rId2" Type="http://schemas.openxmlformats.org/officeDocument/2006/relationships/image" Target="../media/image35.jpeg"/><Relationship Id="rId1" Type="http://schemas.openxmlformats.org/officeDocument/2006/relationships/slideLayout" Target="../slideLayouts/slideLayout4.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4294967295"/>
          </p:nvPr>
        </p:nvSpPr>
        <p:spPr>
          <a:xfrm>
            <a:off x="1928813" y="1643063"/>
            <a:ext cx="7215187" cy="2032000"/>
          </a:xfrm>
        </p:spPr>
        <p:txBody>
          <a:bodyPr>
            <a:normAutofit/>
          </a:bodyPr>
          <a:lstStyle/>
          <a:p>
            <a:endParaRPr lang="ru-RU" b="1" dirty="0" smtClean="0">
              <a:solidFill>
                <a:srgbClr val="C00000"/>
              </a:solidFill>
            </a:endParaRPr>
          </a:p>
          <a:p>
            <a:pPr>
              <a:buNone/>
            </a:pPr>
            <a:r>
              <a:rPr lang="ru-RU" sz="4000" b="1" dirty="0" smtClean="0">
                <a:solidFill>
                  <a:srgbClr val="FF0000"/>
                </a:solidFill>
              </a:rPr>
              <a:t>Экологический туризм в </a:t>
            </a:r>
            <a:r>
              <a:rPr lang="ru-RU" sz="4000" b="1" dirty="0" err="1" smtClean="0">
                <a:solidFill>
                  <a:srgbClr val="FF0000"/>
                </a:solidFill>
              </a:rPr>
              <a:t>Хангаласском</a:t>
            </a:r>
            <a:r>
              <a:rPr lang="ru-RU" sz="4000" b="1" dirty="0" smtClean="0">
                <a:solidFill>
                  <a:srgbClr val="FF0000"/>
                </a:solidFill>
              </a:rPr>
              <a:t> улусе</a:t>
            </a:r>
            <a:endParaRPr lang="ru-RU" sz="4000" b="1" dirty="0">
              <a:solidFill>
                <a:srgbClr val="FF0000"/>
              </a:solidFill>
            </a:endParaRPr>
          </a:p>
        </p:txBody>
      </p:sp>
      <p:sp>
        <p:nvSpPr>
          <p:cNvPr id="4" name="Прямоугольник 3"/>
          <p:cNvSpPr/>
          <p:nvPr/>
        </p:nvSpPr>
        <p:spPr>
          <a:xfrm>
            <a:off x="1214414" y="4857760"/>
            <a:ext cx="7286676" cy="923330"/>
          </a:xfrm>
          <a:prstGeom prst="rect">
            <a:avLst/>
          </a:prstGeom>
        </p:spPr>
        <p:txBody>
          <a:bodyPr wrap="square">
            <a:spAutoFit/>
          </a:bodyPr>
          <a:lstStyle/>
          <a:p>
            <a:pPr algn="ctr"/>
            <a:r>
              <a:rPr lang="ru-RU" dirty="0" smtClean="0">
                <a:solidFill>
                  <a:srgbClr val="0070C0"/>
                </a:solidFill>
              </a:rPr>
              <a:t> </a:t>
            </a:r>
            <a:r>
              <a:rPr lang="ru-RU" b="1" dirty="0" smtClean="0">
                <a:solidFill>
                  <a:srgbClr val="0070C0"/>
                </a:solidFill>
              </a:rPr>
              <a:t>Работа: Филиппова Андрея</a:t>
            </a:r>
          </a:p>
          <a:p>
            <a:pPr algn="ctr"/>
            <a:r>
              <a:rPr lang="ru-RU" b="1" dirty="0" smtClean="0">
                <a:solidFill>
                  <a:srgbClr val="0070C0"/>
                </a:solidFill>
              </a:rPr>
              <a:t>Ученика 5 класса МБОУ ПСОШ №3 ОЦ с УИОП</a:t>
            </a:r>
          </a:p>
          <a:p>
            <a:pPr algn="ctr"/>
            <a:r>
              <a:rPr lang="ru-RU" b="1" dirty="0" smtClean="0">
                <a:solidFill>
                  <a:srgbClr val="0070C0"/>
                </a:solidFill>
              </a:rPr>
              <a:t>Руководитель: Петрова </a:t>
            </a:r>
            <a:r>
              <a:rPr lang="ru-RU" b="1" dirty="0" err="1" smtClean="0">
                <a:solidFill>
                  <a:srgbClr val="0070C0"/>
                </a:solidFill>
              </a:rPr>
              <a:t>Сардана</a:t>
            </a:r>
            <a:r>
              <a:rPr lang="ru-RU" b="1" dirty="0" smtClean="0">
                <a:solidFill>
                  <a:srgbClr val="0070C0"/>
                </a:solidFill>
              </a:rPr>
              <a:t> Феликсовна учитель технологии</a:t>
            </a:r>
            <a:endParaRPr lang="ru-RU" b="1" dirty="0">
              <a:solidFill>
                <a:srgbClr val="0070C0"/>
              </a:solidFill>
            </a:endParaRPr>
          </a:p>
        </p:txBody>
      </p:sp>
    </p:spTree>
    <p:extLst>
      <p:ext uri="{BB962C8B-B14F-4D97-AF65-F5344CB8AC3E}">
        <p14:creationId xmlns:p14="http://schemas.microsoft.com/office/powerpoint/2010/main" val="112609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836713"/>
            <a:ext cx="3114668" cy="3092354"/>
          </a:xfrm>
        </p:spPr>
        <p:txBody>
          <a:bodyPr>
            <a:normAutofit/>
          </a:bodyPr>
          <a:lstStyle/>
          <a:p>
            <a:pPr marL="0" indent="0" algn="just">
              <a:buNone/>
            </a:pPr>
            <a:r>
              <a:rPr lang="ru-RU" sz="2200" b="1" dirty="0" smtClean="0">
                <a:solidFill>
                  <a:srgbClr val="002060"/>
                </a:solidFill>
              </a:rPr>
              <a:t>	</a:t>
            </a:r>
            <a:endParaRPr lang="ru-RU" sz="2200" b="1" dirty="0">
              <a:solidFill>
                <a:srgbClr val="002060"/>
              </a:solidFill>
            </a:endParaRPr>
          </a:p>
        </p:txBody>
      </p:sp>
      <p:sp>
        <p:nvSpPr>
          <p:cNvPr id="32769" name="Rectangle 1"/>
          <p:cNvSpPr>
            <a:spLocks noChangeArrowheads="1"/>
          </p:cNvSpPr>
          <p:nvPr/>
        </p:nvSpPr>
        <p:spPr bwMode="auto">
          <a:xfrm>
            <a:off x="237946" y="94540"/>
            <a:ext cx="35719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БУЛУУС</a:t>
            </a:r>
            <a:endParaRPr kumimoji="0" lang="ru-RU" sz="2000" b="0" i="0" u="none" strike="noStrike" cap="none" normalizeH="0" baseline="0" dirty="0" smtClean="0">
              <a:ln>
                <a:noFill/>
              </a:ln>
              <a:solidFill>
                <a:srgbClr val="FF0000"/>
              </a:solidFill>
              <a:effectLst/>
              <a:latin typeface="Arial" pitchFamily="34" charset="0"/>
              <a:cs typeface="Arial" pitchFamily="34" charset="0"/>
            </a:endParaRPr>
          </a:p>
        </p:txBody>
      </p:sp>
      <p:sp>
        <p:nvSpPr>
          <p:cNvPr id="32770" name="Rectangle 2"/>
          <p:cNvSpPr>
            <a:spLocks noChangeArrowheads="1"/>
          </p:cNvSpPr>
          <p:nvPr/>
        </p:nvSpPr>
        <p:spPr bwMode="auto">
          <a:xfrm>
            <a:off x="357158" y="335141"/>
            <a:ext cx="4071966"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Находится источник </a:t>
            </a:r>
            <a:r>
              <a:rPr kumimoji="0" lang="ru-RU" sz="1400" b="0" i="0" u="none" strike="noStrike" cap="none" normalizeH="0" baseline="0" dirty="0" err="1"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Булуус</a:t>
            </a:r>
            <a:r>
              <a:rPr kumimoji="0" lang="ru-RU" sz="1400" b="0" i="0" u="none" strike="noStrike" cap="none" normalizeH="0" baseline="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в 3,5 километрах к юго-востоку от села Красный ручей (</a:t>
            </a:r>
            <a:r>
              <a:rPr kumimoji="0" lang="ru-RU" sz="1400" b="0" i="0" u="none" strike="noStrike" cap="none" normalizeH="0" baseline="0" dirty="0" err="1"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Кысыл-Юрюйе</a:t>
            </a:r>
            <a:r>
              <a:rPr kumimoji="0" lang="ru-RU" sz="1400" b="0" i="0" u="none" strike="noStrike" cap="none" normalizeH="0" baseline="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и в 20 </a:t>
            </a:r>
            <a:r>
              <a:rPr kumimoji="0" lang="ru-RU" sz="1400" b="0" i="0" u="none" strike="noStrike" cap="none" normalizeH="0" baseline="0" dirty="0" err="1"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км.от</a:t>
            </a:r>
            <a:r>
              <a:rPr kumimoji="0" lang="ru-RU" sz="1400" b="0" i="0" u="none" strike="noStrike" cap="none" normalizeH="0" baseline="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г. </a:t>
            </a:r>
            <a:r>
              <a:rPr kumimoji="0" lang="ru-RU" sz="1400" b="0" i="0" u="none" strike="noStrike" cap="none" normalizeH="0" baseline="0" dirty="0" err="1"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Покровска.В</a:t>
            </a:r>
            <a:r>
              <a:rPr kumimoji="0" lang="ru-RU" sz="1400" b="0" i="0" u="none" strike="noStrike" cap="none" normalizeH="0" baseline="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старину </a:t>
            </a:r>
            <a:r>
              <a:rPr kumimoji="0" lang="ru-RU" sz="1400" b="0" i="0" u="none" strike="noStrike" cap="none" normalizeH="0" baseline="0" dirty="0" err="1"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Булуус</a:t>
            </a:r>
            <a:r>
              <a:rPr kumimoji="0" lang="ru-RU" sz="1400" b="0" i="0" u="none" strike="noStrike" cap="none" normalizeH="0" baseline="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именовали </a:t>
            </a:r>
            <a:r>
              <a:rPr kumimoji="0" lang="ru-RU" sz="1400" b="0" i="0" u="none" strike="noStrike" cap="none" normalizeH="0" baseline="0" dirty="0" err="1"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Ытык</a:t>
            </a:r>
            <a:r>
              <a:rPr kumimoji="0" lang="ru-RU" sz="1400" b="0" i="0" u="none" strike="noStrike" cap="none" normalizeH="0" baseline="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400" b="0" i="0" u="none" strike="noStrike" cap="none" normalizeH="0" baseline="0" dirty="0" err="1"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Кюель</a:t>
            </a:r>
            <a:r>
              <a:rPr kumimoji="0" lang="ru-RU" sz="1400" b="0" i="0" u="none" strike="noStrike" cap="none" normalizeH="0" baseline="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400" b="0" i="1" u="none" strike="noStrike" cap="none" normalizeH="0" baseline="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ru-RU" sz="1400" b="0" i="0" u="none" strike="noStrike" cap="none" normalizeH="0" baseline="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Это мощный источник подземных природных вод, который выходит на поверхность несколькими </a:t>
            </a:r>
            <a:r>
              <a:rPr kumimoji="0" lang="ru-RU" sz="1400" b="0" i="0" u="none" strike="noStrike" cap="none" normalizeH="0" baseline="0" dirty="0" err="1"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потоками</a:t>
            </a:r>
            <a:r>
              <a:rPr kumimoji="0" lang="ru-RU" sz="1400" b="1" i="0" u="none" strike="noStrike" cap="none" normalizeH="0" baseline="0" dirty="0" err="1"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ru-RU" sz="1400" b="0" i="0" u="none" strike="noStrike" cap="none" normalizeH="0" baseline="0" dirty="0" err="1"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Здесь</a:t>
            </a:r>
            <a:r>
              <a:rPr kumimoji="0" lang="ru-RU" sz="1400" b="0" i="0" u="none" strike="noStrike" cap="none" normalizeH="0" baseline="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мы можем совершить путешествие во времени и вернуться в ледниковый период. Большая наледь примерно 500х100 метров, просто лежит на поверхности земли и не тает полностью даже в самое жаркое </a:t>
            </a:r>
            <a:r>
              <a:rPr kumimoji="0" lang="ru-RU" sz="1400" b="0" i="0" u="none" strike="noStrike" cap="none" normalizeH="0" baseline="0" dirty="0" err="1"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лето.Общая</a:t>
            </a:r>
            <a:r>
              <a:rPr kumimoji="0" lang="ru-RU" sz="14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площадь территории заказника составляет 1105 гектар.</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Вода добывается из скважины глубиной 67 м. На </a:t>
            </a:r>
            <a:r>
              <a:rPr kumimoji="0" lang="ru-RU" sz="1400" b="0" i="0" u="none" strike="noStrike" cap="none" normalizeH="0" baseline="0" dirty="0" err="1"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Булуусе</a:t>
            </a:r>
            <a:r>
              <a:rPr kumimoji="0" lang="ru-RU" sz="1400" b="0" i="0" u="none" strike="noStrike" cap="none" normalizeH="0" baseline="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самая чистая пресная вода. </a:t>
            </a:r>
            <a:endParaRPr kumimoji="0" lang="ru-RU" sz="1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endParaRPr>
          </a:p>
        </p:txBody>
      </p:sp>
      <p:pic>
        <p:nvPicPr>
          <p:cNvPr id="5" name="Рисунок 4" descr="H:\коляда\192610.jpg"/>
          <p:cNvPicPr/>
          <p:nvPr/>
        </p:nvPicPr>
        <p:blipFill>
          <a:blip r:embed="rId2" cstate="print"/>
          <a:srcRect/>
          <a:stretch>
            <a:fillRect/>
          </a:stretch>
        </p:blipFill>
        <p:spPr bwMode="auto">
          <a:xfrm>
            <a:off x="237946" y="3553246"/>
            <a:ext cx="2428892" cy="1500198"/>
          </a:xfrm>
          <a:prstGeom prst="rect">
            <a:avLst/>
          </a:prstGeom>
          <a:noFill/>
          <a:ln w="9525">
            <a:noFill/>
            <a:miter lim="800000"/>
            <a:headEnd/>
            <a:tailEnd/>
          </a:ln>
        </p:spPr>
      </p:pic>
      <p:pic>
        <p:nvPicPr>
          <p:cNvPr id="6" name="Рисунок 5" descr="H:\коляда\БУЛУСС.jpg"/>
          <p:cNvPicPr/>
          <p:nvPr/>
        </p:nvPicPr>
        <p:blipFill>
          <a:blip r:embed="rId3"/>
          <a:srcRect/>
          <a:stretch>
            <a:fillRect/>
          </a:stretch>
        </p:blipFill>
        <p:spPr bwMode="auto">
          <a:xfrm>
            <a:off x="2023896" y="3517527"/>
            <a:ext cx="2473782" cy="1571636"/>
          </a:xfrm>
          <a:prstGeom prst="rect">
            <a:avLst/>
          </a:prstGeom>
          <a:noFill/>
          <a:ln w="9525">
            <a:noFill/>
            <a:miter lim="800000"/>
            <a:headEnd/>
            <a:tailEnd/>
          </a:ln>
        </p:spPr>
      </p:pic>
      <p:pic>
        <p:nvPicPr>
          <p:cNvPr id="7" name="Рисунок 6" descr="H:\коляда\ba87f05d338fa665f81f613cb8518d30.jpg"/>
          <p:cNvPicPr/>
          <p:nvPr/>
        </p:nvPicPr>
        <p:blipFill>
          <a:blip r:embed="rId4"/>
          <a:srcRect b="1399"/>
          <a:stretch>
            <a:fillRect/>
          </a:stretch>
        </p:blipFill>
        <p:spPr bwMode="auto">
          <a:xfrm>
            <a:off x="2263539" y="5053444"/>
            <a:ext cx="1857388" cy="1671591"/>
          </a:xfrm>
          <a:prstGeom prst="rect">
            <a:avLst/>
          </a:prstGeom>
          <a:noFill/>
          <a:ln w="9525">
            <a:noFill/>
            <a:miter lim="800000"/>
            <a:headEnd/>
            <a:tailEnd/>
          </a:ln>
        </p:spPr>
      </p:pic>
      <p:pic>
        <p:nvPicPr>
          <p:cNvPr id="8" name="Рисунок 7" descr="H:\булус\булуус6.jpg"/>
          <p:cNvPicPr/>
          <p:nvPr/>
        </p:nvPicPr>
        <p:blipFill>
          <a:blip r:embed="rId5" cstate="print"/>
          <a:srcRect/>
          <a:stretch>
            <a:fillRect/>
          </a:stretch>
        </p:blipFill>
        <p:spPr bwMode="auto">
          <a:xfrm>
            <a:off x="300911" y="5053444"/>
            <a:ext cx="1532118" cy="1595006"/>
          </a:xfrm>
          <a:prstGeom prst="rect">
            <a:avLst/>
          </a:prstGeom>
          <a:noFill/>
          <a:ln w="9525">
            <a:noFill/>
            <a:miter lim="800000"/>
            <a:headEnd/>
            <a:tailEnd/>
          </a:ln>
        </p:spPr>
      </p:pic>
      <p:sp>
        <p:nvSpPr>
          <p:cNvPr id="32771" name="Rectangle 3"/>
          <p:cNvSpPr>
            <a:spLocks noChangeArrowheads="1"/>
          </p:cNvSpPr>
          <p:nvPr/>
        </p:nvSpPr>
        <p:spPr bwMode="auto">
          <a:xfrm>
            <a:off x="5143504" y="214290"/>
            <a:ext cx="400049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КУРУЛУУР</a:t>
            </a:r>
            <a:endParaRPr kumimoji="0" lang="ru-RU" sz="2000" b="0" i="0" u="none" strike="noStrike" cap="none" normalizeH="0" baseline="0" dirty="0" smtClean="0">
              <a:ln>
                <a:noFill/>
              </a:ln>
              <a:solidFill>
                <a:srgbClr val="FF0000"/>
              </a:solidFill>
              <a:effectLst/>
              <a:latin typeface="Arial" pitchFamily="34" charset="0"/>
              <a:cs typeface="Arial" pitchFamily="34" charset="0"/>
            </a:endParaRPr>
          </a:p>
        </p:txBody>
      </p:sp>
      <p:sp>
        <p:nvSpPr>
          <p:cNvPr id="10" name="Прямоугольник 9"/>
          <p:cNvSpPr/>
          <p:nvPr/>
        </p:nvSpPr>
        <p:spPr>
          <a:xfrm>
            <a:off x="4985348" y="764704"/>
            <a:ext cx="3857652" cy="1585049"/>
          </a:xfrm>
          <a:prstGeom prst="rect">
            <a:avLst/>
          </a:prstGeom>
        </p:spPr>
        <p:txBody>
          <a:bodyPr wrap="square">
            <a:spAutoFit/>
          </a:bodyPr>
          <a:lstStyle/>
          <a:p>
            <a:pPr algn="just"/>
            <a:r>
              <a:rPr lang="ru-RU" sz="1400" dirty="0" smtClean="0">
                <a:solidFill>
                  <a:srgbClr val="0070C0"/>
                </a:solidFill>
                <a:latin typeface="Times New Roman" panose="02020603050405020304" pitchFamily="18" charset="0"/>
                <a:cs typeface="Times New Roman" panose="02020603050405020304" pitchFamily="18" charset="0"/>
              </a:rPr>
              <a:t>Горная речка зовется </a:t>
            </a:r>
            <a:r>
              <a:rPr lang="ru-RU" sz="1400" dirty="0" err="1" smtClean="0">
                <a:solidFill>
                  <a:srgbClr val="0070C0"/>
                </a:solidFill>
                <a:latin typeface="Times New Roman" panose="02020603050405020304" pitchFamily="18" charset="0"/>
                <a:cs typeface="Times New Roman" panose="02020603050405020304" pitchFamily="18" charset="0"/>
              </a:rPr>
              <a:t>Мэндэ</a:t>
            </a:r>
            <a:r>
              <a:rPr lang="ru-RU" sz="1400" dirty="0" smtClean="0">
                <a:solidFill>
                  <a:srgbClr val="0070C0"/>
                </a:solidFill>
                <a:latin typeface="Times New Roman" panose="02020603050405020304" pitchFamily="18" charset="0"/>
                <a:cs typeface="Times New Roman" panose="02020603050405020304" pitchFamily="18" charset="0"/>
              </a:rPr>
              <a:t>, а водопады </a:t>
            </a:r>
            <a:r>
              <a:rPr lang="ru-RU" sz="1400" dirty="0" err="1" smtClean="0">
                <a:solidFill>
                  <a:srgbClr val="0070C0"/>
                </a:solidFill>
                <a:latin typeface="Times New Roman" panose="02020603050405020304" pitchFamily="18" charset="0"/>
                <a:cs typeface="Times New Roman" panose="02020603050405020304" pitchFamily="18" charset="0"/>
              </a:rPr>
              <a:t>Курулуур</a:t>
            </a:r>
            <a:r>
              <a:rPr lang="ru-RU" sz="1400" dirty="0" smtClean="0">
                <a:solidFill>
                  <a:srgbClr val="0070C0"/>
                </a:solidFill>
                <a:latin typeface="Times New Roman" panose="02020603050405020304" pitchFamily="18" charset="0"/>
                <a:cs typeface="Times New Roman" panose="02020603050405020304" pitchFamily="18" charset="0"/>
              </a:rPr>
              <a:t>, который находиться примерно в 76 км. </a:t>
            </a:r>
            <a:r>
              <a:rPr lang="ru-RU" sz="1400" dirty="0" err="1" smtClean="0">
                <a:solidFill>
                  <a:srgbClr val="0070C0"/>
                </a:solidFill>
                <a:latin typeface="Times New Roman" panose="02020603050405020304" pitchFamily="18" charset="0"/>
                <a:cs typeface="Times New Roman" panose="02020603050405020304" pitchFamily="18" charset="0"/>
              </a:rPr>
              <a:t>Неверской</a:t>
            </a:r>
            <a:r>
              <a:rPr lang="ru-RU" sz="1400" dirty="0" smtClean="0">
                <a:solidFill>
                  <a:srgbClr val="0070C0"/>
                </a:solidFill>
                <a:latin typeface="Times New Roman" panose="02020603050405020304" pitchFamily="18" charset="0"/>
                <a:cs typeface="Times New Roman" panose="02020603050405020304" pitchFamily="18" charset="0"/>
              </a:rPr>
              <a:t> трассы.  Речка </a:t>
            </a:r>
            <a:r>
              <a:rPr lang="ru-RU" sz="1400" dirty="0" err="1" smtClean="0">
                <a:solidFill>
                  <a:srgbClr val="0070C0"/>
                </a:solidFill>
                <a:latin typeface="Times New Roman" panose="02020603050405020304" pitchFamily="18" charset="0"/>
                <a:cs typeface="Times New Roman" panose="02020603050405020304" pitchFamily="18" charset="0"/>
              </a:rPr>
              <a:t>Мэнда</a:t>
            </a:r>
            <a:r>
              <a:rPr lang="ru-RU" sz="1400" dirty="0" smtClean="0">
                <a:solidFill>
                  <a:srgbClr val="0070C0"/>
                </a:solidFill>
                <a:latin typeface="Times New Roman" panose="02020603050405020304" pitchFamily="18" charset="0"/>
                <a:cs typeface="Times New Roman" panose="02020603050405020304" pitchFamily="18" charset="0"/>
              </a:rPr>
              <a:t> впадает в реку Лена с каменистых гор Алдана. Сосновый бор, живописная природа.</a:t>
            </a:r>
          </a:p>
          <a:p>
            <a:r>
              <a:rPr lang="ru-RU" sz="1600" dirty="0" smtClean="0">
                <a:solidFill>
                  <a:srgbClr val="0070C0"/>
                </a:solidFill>
              </a:rPr>
              <a:t> </a:t>
            </a:r>
          </a:p>
          <a:p>
            <a:endParaRPr lang="ru-RU" sz="1100" dirty="0"/>
          </a:p>
        </p:txBody>
      </p:sp>
      <p:pic>
        <p:nvPicPr>
          <p:cNvPr id="11" name="Рисунок 10" descr="http://ru.visityakutia.com/wp-content/gallery/vodopady-kyuryulyu/VodopadyKyuryulyur_02.jpg"/>
          <p:cNvPicPr/>
          <p:nvPr/>
        </p:nvPicPr>
        <p:blipFill>
          <a:blip r:embed="rId6" cstate="print"/>
          <a:srcRect b="8607"/>
          <a:stretch>
            <a:fillRect/>
          </a:stretch>
        </p:blipFill>
        <p:spPr bwMode="auto">
          <a:xfrm>
            <a:off x="5136681" y="2525984"/>
            <a:ext cx="1997985" cy="1377406"/>
          </a:xfrm>
          <a:prstGeom prst="rect">
            <a:avLst/>
          </a:prstGeom>
          <a:noFill/>
          <a:ln w="9525">
            <a:noFill/>
            <a:miter lim="800000"/>
            <a:headEnd/>
            <a:tailEnd/>
          </a:ln>
        </p:spPr>
      </p:pic>
      <p:pic>
        <p:nvPicPr>
          <p:cNvPr id="12" name="Рисунок 11" descr="H:\коляда\КЮРЮЛЮР 1.jpg"/>
          <p:cNvPicPr/>
          <p:nvPr/>
        </p:nvPicPr>
        <p:blipFill>
          <a:blip r:embed="rId7" cstate="print"/>
          <a:srcRect/>
          <a:stretch>
            <a:fillRect/>
          </a:stretch>
        </p:blipFill>
        <p:spPr bwMode="auto">
          <a:xfrm>
            <a:off x="7192915" y="2524964"/>
            <a:ext cx="1382571" cy="1407766"/>
          </a:xfrm>
          <a:prstGeom prst="rect">
            <a:avLst/>
          </a:prstGeom>
          <a:noFill/>
          <a:ln w="9525">
            <a:noFill/>
            <a:miter lim="800000"/>
            <a:headEnd/>
            <a:tailEnd/>
          </a:ln>
        </p:spPr>
      </p:pic>
      <p:pic>
        <p:nvPicPr>
          <p:cNvPr id="13" name="Рисунок 12" descr="http://img-5.photosight.ru/85a/6296965_xlarge.jpg"/>
          <p:cNvPicPr/>
          <p:nvPr/>
        </p:nvPicPr>
        <p:blipFill>
          <a:blip r:embed="rId8" cstate="print"/>
          <a:srcRect/>
          <a:stretch>
            <a:fillRect/>
          </a:stretch>
        </p:blipFill>
        <p:spPr bwMode="auto">
          <a:xfrm>
            <a:off x="5143504" y="4006221"/>
            <a:ext cx="3425522" cy="2594568"/>
          </a:xfrm>
          <a:prstGeom prst="rect">
            <a:avLst/>
          </a:prstGeom>
          <a:noFill/>
          <a:ln w="9525">
            <a:noFill/>
            <a:miter lim="800000"/>
            <a:headEnd/>
            <a:tailEnd/>
          </a:ln>
        </p:spPr>
      </p:pic>
    </p:spTree>
    <p:extLst>
      <p:ext uri="{BB962C8B-B14F-4D97-AF65-F5344CB8AC3E}">
        <p14:creationId xmlns:p14="http://schemas.microsoft.com/office/powerpoint/2010/main" val="3337252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357166"/>
            <a:ext cx="3286148" cy="571504"/>
          </a:xfrm>
        </p:spPr>
        <p:txBody>
          <a:bodyPr>
            <a:normAutofit fontScale="90000"/>
          </a:bodyPr>
          <a:lstStyle/>
          <a:p>
            <a:pPr algn="just"/>
            <a:r>
              <a:rPr lang="ru-RU" sz="2800" dirty="0"/>
              <a:t/>
            </a:r>
            <a:br>
              <a:rPr lang="ru-RU" sz="2800" dirty="0"/>
            </a:br>
            <a:endParaRPr lang="ru-RU" sz="3100" dirty="0">
              <a:solidFill>
                <a:srgbClr val="C00000"/>
              </a:solidFill>
            </a:endParaRPr>
          </a:p>
        </p:txBody>
      </p:sp>
      <p:sp>
        <p:nvSpPr>
          <p:cNvPr id="3" name="Объект 2"/>
          <p:cNvSpPr>
            <a:spLocks noGrp="1"/>
          </p:cNvSpPr>
          <p:nvPr>
            <p:ph sz="half" idx="1"/>
          </p:nvPr>
        </p:nvSpPr>
        <p:spPr>
          <a:xfrm>
            <a:off x="179512" y="571480"/>
            <a:ext cx="4463926" cy="5521816"/>
          </a:xfrm>
        </p:spPr>
        <p:txBody>
          <a:bodyPr>
            <a:noAutofit/>
          </a:bodyPr>
          <a:lstStyle/>
          <a:p>
            <a:pPr algn="just">
              <a:buNone/>
            </a:pPr>
            <a:r>
              <a:rPr lang="ru-RU" sz="1200" dirty="0" smtClean="0">
                <a:solidFill>
                  <a:srgbClr val="0070C0"/>
                </a:solidFill>
                <a:latin typeface="Times New Roman" panose="02020603050405020304" pitchFamily="18" charset="0"/>
                <a:cs typeface="Times New Roman" panose="02020603050405020304" pitchFamily="18" charset="0"/>
              </a:rPr>
              <a:t>                   Культурно-этнографический комплекс «Ямщицкое подворье Еланка". Еланка- старинное село, основанное как почтовая станция на знаменитом </a:t>
            </a:r>
            <a:r>
              <a:rPr lang="ru-RU" sz="1200" dirty="0" err="1" smtClean="0">
                <a:solidFill>
                  <a:srgbClr val="0070C0"/>
                </a:solidFill>
                <a:latin typeface="Times New Roman" panose="02020603050405020304" pitchFamily="18" charset="0"/>
                <a:cs typeface="Times New Roman" panose="02020603050405020304" pitchFamily="18" charset="0"/>
              </a:rPr>
              <a:t>Иркутско</a:t>
            </a:r>
            <a:r>
              <a:rPr lang="ru-RU" sz="1200" dirty="0" smtClean="0">
                <a:solidFill>
                  <a:srgbClr val="0070C0"/>
                </a:solidFill>
                <a:latin typeface="Times New Roman" panose="02020603050405020304" pitchFamily="18" charset="0"/>
                <a:cs typeface="Times New Roman" panose="02020603050405020304" pitchFamily="18" charset="0"/>
              </a:rPr>
              <a:t>- Якутском тракте. Село Еланка расположена в 159км. от г. </a:t>
            </a:r>
            <a:r>
              <a:rPr lang="ru-RU" sz="1200" dirty="0" err="1" smtClean="0">
                <a:solidFill>
                  <a:srgbClr val="0070C0"/>
                </a:solidFill>
                <a:latin typeface="Times New Roman" panose="02020603050405020304" pitchFamily="18" charset="0"/>
                <a:cs typeface="Times New Roman" panose="02020603050405020304" pitchFamily="18" charset="0"/>
              </a:rPr>
              <a:t>Якутс</a:t>
            </a:r>
            <a:r>
              <a:rPr lang="ru-RU" sz="1200" dirty="0" smtClean="0">
                <a:solidFill>
                  <a:srgbClr val="0070C0"/>
                </a:solidFill>
                <a:latin typeface="Times New Roman" panose="02020603050405020304" pitchFamily="18" charset="0"/>
                <a:cs typeface="Times New Roman" panose="02020603050405020304" pitchFamily="18" charset="0"/>
              </a:rPr>
              <a:t> В 2005 году построили культурно-этнографический комплекс «Ямщицкое подворье Еланка"  станционный дом – музей, хозяйственные постройки. . Недалеко от деревни Еланка на мысе </a:t>
            </a:r>
            <a:r>
              <a:rPr lang="ru-RU" sz="1200" dirty="0" err="1" smtClean="0">
                <a:solidFill>
                  <a:srgbClr val="0070C0"/>
                </a:solidFill>
                <a:latin typeface="Times New Roman" panose="02020603050405020304" pitchFamily="18" charset="0"/>
                <a:cs typeface="Times New Roman" panose="02020603050405020304" pitchFamily="18" charset="0"/>
              </a:rPr>
              <a:t>Тойон-Ары</a:t>
            </a:r>
            <a:r>
              <a:rPr lang="ru-RU" sz="1200" dirty="0" smtClean="0">
                <a:solidFill>
                  <a:srgbClr val="0070C0"/>
                </a:solidFill>
                <a:latin typeface="Times New Roman" panose="02020603050405020304" pitchFamily="18" charset="0"/>
                <a:cs typeface="Times New Roman" panose="02020603050405020304" pitchFamily="18" charset="0"/>
              </a:rPr>
              <a:t> сохранились древние наскальные </a:t>
            </a:r>
            <a:r>
              <a:rPr lang="ru-RU" sz="1200" dirty="0" err="1" smtClean="0">
                <a:solidFill>
                  <a:srgbClr val="0070C0"/>
                </a:solidFill>
                <a:latin typeface="Times New Roman" panose="02020603050405020304" pitchFamily="18" charset="0"/>
                <a:cs typeface="Times New Roman" panose="02020603050405020304" pitchFamily="18" charset="0"/>
              </a:rPr>
              <a:t>писаницы</a:t>
            </a:r>
            <a:r>
              <a:rPr lang="ru-RU" sz="1200" dirty="0" smtClean="0">
                <a:solidFill>
                  <a:srgbClr val="0070C0"/>
                </a:solidFill>
                <a:latin typeface="Times New Roman" panose="02020603050405020304" pitchFamily="18" charset="0"/>
                <a:cs typeface="Times New Roman" panose="02020603050405020304" pitchFamily="18" charset="0"/>
              </a:rPr>
              <a:t> - петроглифы. Некоторые из них относятся к древнетюркскому руническому письму.</a:t>
            </a:r>
          </a:p>
          <a:p>
            <a:pPr algn="just">
              <a:buNone/>
            </a:pPr>
            <a:r>
              <a:rPr lang="ru-RU" sz="1200" dirty="0" smtClean="0">
                <a:solidFill>
                  <a:srgbClr val="0070C0"/>
                </a:solidFill>
                <a:latin typeface="Times New Roman" panose="02020603050405020304" pitchFamily="18" charset="0"/>
                <a:cs typeface="Times New Roman" panose="02020603050405020304" pitchFamily="18" charset="0"/>
              </a:rPr>
              <a:t>                Многие жители Якутии приезжают в Еланку, чтобы пожить на пару </a:t>
            </a:r>
            <a:r>
              <a:rPr lang="ru-RU" sz="1200" dirty="0" err="1" smtClean="0">
                <a:solidFill>
                  <a:srgbClr val="0070C0"/>
                </a:solidFill>
                <a:latin typeface="Times New Roman" panose="02020603050405020304" pitchFamily="18" charset="0"/>
                <a:cs typeface="Times New Roman" panose="02020603050405020304" pitchFamily="18" charset="0"/>
              </a:rPr>
              <a:t>дней,порыбачить</a:t>
            </a:r>
            <a:r>
              <a:rPr lang="ru-RU" sz="1200" dirty="0" smtClean="0">
                <a:solidFill>
                  <a:srgbClr val="0070C0"/>
                </a:solidFill>
                <a:latin typeface="Times New Roman" panose="02020603050405020304" pitchFamily="18" charset="0"/>
                <a:cs typeface="Times New Roman" panose="02020603050405020304" pitchFamily="18" charset="0"/>
              </a:rPr>
              <a:t>, позагорать. А  окрестности Еланки облюбовали скалолазы и археологи.</a:t>
            </a:r>
          </a:p>
          <a:p>
            <a:pPr algn="just">
              <a:buNone/>
            </a:pPr>
            <a:endParaRPr lang="ru-RU" sz="1100" dirty="0" smtClean="0"/>
          </a:p>
        </p:txBody>
      </p:sp>
      <p:pic>
        <p:nvPicPr>
          <p:cNvPr id="12" name="Содержимое 11" descr="H:\коляда\img_3570.jpg"/>
          <p:cNvPicPr>
            <a:picLocks noGrp="1"/>
          </p:cNvPicPr>
          <p:nvPr>
            <p:ph sz="half" idx="2"/>
          </p:nvPr>
        </p:nvPicPr>
        <p:blipFill>
          <a:blip r:embed="rId2" cstate="print"/>
          <a:srcRect/>
          <a:stretch>
            <a:fillRect/>
          </a:stretch>
        </p:blipFill>
        <p:spPr bwMode="auto">
          <a:xfrm>
            <a:off x="4760843" y="2143115"/>
            <a:ext cx="2066940" cy="1928826"/>
          </a:xfrm>
          <a:prstGeom prst="rect">
            <a:avLst/>
          </a:prstGeom>
          <a:noFill/>
          <a:ln w="9525">
            <a:noFill/>
            <a:miter lim="800000"/>
            <a:headEnd/>
            <a:tailEnd/>
          </a:ln>
        </p:spPr>
      </p:pic>
      <p:sp>
        <p:nvSpPr>
          <p:cNvPr id="31745" name="Rectangle 1"/>
          <p:cNvSpPr>
            <a:spLocks noChangeArrowheads="1"/>
          </p:cNvSpPr>
          <p:nvPr/>
        </p:nvSpPr>
        <p:spPr bwMode="auto">
          <a:xfrm>
            <a:off x="214282" y="0"/>
            <a:ext cx="271461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ru-RU" sz="1200" b="1" dirty="0" smtClean="0">
                <a:latin typeface="Times New Roman" pitchFamily="18" charset="0"/>
                <a:ea typeface="Times New Roman" pitchFamily="18" charset="0"/>
                <a:cs typeface="Times New Roman" pitchFamily="18" charset="0"/>
              </a:rPr>
              <a:t>                                </a:t>
            </a:r>
            <a:r>
              <a:rPr kumimoji="0" lang="ru-RU" sz="2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ЕЛАНКА</a:t>
            </a:r>
            <a:endParaRPr kumimoji="0" lang="ru-RU" sz="20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6" name="Рисунок 5" descr="H:\мама\SAM_3913.JPG"/>
          <p:cNvPicPr/>
          <p:nvPr/>
        </p:nvPicPr>
        <p:blipFill>
          <a:blip r:embed="rId3" cstate="print"/>
          <a:srcRect/>
          <a:stretch>
            <a:fillRect/>
          </a:stretch>
        </p:blipFill>
        <p:spPr bwMode="auto">
          <a:xfrm>
            <a:off x="321439" y="3286123"/>
            <a:ext cx="1928826" cy="1571637"/>
          </a:xfrm>
          <a:prstGeom prst="rect">
            <a:avLst/>
          </a:prstGeom>
          <a:noFill/>
          <a:ln w="9525">
            <a:noFill/>
            <a:miter lim="800000"/>
            <a:headEnd/>
            <a:tailEnd/>
          </a:ln>
        </p:spPr>
      </p:pic>
      <p:pic>
        <p:nvPicPr>
          <p:cNvPr id="7" name="Рисунок 6" descr="H:\мама\SAM_3907.JPG"/>
          <p:cNvPicPr/>
          <p:nvPr/>
        </p:nvPicPr>
        <p:blipFill>
          <a:blip r:embed="rId4" cstate="print"/>
          <a:srcRect/>
          <a:stretch>
            <a:fillRect/>
          </a:stretch>
        </p:blipFill>
        <p:spPr bwMode="auto">
          <a:xfrm>
            <a:off x="2515433" y="3286123"/>
            <a:ext cx="1887675" cy="1571635"/>
          </a:xfrm>
          <a:prstGeom prst="rect">
            <a:avLst/>
          </a:prstGeom>
          <a:noFill/>
          <a:ln w="9525">
            <a:noFill/>
            <a:miter lim="800000"/>
            <a:headEnd/>
            <a:tailEnd/>
          </a:ln>
        </p:spPr>
      </p:pic>
      <p:pic>
        <p:nvPicPr>
          <p:cNvPr id="8" name="Рисунок 7" descr="H:\мама\SAM_3839.JPG"/>
          <p:cNvPicPr/>
          <p:nvPr/>
        </p:nvPicPr>
        <p:blipFill>
          <a:blip r:embed="rId5" cstate="print"/>
          <a:srcRect/>
          <a:stretch>
            <a:fillRect/>
          </a:stretch>
        </p:blipFill>
        <p:spPr bwMode="auto">
          <a:xfrm>
            <a:off x="298085" y="4938895"/>
            <a:ext cx="1889878" cy="1737882"/>
          </a:xfrm>
          <a:prstGeom prst="rect">
            <a:avLst/>
          </a:prstGeom>
          <a:noFill/>
          <a:ln w="9525">
            <a:noFill/>
            <a:miter lim="800000"/>
            <a:headEnd/>
            <a:tailEnd/>
          </a:ln>
        </p:spPr>
      </p:pic>
      <p:pic>
        <p:nvPicPr>
          <p:cNvPr id="9" name="Рисунок 8" descr="http://fotki.ykt.ru/albums/userpics/16366/dsc_6099.jpg"/>
          <p:cNvPicPr/>
          <p:nvPr/>
        </p:nvPicPr>
        <p:blipFill>
          <a:blip r:embed="rId6"/>
          <a:srcRect r="33586"/>
          <a:stretch>
            <a:fillRect/>
          </a:stretch>
        </p:blipFill>
        <p:spPr bwMode="auto">
          <a:xfrm>
            <a:off x="2515433" y="4921288"/>
            <a:ext cx="1800771" cy="1809890"/>
          </a:xfrm>
          <a:prstGeom prst="rect">
            <a:avLst/>
          </a:prstGeom>
          <a:noFill/>
          <a:ln w="9525">
            <a:noFill/>
            <a:miter lim="800000"/>
            <a:headEnd/>
            <a:tailEnd/>
          </a:ln>
        </p:spPr>
      </p:pic>
      <p:sp>
        <p:nvSpPr>
          <p:cNvPr id="31746" name="Rectangle 2"/>
          <p:cNvSpPr>
            <a:spLocks noChangeArrowheads="1"/>
          </p:cNvSpPr>
          <p:nvPr/>
        </p:nvSpPr>
        <p:spPr bwMode="auto">
          <a:xfrm>
            <a:off x="5072066" y="142852"/>
            <a:ext cx="407193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СИНСКИЕ СТОЛБЫ</a:t>
            </a:r>
            <a:endParaRPr kumimoji="0" lang="ru-RU" sz="2000" b="0" i="0" u="none" strike="noStrike" cap="none" normalizeH="0" baseline="0" dirty="0" smtClean="0">
              <a:ln>
                <a:noFill/>
              </a:ln>
              <a:solidFill>
                <a:srgbClr val="FF0000"/>
              </a:solidFill>
              <a:effectLst/>
              <a:latin typeface="Arial" pitchFamily="34" charset="0"/>
              <a:cs typeface="Arial" pitchFamily="34" charset="0"/>
            </a:endParaRPr>
          </a:p>
        </p:txBody>
      </p:sp>
      <p:sp>
        <p:nvSpPr>
          <p:cNvPr id="31747" name="Rectangle 3"/>
          <p:cNvSpPr>
            <a:spLocks noChangeArrowheads="1"/>
          </p:cNvSpPr>
          <p:nvPr/>
        </p:nvSpPr>
        <p:spPr bwMode="auto">
          <a:xfrm>
            <a:off x="4714876" y="571480"/>
            <a:ext cx="428628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р.Синяя -левый приток Лены. На </a:t>
            </a:r>
            <a:r>
              <a:rPr kumimoji="0" lang="ru-RU" sz="1200" b="0" i="0" u="none" strike="noStrike" cap="none" normalizeH="0" baseline="0" dirty="0" err="1" smtClean="0">
                <a:ln>
                  <a:noFill/>
                </a:ln>
                <a:solidFill>
                  <a:srgbClr val="0070C0"/>
                </a:solidFill>
                <a:effectLst/>
                <a:latin typeface="Times New Roman" pitchFamily="18" charset="0"/>
                <a:ea typeface="Times New Roman" pitchFamily="18" charset="0"/>
                <a:cs typeface="Times New Roman" pitchFamily="18" charset="0"/>
              </a:rPr>
              <a:t>Синских</a:t>
            </a:r>
            <a:r>
              <a:rPr kumimoji="0" lang="ru-RU" sz="12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столбах имеются кембрийские отложения, которые носят особую геологическую и палеонтологическую ценность, которым 535-510 млн.лет. Кроме того, на </a:t>
            </a:r>
            <a:r>
              <a:rPr kumimoji="0" lang="ru-RU" sz="1200" b="0" i="0" u="none" strike="noStrike" cap="none" normalizeH="0" baseline="0" dirty="0" err="1" smtClean="0">
                <a:ln>
                  <a:noFill/>
                </a:ln>
                <a:solidFill>
                  <a:srgbClr val="0070C0"/>
                </a:solidFill>
                <a:effectLst/>
                <a:latin typeface="Times New Roman" pitchFamily="18" charset="0"/>
                <a:ea typeface="Times New Roman" pitchFamily="18" charset="0"/>
                <a:cs typeface="Times New Roman" pitchFamily="18" charset="0"/>
              </a:rPr>
              <a:t>Синских</a:t>
            </a:r>
            <a:r>
              <a:rPr kumimoji="0" lang="ru-RU" sz="12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столбах в нескольких местах на скальных выходах сохранились неолитические рисунки. </a:t>
            </a:r>
            <a:endParaRPr kumimoji="0" lang="ru-RU" sz="1800" b="0" i="0" u="none" strike="noStrike" cap="none" normalizeH="0" baseline="0" dirty="0" smtClean="0">
              <a:ln>
                <a:noFill/>
              </a:ln>
              <a:solidFill>
                <a:srgbClr val="0070C0"/>
              </a:solidFill>
              <a:effectLst/>
              <a:latin typeface="Arial" pitchFamily="34" charset="0"/>
              <a:cs typeface="Arial" pitchFamily="34" charset="0"/>
            </a:endParaRPr>
          </a:p>
        </p:txBody>
      </p:sp>
      <p:pic>
        <p:nvPicPr>
          <p:cNvPr id="13" name="Рисунок 12" descr="H:\булус\синск.jpg"/>
          <p:cNvPicPr/>
          <p:nvPr/>
        </p:nvPicPr>
        <p:blipFill>
          <a:blip r:embed="rId7"/>
          <a:srcRect/>
          <a:stretch>
            <a:fillRect/>
          </a:stretch>
        </p:blipFill>
        <p:spPr bwMode="auto">
          <a:xfrm>
            <a:off x="5010534" y="4367391"/>
            <a:ext cx="3694964" cy="2309386"/>
          </a:xfrm>
          <a:prstGeom prst="rect">
            <a:avLst/>
          </a:prstGeom>
          <a:noFill/>
          <a:ln w="9525">
            <a:noFill/>
            <a:miter lim="800000"/>
            <a:headEnd/>
            <a:tailEnd/>
          </a:ln>
        </p:spPr>
      </p:pic>
      <p:pic>
        <p:nvPicPr>
          <p:cNvPr id="14" name="Рисунок 13" descr="H:\коляда\Синск.jpg"/>
          <p:cNvPicPr/>
          <p:nvPr/>
        </p:nvPicPr>
        <p:blipFill>
          <a:blip r:embed="rId8"/>
          <a:srcRect/>
          <a:stretch>
            <a:fillRect/>
          </a:stretch>
        </p:blipFill>
        <p:spPr bwMode="auto">
          <a:xfrm>
            <a:off x="6858016" y="2081374"/>
            <a:ext cx="1980884" cy="1990565"/>
          </a:xfrm>
          <a:prstGeom prst="rect">
            <a:avLst/>
          </a:prstGeom>
          <a:noFill/>
          <a:ln w="9525">
            <a:noFill/>
            <a:miter lim="800000"/>
            <a:headEnd/>
            <a:tailEnd/>
          </a:ln>
        </p:spPr>
      </p:pic>
    </p:spTree>
    <p:extLst>
      <p:ext uri="{BB962C8B-B14F-4D97-AF65-F5344CB8AC3E}">
        <p14:creationId xmlns:p14="http://schemas.microsoft.com/office/powerpoint/2010/main" val="1860368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19" y="189613"/>
            <a:ext cx="4314341" cy="1943243"/>
          </a:xfrm>
        </p:spPr>
        <p:txBody>
          <a:bodyPr>
            <a:noAutofit/>
          </a:bodyPr>
          <a:lstStyle/>
          <a:p>
            <a:pPr algn="just"/>
            <a:r>
              <a:rPr lang="ru-RU" sz="1100" dirty="0" smtClean="0"/>
              <a:t/>
            </a:r>
            <a:br>
              <a:rPr lang="ru-RU" sz="1100" dirty="0" smtClean="0"/>
            </a:br>
            <a:r>
              <a:rPr lang="ru-RU" sz="1100" dirty="0" smtClean="0"/>
              <a:t/>
            </a:r>
            <a:br>
              <a:rPr lang="ru-RU" sz="1100" dirty="0" smtClean="0"/>
            </a:br>
            <a:r>
              <a:rPr lang="ru-RU" sz="1100" dirty="0" smtClean="0"/>
              <a:t/>
            </a:r>
            <a:br>
              <a:rPr lang="ru-RU" sz="1100" dirty="0" smtClean="0"/>
            </a:br>
            <a:r>
              <a:rPr lang="ru-RU" sz="1100" dirty="0" smtClean="0"/>
              <a:t/>
            </a:r>
            <a:br>
              <a:rPr lang="ru-RU" sz="1100" dirty="0" smtClean="0"/>
            </a:br>
            <a:r>
              <a:rPr lang="ru-RU" sz="1100" dirty="0" smtClean="0"/>
              <a:t/>
            </a:r>
            <a:br>
              <a:rPr lang="ru-RU" sz="1100" dirty="0" smtClean="0"/>
            </a:br>
            <a:r>
              <a:rPr lang="ru-RU" sz="1000" dirty="0" smtClean="0">
                <a:solidFill>
                  <a:srgbClr val="0070C0"/>
                </a:solidFill>
                <a:latin typeface="Times New Roman" panose="02020603050405020304" pitchFamily="18" charset="0"/>
                <a:cs typeface="Times New Roman" panose="02020603050405020304" pitchFamily="18" charset="0"/>
              </a:rPr>
              <a:t>История якутского зоопарка началась в 90-е годы ХХ века с идеи Первого президента Республики Саха (Якутия) Михаила Ефимовича Николаева. 2001 году  коллекция парка насчитывала 12 видов, представляющих аборигенную фауну. Животные, а это были в большинстве своем птицы, были переданы центром реабилитации диких животных. В 2016 году коллекция насчитывается 187 видов животных. Из них 24 видов хищных млекопитающих, 12 видов копытных млекопитающих, птиц 37, насекомые 24 вида, рептилии 64 вида, амфибии 21 вид, рыб 5.В год зоопарк посещают около 90 тысяч человек.</a:t>
            </a:r>
            <a:r>
              <a:rPr lang="ru-RU" sz="1000" dirty="0" smtClean="0">
                <a:latin typeface="Times New Roman" panose="02020603050405020304" pitchFamily="18" charset="0"/>
                <a:cs typeface="Times New Roman" panose="02020603050405020304" pitchFamily="18" charset="0"/>
              </a:rPr>
              <a:t/>
            </a:r>
            <a:br>
              <a:rPr lang="ru-RU" sz="1000" dirty="0" smtClean="0">
                <a:latin typeface="Times New Roman" panose="02020603050405020304" pitchFamily="18" charset="0"/>
                <a:cs typeface="Times New Roman" panose="02020603050405020304" pitchFamily="18" charset="0"/>
              </a:rPr>
            </a:br>
            <a:endParaRPr lang="ru-RU" sz="1000" dirty="0">
              <a:latin typeface="Times New Roman" panose="02020603050405020304" pitchFamily="18" charset="0"/>
              <a:cs typeface="Times New Roman" panose="02020603050405020304" pitchFamily="18" charset="0"/>
            </a:endParaRPr>
          </a:p>
        </p:txBody>
      </p:sp>
      <p:pic>
        <p:nvPicPr>
          <p:cNvPr id="6" name="Содержимое 5" descr="http://s016.radikal.ru/i337/1106/de/fca1e2eace5d.jpg"/>
          <p:cNvPicPr>
            <a:picLocks noGrp="1"/>
          </p:cNvPicPr>
          <p:nvPr>
            <p:ph sz="half" idx="1"/>
          </p:nvPr>
        </p:nvPicPr>
        <p:blipFill>
          <a:blip r:embed="rId2"/>
          <a:srcRect/>
          <a:stretch>
            <a:fillRect/>
          </a:stretch>
        </p:blipFill>
        <p:spPr bwMode="auto">
          <a:xfrm>
            <a:off x="359993" y="2748464"/>
            <a:ext cx="1981184" cy="1571636"/>
          </a:xfrm>
          <a:prstGeom prst="rect">
            <a:avLst/>
          </a:prstGeom>
          <a:noFill/>
          <a:ln w="9525">
            <a:noFill/>
            <a:miter lim="800000"/>
            <a:headEnd/>
            <a:tailEnd/>
          </a:ln>
        </p:spPr>
      </p:pic>
      <p:sp>
        <p:nvSpPr>
          <p:cNvPr id="4" name="Содержимое 3"/>
          <p:cNvSpPr>
            <a:spLocks noGrp="1"/>
          </p:cNvSpPr>
          <p:nvPr>
            <p:ph sz="half" idx="2"/>
          </p:nvPr>
        </p:nvSpPr>
        <p:spPr>
          <a:xfrm>
            <a:off x="4601347" y="142852"/>
            <a:ext cx="4343400" cy="2062012"/>
          </a:xfrm>
        </p:spPr>
        <p:txBody>
          <a:bodyPr>
            <a:normAutofit fontScale="92500"/>
          </a:bodyPr>
          <a:lstStyle/>
          <a:p>
            <a:pPr>
              <a:buNone/>
            </a:pPr>
            <a:r>
              <a:rPr lang="ru-RU" sz="1600" dirty="0" smtClean="0">
                <a:solidFill>
                  <a:srgbClr val="FF0000"/>
                </a:solidFill>
              </a:rPr>
              <a:t>Спортивно- развлекательный комплекс «</a:t>
            </a:r>
            <a:r>
              <a:rPr lang="ru-RU" sz="1600" dirty="0" err="1" smtClean="0">
                <a:solidFill>
                  <a:srgbClr val="FF0000"/>
                </a:solidFill>
              </a:rPr>
              <a:t>Техтюр</a:t>
            </a:r>
            <a:r>
              <a:rPr lang="ru-RU" sz="1600" dirty="0" smtClean="0">
                <a:solidFill>
                  <a:srgbClr val="FF0000"/>
                </a:solidFill>
              </a:rPr>
              <a:t>» </a:t>
            </a:r>
          </a:p>
          <a:p>
            <a:pPr>
              <a:buNone/>
            </a:pPr>
            <a:r>
              <a:rPr lang="ru-RU" sz="1600" dirty="0" smtClean="0">
                <a:solidFill>
                  <a:srgbClr val="0070C0"/>
                </a:solidFill>
              </a:rPr>
              <a:t>Спортивно- развлекательный </a:t>
            </a:r>
            <a:r>
              <a:rPr lang="ru-RU" sz="1600" dirty="0" err="1" smtClean="0">
                <a:solidFill>
                  <a:srgbClr val="0070C0"/>
                </a:solidFill>
              </a:rPr>
              <a:t>комплек</a:t>
            </a:r>
            <a:r>
              <a:rPr lang="ru-RU" sz="1600" dirty="0" smtClean="0">
                <a:solidFill>
                  <a:srgbClr val="0070C0"/>
                </a:solidFill>
              </a:rPr>
              <a:t> «</a:t>
            </a:r>
            <a:r>
              <a:rPr lang="ru-RU" sz="1600" dirty="0" err="1" smtClean="0">
                <a:solidFill>
                  <a:srgbClr val="0070C0"/>
                </a:solidFill>
              </a:rPr>
              <a:t>Техтюр</a:t>
            </a:r>
            <a:r>
              <a:rPr lang="ru-RU" sz="1600" dirty="0" smtClean="0">
                <a:solidFill>
                  <a:srgbClr val="0070C0"/>
                </a:solidFill>
              </a:rPr>
              <a:t>» – это центр активного, экстремального, а также семейного отдыха. Благоприятная обстановка, красивый ландшафт, небольшая удаленность от города – все это способствует созданию условий для активного отдыха</a:t>
            </a:r>
            <a:endParaRPr lang="ru-RU" sz="1600" dirty="0">
              <a:solidFill>
                <a:srgbClr val="0070C0"/>
              </a:solidFill>
            </a:endParaRPr>
          </a:p>
        </p:txBody>
      </p:sp>
      <p:sp>
        <p:nvSpPr>
          <p:cNvPr id="54273" name="Rectangle 1"/>
          <p:cNvSpPr>
            <a:spLocks noChangeArrowheads="1"/>
          </p:cNvSpPr>
          <p:nvPr/>
        </p:nvSpPr>
        <p:spPr bwMode="auto">
          <a:xfrm>
            <a:off x="285720" y="142852"/>
            <a:ext cx="428628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РЕСПУБЛИКАНСИЙ ЗООПАРК «ОРТО ДОЙДУ»</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7" name="Рисунок 6" descr="C:\Users\Дом-во\AppData\Local\Microsoft\Windows\Temporary Internet Files\Content.Word\IMG_20170220_03552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1500" y="2613940"/>
            <a:ext cx="1744467" cy="1604747"/>
          </a:xfrm>
          <a:prstGeom prst="rect">
            <a:avLst/>
          </a:prstGeom>
          <a:noFill/>
          <a:ln>
            <a:noFill/>
          </a:ln>
        </p:spPr>
      </p:pic>
      <p:pic>
        <p:nvPicPr>
          <p:cNvPr id="8" name="Рисунок 7" descr="http://www.1sn.ru/gallery/4535.jpg"/>
          <p:cNvPicPr/>
          <p:nvPr/>
        </p:nvPicPr>
        <p:blipFill>
          <a:blip r:embed="rId4" cstate="print"/>
          <a:srcRect/>
          <a:stretch>
            <a:fillRect/>
          </a:stretch>
        </p:blipFill>
        <p:spPr bwMode="auto">
          <a:xfrm>
            <a:off x="229598" y="3890737"/>
            <a:ext cx="1571636" cy="1428760"/>
          </a:xfrm>
          <a:prstGeom prst="rect">
            <a:avLst/>
          </a:prstGeom>
          <a:noFill/>
          <a:ln w="9525">
            <a:noFill/>
            <a:miter lim="800000"/>
            <a:headEnd/>
            <a:tailEnd/>
          </a:ln>
        </p:spPr>
      </p:pic>
      <p:pic>
        <p:nvPicPr>
          <p:cNvPr id="9" name="Рисунок 8" descr="https://img-fotki.yandex.ru/get/5410/31734637.8/0_71457_a4341491_L"/>
          <p:cNvPicPr/>
          <p:nvPr/>
        </p:nvPicPr>
        <p:blipFill>
          <a:blip r:embed="rId5" cstate="print"/>
          <a:srcRect/>
          <a:stretch>
            <a:fillRect/>
          </a:stretch>
        </p:blipFill>
        <p:spPr bwMode="auto">
          <a:xfrm>
            <a:off x="1805927" y="3964785"/>
            <a:ext cx="1357322" cy="1507959"/>
          </a:xfrm>
          <a:prstGeom prst="rect">
            <a:avLst/>
          </a:prstGeom>
          <a:noFill/>
          <a:ln w="9525">
            <a:noFill/>
            <a:miter lim="800000"/>
            <a:headEnd/>
            <a:tailEnd/>
          </a:ln>
        </p:spPr>
      </p:pic>
      <p:pic>
        <p:nvPicPr>
          <p:cNvPr id="10" name="Рисунок 9" descr="C:\Users\Дом-во\AppData\Local\Microsoft\Windows\Temporary Internet Files\Content.Word\IMG_20170220_040350.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33259" y="3964785"/>
            <a:ext cx="1285884" cy="1531565"/>
          </a:xfrm>
          <a:prstGeom prst="rect">
            <a:avLst/>
          </a:prstGeom>
          <a:noFill/>
          <a:ln>
            <a:noFill/>
          </a:ln>
        </p:spPr>
      </p:pic>
      <p:pic>
        <p:nvPicPr>
          <p:cNvPr id="11" name="Рисунок 10" descr="https://fs00.infourok.ru/images/doc/226/36049/1/img35.jpg"/>
          <p:cNvPicPr/>
          <p:nvPr/>
        </p:nvPicPr>
        <p:blipFill>
          <a:blip r:embed="rId7" cstate="print"/>
          <a:srcRect t="11215" r="4997" b="2272"/>
          <a:stretch>
            <a:fillRect/>
          </a:stretch>
        </p:blipFill>
        <p:spPr bwMode="auto">
          <a:xfrm>
            <a:off x="539552" y="5353559"/>
            <a:ext cx="3603250" cy="1445985"/>
          </a:xfrm>
          <a:prstGeom prst="rect">
            <a:avLst/>
          </a:prstGeom>
          <a:noFill/>
          <a:ln w="9525">
            <a:noFill/>
            <a:miter lim="800000"/>
            <a:headEnd/>
            <a:tailEnd/>
          </a:ln>
        </p:spPr>
      </p:pic>
      <p:pic>
        <p:nvPicPr>
          <p:cNvPr id="12" name="Рисунок 11" descr="http://kupon.ykt.ru/sites/default/files/upload/image/%D0%A2%D0%B5%D1%85%D1%82%D1%8E%D1%80/%D0%9A%D0%B0%D1%80%D1%82%D0%B0(2).jpg"/>
          <p:cNvPicPr/>
          <p:nvPr/>
        </p:nvPicPr>
        <p:blipFill>
          <a:blip r:embed="rId8" cstate="print"/>
          <a:srcRect/>
          <a:stretch>
            <a:fillRect/>
          </a:stretch>
        </p:blipFill>
        <p:spPr bwMode="auto">
          <a:xfrm>
            <a:off x="5000628" y="1988840"/>
            <a:ext cx="1571635" cy="2229846"/>
          </a:xfrm>
          <a:prstGeom prst="rect">
            <a:avLst/>
          </a:prstGeom>
          <a:noFill/>
          <a:ln w="9525">
            <a:noFill/>
            <a:miter lim="800000"/>
            <a:headEnd/>
            <a:tailEnd/>
          </a:ln>
        </p:spPr>
      </p:pic>
      <p:pic>
        <p:nvPicPr>
          <p:cNvPr id="13" name="Рисунок 12" descr="http://fotki.ykt.ru/albums/userpics/11423/normal_42_img_0691__800x600_.jpg"/>
          <p:cNvPicPr/>
          <p:nvPr/>
        </p:nvPicPr>
        <p:blipFill>
          <a:blip r:embed="rId9"/>
          <a:srcRect/>
          <a:stretch>
            <a:fillRect/>
          </a:stretch>
        </p:blipFill>
        <p:spPr bwMode="auto">
          <a:xfrm>
            <a:off x="6786578" y="1988840"/>
            <a:ext cx="1971431" cy="1975945"/>
          </a:xfrm>
          <a:prstGeom prst="rect">
            <a:avLst/>
          </a:prstGeom>
          <a:noFill/>
          <a:ln w="9525">
            <a:noFill/>
            <a:miter lim="800000"/>
            <a:headEnd/>
            <a:tailEnd/>
          </a:ln>
        </p:spPr>
      </p:pic>
      <p:pic>
        <p:nvPicPr>
          <p:cNvPr id="14" name="Рисунок 13" descr="http://tekhtur.ykt.ru/galeries/Summer2012/S12%20(7)%20(540x360).jpg"/>
          <p:cNvPicPr/>
          <p:nvPr/>
        </p:nvPicPr>
        <p:blipFill>
          <a:blip r:embed="rId10" cstate="print"/>
          <a:srcRect/>
          <a:stretch>
            <a:fillRect/>
          </a:stretch>
        </p:blipFill>
        <p:spPr bwMode="auto">
          <a:xfrm>
            <a:off x="4714876" y="4134664"/>
            <a:ext cx="2071702" cy="1338079"/>
          </a:xfrm>
          <a:prstGeom prst="rect">
            <a:avLst/>
          </a:prstGeom>
          <a:noFill/>
          <a:ln w="9525">
            <a:noFill/>
            <a:miter lim="800000"/>
            <a:headEnd/>
            <a:tailEnd/>
          </a:ln>
        </p:spPr>
      </p:pic>
      <p:pic>
        <p:nvPicPr>
          <p:cNvPr id="15" name="Рисунок 14" descr="http://tekhtur.ykt.ru/images/uploaded/S12_2.jpg"/>
          <p:cNvPicPr/>
          <p:nvPr/>
        </p:nvPicPr>
        <p:blipFill>
          <a:blip r:embed="rId11" cstate="print"/>
          <a:srcRect/>
          <a:stretch>
            <a:fillRect/>
          </a:stretch>
        </p:blipFill>
        <p:spPr bwMode="auto">
          <a:xfrm>
            <a:off x="7020271" y="4134665"/>
            <a:ext cx="1766571" cy="1361685"/>
          </a:xfrm>
          <a:prstGeom prst="rect">
            <a:avLst/>
          </a:prstGeom>
          <a:noFill/>
          <a:ln w="9525">
            <a:noFill/>
            <a:miter lim="800000"/>
            <a:headEnd/>
            <a:tailEnd/>
          </a:ln>
        </p:spPr>
      </p:pic>
      <p:pic>
        <p:nvPicPr>
          <p:cNvPr id="16" name="Рисунок 15" descr="http://tekhtur.ykt.ru/galeries/SNOWBOARD_SESSION_2011/DSC06423.JPG"/>
          <p:cNvPicPr/>
          <p:nvPr/>
        </p:nvPicPr>
        <p:blipFill>
          <a:blip r:embed="rId12" cstate="print"/>
          <a:srcRect/>
          <a:stretch>
            <a:fillRect/>
          </a:stretch>
        </p:blipFill>
        <p:spPr bwMode="auto">
          <a:xfrm>
            <a:off x="4714876" y="5319497"/>
            <a:ext cx="2071702" cy="1326924"/>
          </a:xfrm>
          <a:prstGeom prst="rect">
            <a:avLst/>
          </a:prstGeom>
          <a:noFill/>
          <a:ln w="9525">
            <a:noFill/>
            <a:miter lim="800000"/>
            <a:headEnd/>
            <a:tailEnd/>
          </a:ln>
        </p:spPr>
      </p:pic>
      <p:pic>
        <p:nvPicPr>
          <p:cNvPr id="17" name="Рисунок 16" descr="http://tekhtur.ykt.ru/galeries/Summer2012/S12%20(9)%20(540x360).jpg"/>
          <p:cNvPicPr/>
          <p:nvPr/>
        </p:nvPicPr>
        <p:blipFill>
          <a:blip r:embed="rId13" cstate="print"/>
          <a:srcRect/>
          <a:stretch>
            <a:fillRect/>
          </a:stretch>
        </p:blipFill>
        <p:spPr bwMode="auto">
          <a:xfrm>
            <a:off x="6929454" y="5319497"/>
            <a:ext cx="2056235" cy="1341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100" dirty="0" smtClean="0">
                <a:solidFill>
                  <a:srgbClr val="0070C0"/>
                </a:solidFill>
              </a:rPr>
              <a:t>                                         </a:t>
            </a:r>
            <a:r>
              <a:rPr lang="ru-RU" sz="1100" dirty="0" smtClean="0">
                <a:solidFill>
                  <a:srgbClr val="FF0000"/>
                </a:solidFill>
              </a:rPr>
              <a:t>Результаты анкетирования </a:t>
            </a:r>
            <a:br>
              <a:rPr lang="ru-RU" sz="1100" dirty="0" smtClean="0">
                <a:solidFill>
                  <a:srgbClr val="FF0000"/>
                </a:solidFill>
              </a:rPr>
            </a:br>
            <a:r>
              <a:rPr lang="ru-RU" sz="1100" dirty="0" smtClean="0"/>
              <a:t>Назовите уникальные природные территории, которые находятся в </a:t>
            </a:r>
            <a:r>
              <a:rPr lang="ru-RU" sz="1100" dirty="0" err="1" smtClean="0"/>
              <a:t>Хангаласском</a:t>
            </a:r>
            <a:r>
              <a:rPr lang="ru-RU" sz="1100" dirty="0" smtClean="0"/>
              <a:t> улусе</a:t>
            </a:r>
            <a:endParaRPr lang="ru-RU" sz="11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35630559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815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Какие виды экологического туризма знаете</a:t>
            </a:r>
            <a:br>
              <a:rPr lang="ru-RU" sz="2400" dirty="0"/>
            </a:br>
            <a:endParaRPr lang="ru-RU" sz="2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88896179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2258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50206" cy="582594"/>
          </a:xfrm>
        </p:spPr>
        <p:txBody>
          <a:bodyPr>
            <a:normAutofit/>
          </a:bodyPr>
          <a:lstStyle/>
          <a:p>
            <a:r>
              <a:rPr lang="ru-RU" sz="1400" b="1" dirty="0" smtClean="0">
                <a:solidFill>
                  <a:srgbClr val="C00000"/>
                </a:solidFill>
              </a:rPr>
              <a:t>                        Перспективы развития </a:t>
            </a:r>
            <a:r>
              <a:rPr lang="ru-RU" sz="1400" b="1" dirty="0" err="1" smtClean="0">
                <a:solidFill>
                  <a:srgbClr val="C00000"/>
                </a:solidFill>
              </a:rPr>
              <a:t>экотуризма</a:t>
            </a:r>
            <a:endParaRPr lang="ru-RU" sz="1400" dirty="0">
              <a:solidFill>
                <a:srgbClr val="C00000"/>
              </a:solidFill>
            </a:endParaRPr>
          </a:p>
        </p:txBody>
      </p:sp>
      <p:sp>
        <p:nvSpPr>
          <p:cNvPr id="3" name="Объект 2"/>
          <p:cNvSpPr>
            <a:spLocks noGrp="1"/>
          </p:cNvSpPr>
          <p:nvPr>
            <p:ph idx="1"/>
          </p:nvPr>
        </p:nvSpPr>
        <p:spPr>
          <a:xfrm>
            <a:off x="457200" y="1000108"/>
            <a:ext cx="8229600" cy="5126055"/>
          </a:xfrm>
        </p:spPr>
        <p:txBody>
          <a:bodyPr>
            <a:normAutofit/>
          </a:bodyPr>
          <a:lstStyle/>
          <a:p>
            <a:pPr>
              <a:buNone/>
            </a:pPr>
            <a:r>
              <a:rPr lang="ru-RU" sz="1400" b="1" dirty="0" err="1" smtClean="0">
                <a:solidFill>
                  <a:srgbClr val="0070C0"/>
                </a:solidFill>
                <a:latin typeface="Times New Roman" panose="02020603050405020304" pitchFamily="18" charset="0"/>
                <a:cs typeface="Times New Roman" panose="02020603050405020304" pitchFamily="18" charset="0"/>
              </a:rPr>
              <a:t>Хангаласский</a:t>
            </a:r>
            <a:r>
              <a:rPr lang="ru-RU" sz="1400" b="1" dirty="0" smtClean="0">
                <a:solidFill>
                  <a:srgbClr val="0070C0"/>
                </a:solidFill>
                <a:latin typeface="Times New Roman" panose="02020603050405020304" pitchFamily="18" charset="0"/>
                <a:cs typeface="Times New Roman" panose="02020603050405020304" pitchFamily="18" charset="0"/>
              </a:rPr>
              <a:t> улус имеет богатство природных ресурсов, наличие большого количества культурно-этнографических объектов, баз отдыха, народных художественных промыслов и ремесел.</a:t>
            </a:r>
          </a:p>
          <a:p>
            <a:pPr>
              <a:buNone/>
            </a:pPr>
            <a:r>
              <a:rPr lang="ru-RU" sz="1400" b="1" dirty="0" smtClean="0">
                <a:solidFill>
                  <a:srgbClr val="0070C0"/>
                </a:solidFill>
                <a:latin typeface="Times New Roman" panose="02020603050405020304" pitchFamily="18" charset="0"/>
                <a:cs typeface="Times New Roman" panose="02020603050405020304" pitchFamily="18" charset="0"/>
              </a:rPr>
              <a:t> В ближайшем будущем можно прогнозировать следующие направления развития индустрии внутреннего и въездного туризма:</a:t>
            </a:r>
          </a:p>
          <a:p>
            <a:pPr lvl="0"/>
            <a:r>
              <a:rPr lang="ru-RU" sz="1400" b="1" dirty="0" smtClean="0">
                <a:solidFill>
                  <a:srgbClr val="0070C0"/>
                </a:solidFill>
                <a:latin typeface="Times New Roman" panose="02020603050405020304" pitchFamily="18" charset="0"/>
                <a:cs typeface="Times New Roman" panose="02020603050405020304" pitchFamily="18" charset="0"/>
              </a:rPr>
              <a:t>создание новых и развитие уже существующих туристских услуг и рынков, учитывающих состояние туристских (природных, культурных и исторических) ресурсов в улусе;</a:t>
            </a:r>
          </a:p>
          <a:p>
            <a:pPr lvl="0"/>
            <a:r>
              <a:rPr lang="ru-RU" sz="1400" b="1" dirty="0" smtClean="0">
                <a:solidFill>
                  <a:srgbClr val="0070C0"/>
                </a:solidFill>
                <a:latin typeface="Times New Roman" panose="02020603050405020304" pitchFamily="18" charset="0"/>
                <a:cs typeface="Times New Roman" panose="02020603050405020304" pitchFamily="18" charset="0"/>
              </a:rPr>
              <a:t>широкое вовлечение местной общественности и муниципальных властей в планирование и развитие туристской деятельности, обеспечение ее безопасности;</a:t>
            </a:r>
          </a:p>
          <a:p>
            <a:pPr lvl="0"/>
            <a:r>
              <a:rPr lang="ru-RU" sz="1400" b="1" dirty="0" smtClean="0">
                <a:solidFill>
                  <a:srgbClr val="0070C0"/>
                </a:solidFill>
                <a:latin typeface="Times New Roman" panose="02020603050405020304" pitchFamily="18" charset="0"/>
                <a:cs typeface="Times New Roman" panose="02020603050405020304" pitchFamily="18" charset="0"/>
              </a:rPr>
              <a:t>развитие связей между другими странами.</a:t>
            </a:r>
          </a:p>
          <a:p>
            <a:pPr>
              <a:buNone/>
            </a:pPr>
            <a:r>
              <a:rPr lang="ru-RU" sz="1400" b="1" i="1" dirty="0" smtClean="0">
                <a:latin typeface="Times New Roman" panose="02020603050405020304" pitchFamily="18" charset="0"/>
                <a:cs typeface="Times New Roman" panose="02020603050405020304" pitchFamily="18" charset="0"/>
              </a:rPr>
              <a:t> </a:t>
            </a:r>
            <a:endParaRPr lang="ru-RU" sz="1400" b="1" dirty="0" smtClean="0">
              <a:latin typeface="Times New Roman" panose="02020603050405020304" pitchFamily="18" charset="0"/>
              <a:cs typeface="Times New Roman" panose="02020603050405020304" pitchFamily="18" charset="0"/>
            </a:endParaRPr>
          </a:p>
          <a:p>
            <a:pPr>
              <a:buNone/>
            </a:pPr>
            <a:r>
              <a:rPr lang="ru-RU" sz="2200" b="1" dirty="0" smtClean="0">
                <a:solidFill>
                  <a:srgbClr val="002060"/>
                </a:solidFill>
              </a:rPr>
              <a:t>	</a:t>
            </a:r>
            <a:r>
              <a:rPr lang="ru-RU" sz="1400" b="1" i="1" dirty="0" smtClean="0">
                <a:solidFill>
                  <a:srgbClr val="FF0000"/>
                </a:solidFill>
                <a:latin typeface="Times New Roman" panose="02020603050405020304" pitchFamily="18" charset="0"/>
                <a:cs typeface="Times New Roman" panose="02020603050405020304" pitchFamily="18" charset="0"/>
              </a:rPr>
              <a:t>Посещаемость туристов в </a:t>
            </a:r>
            <a:r>
              <a:rPr lang="ru-RU" sz="1400" b="1" i="1" dirty="0" err="1" smtClean="0">
                <a:solidFill>
                  <a:srgbClr val="FF0000"/>
                </a:solidFill>
                <a:latin typeface="Times New Roman" panose="02020603050405020304" pitchFamily="18" charset="0"/>
                <a:cs typeface="Times New Roman" panose="02020603050405020304" pitchFamily="18" charset="0"/>
              </a:rPr>
              <a:t>Хангаласском</a:t>
            </a:r>
            <a:r>
              <a:rPr lang="ru-RU" sz="1400" b="1" i="1" dirty="0" smtClean="0">
                <a:solidFill>
                  <a:srgbClr val="FF0000"/>
                </a:solidFill>
                <a:latin typeface="Times New Roman" panose="02020603050405020304" pitchFamily="18" charset="0"/>
                <a:cs typeface="Times New Roman" panose="02020603050405020304" pitchFamily="18" charset="0"/>
              </a:rPr>
              <a:t> улусе:</a:t>
            </a:r>
            <a:endParaRPr lang="ru-RU" sz="1400" b="1" dirty="0" smtClean="0">
              <a:solidFill>
                <a:srgbClr val="FF0000"/>
              </a:solidFill>
              <a:latin typeface="Times New Roman" panose="02020603050405020304" pitchFamily="18" charset="0"/>
              <a:cs typeface="Times New Roman" panose="02020603050405020304" pitchFamily="18" charset="0"/>
            </a:endParaRPr>
          </a:p>
          <a:p>
            <a:pPr>
              <a:buNone/>
            </a:pPr>
            <a:r>
              <a:rPr lang="ru-RU" sz="1400" b="1" dirty="0" smtClean="0">
                <a:solidFill>
                  <a:srgbClr val="0070C0"/>
                </a:solidFill>
                <a:latin typeface="Times New Roman" panose="02020603050405020304" pitchFamily="18" charset="0"/>
                <a:cs typeface="Times New Roman" panose="02020603050405020304" pitchFamily="18" charset="0"/>
              </a:rPr>
              <a:t>                  2004 году- 8 тысяч туристов;</a:t>
            </a:r>
          </a:p>
          <a:p>
            <a:pPr>
              <a:buNone/>
            </a:pPr>
            <a:r>
              <a:rPr lang="ru-RU" sz="1400" b="1" dirty="0" smtClean="0">
                <a:solidFill>
                  <a:srgbClr val="0070C0"/>
                </a:solidFill>
                <a:latin typeface="Times New Roman" panose="02020603050405020304" pitchFamily="18" charset="0"/>
                <a:cs typeface="Times New Roman" panose="02020603050405020304" pitchFamily="18" charset="0"/>
              </a:rPr>
              <a:t>                  2012 году - 182841 туристов;</a:t>
            </a:r>
          </a:p>
          <a:p>
            <a:pPr>
              <a:buNone/>
            </a:pPr>
            <a:r>
              <a:rPr lang="ru-RU" sz="1400" b="1" dirty="0" smtClean="0">
                <a:solidFill>
                  <a:srgbClr val="0070C0"/>
                </a:solidFill>
                <a:latin typeface="Times New Roman" panose="02020603050405020304" pitchFamily="18" charset="0"/>
                <a:cs typeface="Times New Roman" panose="02020603050405020304" pitchFamily="18" charset="0"/>
              </a:rPr>
              <a:t>                  2013 году - 173278 туристов;</a:t>
            </a:r>
          </a:p>
          <a:p>
            <a:pPr>
              <a:buNone/>
            </a:pPr>
            <a:r>
              <a:rPr lang="ru-RU" sz="1400" b="1" dirty="0" smtClean="0">
                <a:solidFill>
                  <a:srgbClr val="0070C0"/>
                </a:solidFill>
                <a:latin typeface="Times New Roman" panose="02020603050405020304" pitchFamily="18" charset="0"/>
                <a:cs typeface="Times New Roman" panose="02020603050405020304" pitchFamily="18" charset="0"/>
              </a:rPr>
              <a:t>                  2014 году - 162078 туристов;</a:t>
            </a:r>
          </a:p>
          <a:p>
            <a:pPr>
              <a:buNone/>
            </a:pPr>
            <a:r>
              <a:rPr lang="ru-RU" sz="1400" b="1" dirty="0" smtClean="0">
                <a:solidFill>
                  <a:srgbClr val="0070C0"/>
                </a:solidFill>
                <a:latin typeface="Times New Roman" panose="02020603050405020304" pitchFamily="18" charset="0"/>
                <a:cs typeface="Times New Roman" panose="02020603050405020304" pitchFamily="18" charset="0"/>
              </a:rPr>
              <a:t>                  2015 году - 168356 туристов;</a:t>
            </a:r>
          </a:p>
          <a:p>
            <a:pPr>
              <a:buNone/>
            </a:pPr>
            <a:r>
              <a:rPr lang="ru-RU" sz="1400" b="1" dirty="0" smtClean="0">
                <a:solidFill>
                  <a:srgbClr val="0070C0"/>
                </a:solidFill>
                <a:latin typeface="Times New Roman" panose="02020603050405020304" pitchFamily="18" charset="0"/>
                <a:cs typeface="Times New Roman" panose="02020603050405020304" pitchFamily="18" charset="0"/>
              </a:rPr>
              <a:t>                  2016 году - 170243 туристов;</a:t>
            </a:r>
          </a:p>
          <a:p>
            <a:pPr>
              <a:buNone/>
            </a:pPr>
            <a:r>
              <a:rPr lang="ru-RU" sz="1400" b="1" dirty="0" smtClean="0">
                <a:solidFill>
                  <a:srgbClr val="FF0000"/>
                </a:solidFill>
                <a:latin typeface="Times New Roman" panose="02020603050405020304" pitchFamily="18" charset="0"/>
                <a:cs typeface="Times New Roman" panose="02020603050405020304" pitchFamily="18" charset="0"/>
              </a:rPr>
              <a:t>Зоопарк "</a:t>
            </a:r>
            <a:r>
              <a:rPr lang="ru-RU" sz="1400" b="1" dirty="0" err="1" smtClean="0">
                <a:solidFill>
                  <a:srgbClr val="FF0000"/>
                </a:solidFill>
                <a:latin typeface="Times New Roman" panose="02020603050405020304" pitchFamily="18" charset="0"/>
                <a:cs typeface="Times New Roman" panose="02020603050405020304" pitchFamily="18" charset="0"/>
              </a:rPr>
              <a:t>Орто</a:t>
            </a:r>
            <a:r>
              <a:rPr lang="ru-RU" sz="1400" b="1" dirty="0" smtClean="0">
                <a:solidFill>
                  <a:srgbClr val="FF0000"/>
                </a:solidFill>
                <a:latin typeface="Times New Roman" panose="02020603050405020304" pitchFamily="18" charset="0"/>
                <a:cs typeface="Times New Roman" panose="02020603050405020304" pitchFamily="18" charset="0"/>
              </a:rPr>
              <a:t> Дойду" в 2016 году посетили 90 тысяч человек;</a:t>
            </a:r>
          </a:p>
          <a:p>
            <a:pPr>
              <a:buNone/>
            </a:pPr>
            <a:r>
              <a:rPr lang="ru-RU" sz="1400" b="1" dirty="0" smtClean="0">
                <a:solidFill>
                  <a:srgbClr val="FF0000"/>
                </a:solidFill>
                <a:latin typeface="Times New Roman" panose="02020603050405020304" pitchFamily="18" charset="0"/>
                <a:cs typeface="Times New Roman" panose="02020603050405020304" pitchFamily="18" charset="0"/>
              </a:rPr>
              <a:t> </a:t>
            </a:r>
          </a:p>
          <a:p>
            <a:pPr marL="0" indent="0" algn="just">
              <a:buNone/>
            </a:pPr>
            <a:endParaRPr lang="ru-RU" sz="2200" b="1" dirty="0">
              <a:solidFill>
                <a:srgbClr val="002060"/>
              </a:solidFill>
            </a:endParaRPr>
          </a:p>
        </p:txBody>
      </p:sp>
    </p:spTree>
    <p:extLst>
      <p:ext uri="{BB962C8B-B14F-4D97-AF65-F5344CB8AC3E}">
        <p14:creationId xmlns:p14="http://schemas.microsoft.com/office/powerpoint/2010/main" val="2643542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29600" cy="868346"/>
          </a:xfrm>
        </p:spPr>
        <p:txBody>
          <a:bodyPr>
            <a:normAutofit/>
          </a:bodyPr>
          <a:lstStyle/>
          <a:p>
            <a:r>
              <a:rPr lang="ru-RU" sz="1600" b="1" dirty="0" smtClean="0">
                <a:solidFill>
                  <a:srgbClr val="FF0000"/>
                </a:solidFill>
              </a:rPr>
              <a:t>Разработанные маршруты в </a:t>
            </a:r>
            <a:r>
              <a:rPr lang="ru-RU" sz="1600" b="1" dirty="0" err="1" smtClean="0">
                <a:solidFill>
                  <a:srgbClr val="FF0000"/>
                </a:solidFill>
              </a:rPr>
              <a:t>Хангаласском</a:t>
            </a:r>
            <a:r>
              <a:rPr lang="ru-RU" sz="1600" b="1" dirty="0" smtClean="0">
                <a:solidFill>
                  <a:srgbClr val="FF0000"/>
                </a:solidFill>
              </a:rPr>
              <a:t> улусе</a:t>
            </a:r>
            <a:r>
              <a:rPr lang="ru-RU" sz="1600" dirty="0" smtClean="0">
                <a:solidFill>
                  <a:srgbClr val="FF0000"/>
                </a:solidFill>
              </a:rPr>
              <a:t/>
            </a:r>
            <a:br>
              <a:rPr lang="ru-RU" sz="1600" dirty="0" smtClean="0">
                <a:solidFill>
                  <a:srgbClr val="FF0000"/>
                </a:solidFill>
              </a:rPr>
            </a:br>
            <a:endParaRPr lang="ru-RU" sz="1600" b="1" dirty="0">
              <a:solidFill>
                <a:srgbClr val="FF0000"/>
              </a:solidFill>
            </a:endParaRPr>
          </a:p>
        </p:txBody>
      </p:sp>
      <p:sp>
        <p:nvSpPr>
          <p:cNvPr id="3" name="Содержимое 2"/>
          <p:cNvSpPr>
            <a:spLocks noGrp="1"/>
          </p:cNvSpPr>
          <p:nvPr>
            <p:ph idx="1"/>
          </p:nvPr>
        </p:nvSpPr>
        <p:spPr>
          <a:xfrm>
            <a:off x="285720" y="1142984"/>
            <a:ext cx="8401080" cy="5429288"/>
          </a:xfrm>
        </p:spPr>
        <p:txBody>
          <a:bodyPr>
            <a:normAutofit/>
          </a:bodyPr>
          <a:lstStyle/>
          <a:p>
            <a:pPr marL="0" indent="0">
              <a:buNone/>
            </a:pPr>
            <a:r>
              <a:rPr lang="ru-RU" sz="1400" b="1" i="1" dirty="0" smtClean="0">
                <a:solidFill>
                  <a:srgbClr val="0070C0"/>
                </a:solidFill>
                <a:latin typeface="Times New Roman" panose="02020603050405020304" pitchFamily="18" charset="0"/>
                <a:cs typeface="Times New Roman" panose="02020603050405020304" pitchFamily="18" charset="0"/>
              </a:rPr>
              <a:t>В улусе отработано несколько маршрутов по направлениям:</a:t>
            </a:r>
          </a:p>
          <a:p>
            <a:pPr marL="0" indent="0">
              <a:buNone/>
            </a:pPr>
            <a:endParaRPr lang="ru-RU" sz="1400" b="1" dirty="0" smtClean="0">
              <a:solidFill>
                <a:srgbClr val="0070C0"/>
              </a:solidFill>
              <a:latin typeface="Times New Roman" panose="02020603050405020304" pitchFamily="18" charset="0"/>
              <a:cs typeface="Times New Roman" panose="02020603050405020304" pitchFamily="18" charset="0"/>
            </a:endParaRPr>
          </a:p>
          <a:p>
            <a:pPr marL="0" lvl="0" indent="0">
              <a:buNone/>
            </a:pPr>
            <a:r>
              <a:rPr lang="ru-RU" sz="1400" b="1" dirty="0" smtClean="0">
                <a:solidFill>
                  <a:srgbClr val="0070C0"/>
                </a:solidFill>
                <a:latin typeface="Times New Roman" panose="02020603050405020304" pitchFamily="18" charset="0"/>
                <a:cs typeface="Times New Roman" panose="02020603050405020304" pitchFamily="18" charset="0"/>
              </a:rPr>
              <a:t>Маршрут «Якутск – </a:t>
            </a:r>
            <a:r>
              <a:rPr lang="ru-RU" sz="1400" b="1" dirty="0" err="1" smtClean="0">
                <a:solidFill>
                  <a:srgbClr val="0070C0"/>
                </a:solidFill>
                <a:latin typeface="Times New Roman" panose="02020603050405020304" pitchFamily="18" charset="0"/>
                <a:cs typeface="Times New Roman" panose="02020603050405020304" pitchFamily="18" charset="0"/>
              </a:rPr>
              <a:t>Орто</a:t>
            </a:r>
            <a:r>
              <a:rPr lang="ru-RU" sz="1400" b="1" dirty="0" smtClean="0">
                <a:solidFill>
                  <a:srgbClr val="0070C0"/>
                </a:solidFill>
                <a:latin typeface="Times New Roman" panose="02020603050405020304" pitchFamily="18" charset="0"/>
                <a:cs typeface="Times New Roman" panose="02020603050405020304" pitchFamily="18" charset="0"/>
              </a:rPr>
              <a:t> Дойду – Покровск – Еланка – Ленские столбы».</a:t>
            </a:r>
          </a:p>
          <a:p>
            <a:pPr marL="0" indent="0">
              <a:buNone/>
            </a:pPr>
            <a:r>
              <a:rPr lang="ru-RU" sz="1400" b="1" dirty="0" smtClean="0">
                <a:solidFill>
                  <a:srgbClr val="0070C0"/>
                </a:solidFill>
                <a:latin typeface="Times New Roman" panose="02020603050405020304" pitchFamily="18" charset="0"/>
                <a:cs typeface="Times New Roman" panose="02020603050405020304" pitchFamily="18" charset="0"/>
              </a:rPr>
              <a:t>Данный маршрут используется в летнее, осеннее, весеннее времена года и пользуется большой популярностью. Для передвижения туристов по данному маршруту, используется авто и водный виды транспорта.       </a:t>
            </a:r>
          </a:p>
          <a:p>
            <a:pPr marL="0" indent="0">
              <a:buNone/>
            </a:pPr>
            <a:r>
              <a:rPr lang="ru-RU" sz="1400" b="1" dirty="0" smtClean="0">
                <a:solidFill>
                  <a:srgbClr val="0070C0"/>
                </a:solidFill>
                <a:latin typeface="Times New Roman" panose="02020603050405020304" pitchFamily="18" charset="0"/>
                <a:cs typeface="Times New Roman" panose="02020603050405020304" pitchFamily="18" charset="0"/>
              </a:rPr>
              <a:t>                                                                                     </a:t>
            </a:r>
          </a:p>
          <a:p>
            <a:pPr marL="0" lvl="0" indent="0">
              <a:buNone/>
            </a:pPr>
            <a:r>
              <a:rPr lang="ru-RU" sz="1400" b="1" dirty="0" smtClean="0">
                <a:solidFill>
                  <a:srgbClr val="0070C0"/>
                </a:solidFill>
                <a:latin typeface="Times New Roman" panose="02020603050405020304" pitchFamily="18" charset="0"/>
                <a:cs typeface="Times New Roman" panose="02020603050405020304" pitchFamily="18" charset="0"/>
              </a:rPr>
              <a:t>Маршрут «</a:t>
            </a:r>
            <a:r>
              <a:rPr lang="ru-RU" sz="1400" b="1" dirty="0" err="1" smtClean="0">
                <a:solidFill>
                  <a:srgbClr val="0070C0"/>
                </a:solidFill>
                <a:latin typeface="Times New Roman" panose="02020603050405020304" pitchFamily="18" charset="0"/>
                <a:cs typeface="Times New Roman" panose="02020603050405020304" pitchFamily="18" charset="0"/>
              </a:rPr>
              <a:t>ЫтыкХайа</a:t>
            </a:r>
            <a:r>
              <a:rPr lang="ru-RU" sz="1400" b="1" dirty="0" smtClean="0">
                <a:solidFill>
                  <a:srgbClr val="0070C0"/>
                </a:solidFill>
                <a:latin typeface="Times New Roman" panose="02020603050405020304" pitchFamily="18" charset="0"/>
                <a:cs typeface="Times New Roman" panose="02020603050405020304" pitchFamily="18" charset="0"/>
              </a:rPr>
              <a:t> – Покровск – </a:t>
            </a:r>
            <a:r>
              <a:rPr lang="ru-RU" sz="1400" b="1" dirty="0" err="1" smtClean="0">
                <a:solidFill>
                  <a:srgbClr val="0070C0"/>
                </a:solidFill>
                <a:latin typeface="Times New Roman" panose="02020603050405020304" pitchFamily="18" charset="0"/>
                <a:cs typeface="Times New Roman" panose="02020603050405020304" pitchFamily="18" charset="0"/>
              </a:rPr>
              <a:t>Булуус</a:t>
            </a:r>
            <a:r>
              <a:rPr lang="ru-RU" sz="1400" b="1" dirty="0" smtClean="0">
                <a:solidFill>
                  <a:srgbClr val="0070C0"/>
                </a:solidFill>
                <a:latin typeface="Times New Roman" panose="02020603050405020304" pitchFamily="18" charset="0"/>
                <a:cs typeface="Times New Roman" panose="02020603050405020304" pitchFamily="18" charset="0"/>
              </a:rPr>
              <a:t> – </a:t>
            </a:r>
            <a:r>
              <a:rPr lang="ru-RU" sz="1400" b="1" dirty="0" err="1" smtClean="0">
                <a:solidFill>
                  <a:srgbClr val="0070C0"/>
                </a:solidFill>
                <a:latin typeface="Times New Roman" panose="02020603050405020304" pitchFamily="18" charset="0"/>
                <a:cs typeface="Times New Roman" panose="02020603050405020304" pitchFamily="18" charset="0"/>
              </a:rPr>
              <a:t>КысылСыыр</a:t>
            </a:r>
            <a:r>
              <a:rPr lang="ru-RU" sz="1400" b="1" dirty="0" smtClean="0">
                <a:solidFill>
                  <a:srgbClr val="0070C0"/>
                </a:solidFill>
                <a:latin typeface="Times New Roman" panose="02020603050405020304" pitchFamily="18" charset="0"/>
                <a:cs typeface="Times New Roman" panose="02020603050405020304" pitchFamily="18" charset="0"/>
              </a:rPr>
              <a:t> – </a:t>
            </a:r>
            <a:r>
              <a:rPr lang="ru-RU" sz="1400" b="1" dirty="0" err="1" smtClean="0">
                <a:solidFill>
                  <a:srgbClr val="0070C0"/>
                </a:solidFill>
                <a:latin typeface="Times New Roman" panose="02020603050405020304" pitchFamily="18" charset="0"/>
                <a:cs typeface="Times New Roman" panose="02020603050405020304" pitchFamily="18" charset="0"/>
              </a:rPr>
              <a:t>ТурукХайа</a:t>
            </a:r>
            <a:endParaRPr lang="ru-RU" sz="1400" b="1" dirty="0" smtClean="0">
              <a:solidFill>
                <a:srgbClr val="0070C0"/>
              </a:solidFill>
              <a:latin typeface="Times New Roman" panose="02020603050405020304" pitchFamily="18" charset="0"/>
              <a:cs typeface="Times New Roman" panose="02020603050405020304" pitchFamily="18" charset="0"/>
            </a:endParaRPr>
          </a:p>
          <a:p>
            <a:pPr marL="0" indent="0">
              <a:buNone/>
            </a:pPr>
            <a:r>
              <a:rPr lang="ru-RU" sz="1400" b="1" dirty="0" err="1" smtClean="0">
                <a:solidFill>
                  <a:srgbClr val="0070C0"/>
                </a:solidFill>
                <a:latin typeface="Times New Roman" panose="02020603050405020304" pitchFamily="18" charset="0"/>
                <a:cs typeface="Times New Roman" panose="02020603050405020304" pitchFamily="18" charset="0"/>
              </a:rPr>
              <a:t>Кюрюлюр</a:t>
            </a:r>
            <a:r>
              <a:rPr lang="ru-RU" sz="1400" b="1" dirty="0" smtClean="0">
                <a:solidFill>
                  <a:srgbClr val="0070C0"/>
                </a:solidFill>
                <a:latin typeface="Times New Roman" panose="02020603050405020304" pitchFamily="18" charset="0"/>
                <a:cs typeface="Times New Roman" panose="02020603050405020304" pitchFamily="18" charset="0"/>
              </a:rPr>
              <a:t> – музей «</a:t>
            </a:r>
            <a:r>
              <a:rPr lang="ru-RU" sz="1400" b="1" dirty="0" err="1" smtClean="0">
                <a:solidFill>
                  <a:srgbClr val="0070C0"/>
                </a:solidFill>
                <a:latin typeface="Times New Roman" panose="02020603050405020304" pitchFamily="18" charset="0"/>
                <a:cs typeface="Times New Roman" panose="02020603050405020304" pitchFamily="18" charset="0"/>
              </a:rPr>
              <a:t>Самартай</a:t>
            </a:r>
            <a:r>
              <a:rPr lang="ru-RU" sz="1400" b="1" dirty="0" smtClean="0">
                <a:solidFill>
                  <a:srgbClr val="0070C0"/>
                </a:solidFill>
                <a:latin typeface="Times New Roman" panose="02020603050405020304" pitchFamily="18" charset="0"/>
                <a:cs typeface="Times New Roman" panose="02020603050405020304" pitchFamily="18" charset="0"/>
              </a:rPr>
              <a:t>»» работает </a:t>
            </a:r>
            <a:r>
              <a:rPr lang="ru-RU" sz="1400" b="1" dirty="0" err="1" smtClean="0">
                <a:solidFill>
                  <a:srgbClr val="0070C0"/>
                </a:solidFill>
                <a:latin typeface="Times New Roman" panose="02020603050405020304" pitchFamily="18" charset="0"/>
                <a:cs typeface="Times New Roman" panose="02020603050405020304" pitchFamily="18" charset="0"/>
              </a:rPr>
              <a:t>круглогодично.В</a:t>
            </a:r>
            <a:r>
              <a:rPr lang="ru-RU" sz="1400" b="1" dirty="0" smtClean="0">
                <a:solidFill>
                  <a:srgbClr val="0070C0"/>
                </a:solidFill>
                <a:latin typeface="Times New Roman" panose="02020603050405020304" pitchFamily="18" charset="0"/>
                <a:cs typeface="Times New Roman" panose="02020603050405020304" pitchFamily="18" charset="0"/>
              </a:rPr>
              <a:t> летнее время на местности «</a:t>
            </a:r>
            <a:r>
              <a:rPr lang="ru-RU" sz="1400" b="1" dirty="0" err="1" smtClean="0">
                <a:solidFill>
                  <a:srgbClr val="0070C0"/>
                </a:solidFill>
                <a:latin typeface="Times New Roman" panose="02020603050405020304" pitchFamily="18" charset="0"/>
                <a:cs typeface="Times New Roman" panose="02020603050405020304" pitchFamily="18" charset="0"/>
              </a:rPr>
              <a:t>КысылСыыр</a:t>
            </a:r>
            <a:r>
              <a:rPr lang="ru-RU" sz="1400" b="1" dirty="0" smtClean="0">
                <a:solidFill>
                  <a:srgbClr val="0070C0"/>
                </a:solidFill>
                <a:latin typeface="Times New Roman" panose="02020603050405020304" pitchFamily="18" charset="0"/>
                <a:cs typeface="Times New Roman" panose="02020603050405020304" pitchFamily="18" charset="0"/>
              </a:rPr>
              <a:t>» работает аквапарк. В зимнее время работает зимний водопад «</a:t>
            </a:r>
            <a:r>
              <a:rPr lang="ru-RU" sz="1400" b="1" dirty="0" err="1" smtClean="0">
                <a:solidFill>
                  <a:srgbClr val="0070C0"/>
                </a:solidFill>
                <a:latin typeface="Times New Roman" panose="02020603050405020304" pitchFamily="18" charset="0"/>
                <a:cs typeface="Times New Roman" panose="02020603050405020304" pitchFamily="18" charset="0"/>
              </a:rPr>
              <a:t>Кюрюлюр</a:t>
            </a:r>
            <a:r>
              <a:rPr lang="ru-RU" sz="1400" b="1" dirty="0" smtClean="0">
                <a:solidFill>
                  <a:srgbClr val="0070C0"/>
                </a:solidFill>
                <a:latin typeface="Times New Roman" panose="02020603050405020304" pitchFamily="18" charset="0"/>
                <a:cs typeface="Times New Roman" panose="02020603050405020304" pitchFamily="18" charset="0"/>
              </a:rPr>
              <a:t>».</a:t>
            </a:r>
          </a:p>
          <a:p>
            <a:pPr marL="0" indent="0">
              <a:buNone/>
            </a:pPr>
            <a:r>
              <a:rPr lang="ru-RU" sz="1400" b="1" dirty="0" smtClean="0">
                <a:solidFill>
                  <a:srgbClr val="0070C0"/>
                </a:solidFill>
                <a:latin typeface="Times New Roman" panose="02020603050405020304" pitchFamily="18" charset="0"/>
                <a:cs typeface="Times New Roman" panose="02020603050405020304" pitchFamily="18" charset="0"/>
              </a:rPr>
              <a:t> </a:t>
            </a:r>
          </a:p>
          <a:p>
            <a:pPr marL="0" indent="0">
              <a:buNone/>
            </a:pPr>
            <a:r>
              <a:rPr lang="ru-RU" sz="1400" b="1" i="1" dirty="0" smtClean="0">
                <a:solidFill>
                  <a:srgbClr val="0070C0"/>
                </a:solidFill>
                <a:latin typeface="Times New Roman" panose="02020603050405020304" pitchFamily="18" charset="0"/>
                <a:cs typeface="Times New Roman" panose="02020603050405020304" pitchFamily="18" charset="0"/>
              </a:rPr>
              <a:t>Разработанные маршруты ПП «Ленские столбы»:</a:t>
            </a:r>
            <a:endParaRPr lang="ru-RU" sz="1400" b="1" dirty="0" smtClean="0">
              <a:solidFill>
                <a:srgbClr val="0070C0"/>
              </a:solidFill>
              <a:latin typeface="Times New Roman" panose="02020603050405020304" pitchFamily="18" charset="0"/>
              <a:cs typeface="Times New Roman" panose="02020603050405020304" pitchFamily="18" charset="0"/>
            </a:endParaRPr>
          </a:p>
          <a:p>
            <a:pPr marL="0" indent="0">
              <a:buNone/>
            </a:pPr>
            <a:r>
              <a:rPr lang="ru-RU" sz="1400" b="1" dirty="0" smtClean="0">
                <a:solidFill>
                  <a:srgbClr val="0070C0"/>
                </a:solidFill>
                <a:latin typeface="Times New Roman" panose="02020603050405020304" pitchFamily="18" charset="0"/>
                <a:cs typeface="Times New Roman" panose="02020603050405020304" pitchFamily="18" charset="0"/>
              </a:rPr>
              <a:t>Сплав по р. Буотама. Увлекательное путешествие может длиться 3 или 5 дней</a:t>
            </a:r>
            <a:r>
              <a:rPr lang="ru-RU" sz="1050" dirty="0" smtClean="0">
                <a:solidFill>
                  <a:srgbClr val="0070C0"/>
                </a:solidFill>
              </a:rPr>
              <a:t>. </a:t>
            </a:r>
            <a:endParaRPr lang="ru-RU" sz="1050" dirty="0">
              <a:solidFill>
                <a:srgbClr val="0070C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357158" y="214290"/>
            <a:ext cx="4824536" cy="6286544"/>
          </a:xfrm>
        </p:spPr>
        <p:txBody>
          <a:bodyPr>
            <a:noAutofit/>
          </a:bodyPr>
          <a:lstStyle/>
          <a:p>
            <a:pPr marL="0" indent="0" algn="just">
              <a:buNone/>
            </a:pPr>
            <a:r>
              <a:rPr lang="ru-RU" sz="2200" b="1" dirty="0" smtClean="0">
                <a:solidFill>
                  <a:srgbClr val="C00000"/>
                </a:solidFill>
              </a:rPr>
              <a:t>	</a:t>
            </a:r>
            <a:endParaRPr lang="ru-RU" sz="2200" b="1" dirty="0">
              <a:solidFill>
                <a:srgbClr val="002060"/>
              </a:solidFill>
            </a:endParaRPr>
          </a:p>
        </p:txBody>
      </p:sp>
      <p:sp>
        <p:nvSpPr>
          <p:cNvPr id="27649" name="Rectangle 1"/>
          <p:cNvSpPr>
            <a:spLocks noChangeArrowheads="1"/>
          </p:cNvSpPr>
          <p:nvPr/>
        </p:nvSpPr>
        <p:spPr bwMode="auto">
          <a:xfrm>
            <a:off x="1000100" y="214290"/>
            <a:ext cx="81439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ПРОЕКТ </a:t>
            </a:r>
            <a:r>
              <a:rPr kumimoji="0" lang="ru-RU" sz="1600" b="1" i="0" u="none" strike="noStrike" cap="none" normalizeH="0" baseline="0" dirty="0" smtClean="0">
                <a:ln>
                  <a:noFill/>
                </a:ln>
                <a:solidFill>
                  <a:srgbClr val="C00000"/>
                </a:solidFill>
                <a:effectLst/>
                <a:latin typeface="Calibri"/>
                <a:ea typeface="Times New Roman" pitchFamily="18" charset="0"/>
                <a:cs typeface="Times New Roman" pitchFamily="18" charset="0"/>
              </a:rPr>
              <a:t>«</a:t>
            </a:r>
            <a:r>
              <a:rPr kumimoji="0" lang="ru-RU" sz="16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СЕМЕЙНЫЙ ЭКОТУРИСТИЧЕСКИЙ МАРШРУТ</a:t>
            </a:r>
            <a:r>
              <a:rPr kumimoji="0" lang="ru-RU" sz="1600" b="1" i="0" u="none" strike="noStrike" cap="none" normalizeH="0" baseline="0" dirty="0" smtClean="0">
                <a:ln>
                  <a:noFill/>
                </a:ln>
                <a:solidFill>
                  <a:srgbClr val="C00000"/>
                </a:solidFill>
                <a:effectLst/>
                <a:latin typeface="Calibri"/>
                <a:ea typeface="Times New Roman" pitchFamily="18" charset="0"/>
                <a:cs typeface="Times New Roman" pitchFamily="18" charset="0"/>
              </a:rPr>
              <a:t>»</a:t>
            </a:r>
            <a:endParaRPr kumimoji="0" lang="ru-RU" sz="1600" b="0" i="0" u="none" strike="noStrike" cap="none" normalizeH="0" baseline="0" dirty="0" smtClean="0">
              <a:ln>
                <a:noFill/>
              </a:ln>
              <a:solidFill>
                <a:srgbClr val="C00000"/>
              </a:solidFill>
              <a:effectLst/>
              <a:latin typeface="Arial" pitchFamily="34" charset="0"/>
              <a:cs typeface="Arial" pitchFamily="34" charset="0"/>
            </a:endParaRPr>
          </a:p>
        </p:txBody>
      </p:sp>
      <p:sp>
        <p:nvSpPr>
          <p:cNvPr id="27650" name="Rectangle 2"/>
          <p:cNvSpPr>
            <a:spLocks noChangeArrowheads="1"/>
          </p:cNvSpPr>
          <p:nvPr/>
        </p:nvSpPr>
        <p:spPr bwMode="auto">
          <a:xfrm>
            <a:off x="785786" y="703148"/>
            <a:ext cx="7890670" cy="54322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Вид туризма: </a:t>
            </a:r>
            <a:r>
              <a:rPr kumimoji="0" lang="ru-RU" sz="1200" b="0" i="1"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автомобильный</a:t>
            </a:r>
            <a:r>
              <a:rPr kumimoji="0" lang="ru-RU" sz="1200" b="0" i="1" u="none" strike="noStrike" cap="none" normalizeH="0" dirty="0" smtClean="0">
                <a:ln>
                  <a:noFill/>
                </a:ln>
                <a:solidFill>
                  <a:srgbClr val="0070C0"/>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-пешеходный</a:t>
            </a:r>
            <a:r>
              <a:rPr lang="ru-RU" sz="1200" i="1" dirty="0" smtClean="0">
                <a:solidFill>
                  <a:srgbClr val="0070C0"/>
                </a:solidFill>
                <a:latin typeface="Times New Roman" pitchFamily="18" charset="0"/>
                <a:ea typeface="Times New Roman" pitchFamily="18" charset="0"/>
                <a:cs typeface="Times New Roman" pitchFamily="18" charset="0"/>
              </a:rPr>
              <a:t> – на моторной лодке</a:t>
            </a: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rgbClr val="0070C0"/>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Подробная нитка нашего семейного маршрута:</a:t>
            </a:r>
            <a:r>
              <a:rPr kumimoji="0" lang="ru-RU" sz="1200" b="0" i="1" u="none" strike="noStrike" cap="none" normalizeH="0" baseline="0" dirty="0" smtClean="0">
                <a:ln>
                  <a:noFill/>
                </a:ln>
                <a:solidFill>
                  <a:srgbClr val="C00000"/>
                </a:solidFill>
                <a:effectLst/>
                <a:latin typeface="Calibri"/>
                <a:ea typeface="Times New Roman" pitchFamily="18" charset="0"/>
                <a:cs typeface="Times New Roman" pitchFamily="18" charset="0"/>
              </a:rPr>
              <a:t> </a:t>
            </a:r>
            <a:r>
              <a:rPr kumimoji="0" lang="ru-RU" sz="1200" b="0" i="1" u="none" strike="noStrike" cap="none" normalizeH="0" baseline="0" dirty="0" smtClean="0">
                <a:ln>
                  <a:noFill/>
                </a:ln>
                <a:solidFill>
                  <a:srgbClr val="0070C0"/>
                </a:solidFill>
                <a:effectLst/>
                <a:latin typeface="Calibri"/>
                <a:ea typeface="Times New Roman" pitchFamily="18" charset="0"/>
                <a:cs typeface="Times New Roman" pitchFamily="18" charset="0"/>
              </a:rPr>
              <a:t>Покровск – 30км.– </a:t>
            </a:r>
            <a:r>
              <a:rPr kumimoji="0" lang="ru-RU" sz="1200" b="0" i="1" u="none" strike="noStrike" cap="none" normalizeH="0" baseline="0" dirty="0" err="1" smtClean="0">
                <a:ln>
                  <a:noFill/>
                </a:ln>
                <a:solidFill>
                  <a:srgbClr val="0070C0"/>
                </a:solidFill>
                <a:effectLst/>
                <a:latin typeface="Calibri"/>
                <a:ea typeface="Times New Roman" pitchFamily="18" charset="0"/>
                <a:cs typeface="Times New Roman" pitchFamily="18" charset="0"/>
              </a:rPr>
              <a:t>Техтюр</a:t>
            </a:r>
            <a:r>
              <a:rPr kumimoji="0" lang="ru-RU" sz="1200" b="0" i="1" u="none" strike="noStrike" cap="none" normalizeH="0" baseline="0" dirty="0" smtClean="0">
                <a:ln>
                  <a:noFill/>
                </a:ln>
                <a:solidFill>
                  <a:srgbClr val="0070C0"/>
                </a:solidFill>
                <a:effectLst/>
                <a:latin typeface="Calibri"/>
                <a:ea typeface="Times New Roman" pitchFamily="18" charset="0"/>
                <a:cs typeface="Times New Roman" pitchFamily="18" charset="0"/>
              </a:rPr>
              <a:t> – 4км.– Зоопарк –100км. – Еланка –15км. – Ленские столбы – 15км.</a:t>
            </a:r>
            <a:r>
              <a:rPr kumimoji="0" lang="ru-RU" sz="1200" b="0" i="1" u="none" strike="noStrike" cap="none" normalizeH="0" dirty="0" smtClean="0">
                <a:ln>
                  <a:noFill/>
                </a:ln>
                <a:solidFill>
                  <a:srgbClr val="0070C0"/>
                </a:solidFill>
                <a:effectLst/>
                <a:latin typeface="Calibri"/>
                <a:ea typeface="Times New Roman" pitchFamily="18" charset="0"/>
                <a:cs typeface="Times New Roman" pitchFamily="18" charset="0"/>
              </a:rPr>
              <a:t> –Еланка -- 22км.– </a:t>
            </a:r>
            <a:r>
              <a:rPr kumimoji="0" lang="ru-RU" sz="1200" b="0" i="1" u="none" strike="noStrike" cap="none" normalizeH="0" dirty="0" err="1" smtClean="0">
                <a:ln>
                  <a:noFill/>
                </a:ln>
                <a:solidFill>
                  <a:srgbClr val="0070C0"/>
                </a:solidFill>
                <a:effectLst/>
                <a:latin typeface="Calibri"/>
                <a:ea typeface="Times New Roman" pitchFamily="18" charset="0"/>
                <a:cs typeface="Times New Roman" pitchFamily="18" charset="0"/>
              </a:rPr>
              <a:t>Дирин</a:t>
            </a:r>
            <a:r>
              <a:rPr kumimoji="0" lang="ru-RU" sz="1200" b="0" i="1" u="none" strike="noStrike" cap="none" normalizeH="0" dirty="0" smtClean="0">
                <a:ln>
                  <a:noFill/>
                </a:ln>
                <a:solidFill>
                  <a:srgbClr val="0070C0"/>
                </a:solidFill>
                <a:effectLst/>
                <a:latin typeface="Calibri"/>
                <a:ea typeface="Times New Roman" pitchFamily="18" charset="0"/>
                <a:cs typeface="Times New Roman" pitchFamily="18" charset="0"/>
              </a:rPr>
              <a:t> </a:t>
            </a:r>
            <a:r>
              <a:rPr kumimoji="0" lang="ru-RU" sz="1200" b="0" i="1" u="none" strike="noStrike" cap="none" normalizeH="0" dirty="0" err="1" smtClean="0">
                <a:ln>
                  <a:noFill/>
                </a:ln>
                <a:solidFill>
                  <a:srgbClr val="0070C0"/>
                </a:solidFill>
                <a:effectLst/>
                <a:latin typeface="Calibri"/>
                <a:ea typeface="Times New Roman" pitchFamily="18" charset="0"/>
                <a:cs typeface="Times New Roman" pitchFamily="18" charset="0"/>
              </a:rPr>
              <a:t>Юрях</a:t>
            </a:r>
            <a:r>
              <a:rPr kumimoji="0" lang="ru-RU" sz="1200" b="0" i="1" u="none" strike="noStrike" cap="none" normalizeH="0" dirty="0" smtClean="0">
                <a:ln>
                  <a:noFill/>
                </a:ln>
                <a:solidFill>
                  <a:srgbClr val="0070C0"/>
                </a:solidFill>
                <a:effectLst/>
                <a:latin typeface="Calibri"/>
                <a:ea typeface="Times New Roman" pitchFamily="18" charset="0"/>
                <a:cs typeface="Times New Roman" pitchFamily="18" charset="0"/>
              </a:rPr>
              <a:t> -- 6км.– </a:t>
            </a:r>
            <a:r>
              <a:rPr kumimoji="0" lang="ru-RU" sz="1200" b="0" i="1" u="none" strike="noStrike" cap="none" normalizeH="0" dirty="0" err="1" smtClean="0">
                <a:ln>
                  <a:noFill/>
                </a:ln>
                <a:solidFill>
                  <a:srgbClr val="0070C0"/>
                </a:solidFill>
                <a:effectLst/>
                <a:latin typeface="Calibri"/>
                <a:ea typeface="Times New Roman" pitchFamily="18" charset="0"/>
                <a:cs typeface="Times New Roman" pitchFamily="18" charset="0"/>
              </a:rPr>
              <a:t>Тукулааны</a:t>
            </a:r>
            <a:r>
              <a:rPr kumimoji="0" lang="ru-RU" sz="1200" b="0" i="1" u="none" strike="noStrike" cap="none" normalizeH="0" dirty="0" smtClean="0">
                <a:ln>
                  <a:noFill/>
                </a:ln>
                <a:solidFill>
                  <a:srgbClr val="0070C0"/>
                </a:solidFill>
                <a:effectLst/>
                <a:latin typeface="Calibri"/>
                <a:ea typeface="Times New Roman" pitchFamily="18" charset="0"/>
                <a:cs typeface="Times New Roman" pitchFamily="18" charset="0"/>
              </a:rPr>
              <a:t> -- 27км. – Еланка– 29 км. – </a:t>
            </a:r>
            <a:r>
              <a:rPr kumimoji="0" lang="ru-RU" sz="1200" b="0" i="1" u="none" strike="noStrike" cap="none" normalizeH="0" dirty="0" err="1" smtClean="0">
                <a:ln>
                  <a:noFill/>
                </a:ln>
                <a:solidFill>
                  <a:srgbClr val="0070C0"/>
                </a:solidFill>
                <a:effectLst/>
                <a:latin typeface="Calibri"/>
                <a:ea typeface="Times New Roman" pitchFamily="18" charset="0"/>
                <a:cs typeface="Times New Roman" pitchFamily="18" charset="0"/>
              </a:rPr>
              <a:t>Булгунятаах</a:t>
            </a:r>
            <a:r>
              <a:rPr kumimoji="0" lang="ru-RU" sz="1200" b="0" i="1" u="none" strike="noStrike" cap="none" normalizeH="0" dirty="0" smtClean="0">
                <a:ln>
                  <a:noFill/>
                </a:ln>
                <a:solidFill>
                  <a:srgbClr val="0070C0"/>
                </a:solidFill>
                <a:effectLst/>
                <a:latin typeface="Calibri"/>
                <a:ea typeface="Times New Roman" pitchFamily="18" charset="0"/>
                <a:cs typeface="Times New Roman" pitchFamily="18" charset="0"/>
              </a:rPr>
              <a:t> -- 5км. – Буотама -- 5км. – </a:t>
            </a:r>
            <a:r>
              <a:rPr kumimoji="0" lang="ru-RU" sz="1200" b="0" i="1" u="none" strike="noStrike" cap="none" normalizeH="0" dirty="0" err="1" smtClean="0">
                <a:ln>
                  <a:noFill/>
                </a:ln>
                <a:solidFill>
                  <a:srgbClr val="0070C0"/>
                </a:solidFill>
                <a:effectLst/>
                <a:latin typeface="Calibri"/>
                <a:ea typeface="Times New Roman" pitchFamily="18" charset="0"/>
                <a:cs typeface="Times New Roman" pitchFamily="18" charset="0"/>
              </a:rPr>
              <a:t>Булгуняхтаах</a:t>
            </a:r>
            <a:r>
              <a:rPr kumimoji="0" lang="ru-RU" sz="1200" b="0" i="1" u="none" strike="noStrike" cap="none" normalizeH="0" dirty="0" smtClean="0">
                <a:ln>
                  <a:noFill/>
                </a:ln>
                <a:solidFill>
                  <a:srgbClr val="0070C0"/>
                </a:solidFill>
                <a:effectLst/>
                <a:latin typeface="Calibri"/>
                <a:ea typeface="Times New Roman" pitchFamily="18" charset="0"/>
                <a:cs typeface="Times New Roman" pitchFamily="18" charset="0"/>
              </a:rPr>
              <a:t> – 19км. – </a:t>
            </a:r>
            <a:r>
              <a:rPr kumimoji="0" lang="ru-RU" sz="1200" b="0" i="1" u="none" strike="noStrike" cap="none" normalizeH="0" dirty="0" err="1" smtClean="0">
                <a:ln>
                  <a:noFill/>
                </a:ln>
                <a:solidFill>
                  <a:srgbClr val="0070C0"/>
                </a:solidFill>
                <a:effectLst/>
                <a:latin typeface="Calibri"/>
                <a:ea typeface="Times New Roman" pitchFamily="18" charset="0"/>
                <a:cs typeface="Times New Roman" pitchFamily="18" charset="0"/>
              </a:rPr>
              <a:t>Мохсоголох</a:t>
            </a:r>
            <a:r>
              <a:rPr kumimoji="0" lang="ru-RU" sz="1200" b="0" i="1" u="none" strike="noStrike" cap="none" normalizeH="0" dirty="0" smtClean="0">
                <a:ln>
                  <a:noFill/>
                </a:ln>
                <a:solidFill>
                  <a:srgbClr val="0070C0"/>
                </a:solidFill>
                <a:effectLst/>
                <a:latin typeface="Calibri"/>
                <a:ea typeface="Times New Roman" pitchFamily="18" charset="0"/>
                <a:cs typeface="Times New Roman" pitchFamily="18" charset="0"/>
              </a:rPr>
              <a:t> – 16км. – </a:t>
            </a:r>
            <a:r>
              <a:rPr kumimoji="0" lang="ru-RU" sz="1200" b="0" i="1" u="none" strike="noStrike" cap="none" normalizeH="0" dirty="0" err="1" smtClean="0">
                <a:ln>
                  <a:noFill/>
                </a:ln>
                <a:solidFill>
                  <a:srgbClr val="0070C0"/>
                </a:solidFill>
                <a:effectLst/>
                <a:latin typeface="Calibri"/>
                <a:ea typeface="Times New Roman" pitchFamily="18" charset="0"/>
                <a:cs typeface="Times New Roman" pitchFamily="18" charset="0"/>
              </a:rPr>
              <a:t>Качикатцы</a:t>
            </a:r>
            <a:r>
              <a:rPr kumimoji="0" lang="ru-RU" sz="1200" b="0" i="1" u="none" strike="noStrike" cap="none" normalizeH="0" dirty="0" smtClean="0">
                <a:ln>
                  <a:noFill/>
                </a:ln>
                <a:solidFill>
                  <a:srgbClr val="0070C0"/>
                </a:solidFill>
                <a:effectLst/>
                <a:latin typeface="Calibri"/>
                <a:ea typeface="Times New Roman" pitchFamily="18" charset="0"/>
                <a:cs typeface="Times New Roman" pitchFamily="18" charset="0"/>
              </a:rPr>
              <a:t>– 5км. --</a:t>
            </a:r>
            <a:r>
              <a:rPr kumimoji="0" lang="ru-RU" sz="1200" b="0" i="1" u="none" strike="noStrike" cap="none" normalizeH="0" dirty="0" err="1" smtClean="0">
                <a:ln>
                  <a:noFill/>
                </a:ln>
                <a:solidFill>
                  <a:srgbClr val="0070C0"/>
                </a:solidFill>
                <a:effectLst/>
                <a:latin typeface="Calibri"/>
                <a:ea typeface="Times New Roman" pitchFamily="18" charset="0"/>
                <a:cs typeface="Times New Roman" pitchFamily="18" charset="0"/>
              </a:rPr>
              <a:t>Булуус</a:t>
            </a:r>
            <a:r>
              <a:rPr kumimoji="0" lang="ru-RU" sz="1200" b="0" i="1" u="none" strike="noStrike" cap="none" normalizeH="0" dirty="0" smtClean="0">
                <a:ln>
                  <a:noFill/>
                </a:ln>
                <a:solidFill>
                  <a:srgbClr val="0070C0"/>
                </a:solidFill>
                <a:effectLst/>
                <a:latin typeface="Calibri"/>
                <a:ea typeface="Times New Roman" pitchFamily="18" charset="0"/>
                <a:cs typeface="Times New Roman" pitchFamily="18" charset="0"/>
              </a:rPr>
              <a:t> –23км.– </a:t>
            </a:r>
            <a:r>
              <a:rPr kumimoji="0" lang="ru-RU" sz="1200" b="0" i="1" u="none" strike="noStrike" cap="none" normalizeH="0" dirty="0" err="1" smtClean="0">
                <a:ln>
                  <a:noFill/>
                </a:ln>
                <a:solidFill>
                  <a:srgbClr val="0070C0"/>
                </a:solidFill>
                <a:effectLst/>
                <a:latin typeface="Calibri"/>
                <a:ea typeface="Times New Roman" pitchFamily="18" charset="0"/>
                <a:cs typeface="Times New Roman" pitchFamily="18" charset="0"/>
              </a:rPr>
              <a:t>Туруук</a:t>
            </a:r>
            <a:r>
              <a:rPr kumimoji="0" lang="ru-RU" sz="1200" b="0" i="1" u="none" strike="noStrike" cap="none" normalizeH="0" dirty="0" smtClean="0">
                <a:ln>
                  <a:noFill/>
                </a:ln>
                <a:solidFill>
                  <a:srgbClr val="0070C0"/>
                </a:solidFill>
                <a:effectLst/>
                <a:latin typeface="Calibri"/>
                <a:ea typeface="Times New Roman" pitchFamily="18" charset="0"/>
                <a:cs typeface="Times New Roman" pitchFamily="18" charset="0"/>
              </a:rPr>
              <a:t> </a:t>
            </a:r>
            <a:r>
              <a:rPr kumimoji="0" lang="ru-RU" sz="1200" b="0" i="1" u="none" strike="noStrike" cap="none" normalizeH="0" dirty="0" err="1" smtClean="0">
                <a:ln>
                  <a:noFill/>
                </a:ln>
                <a:solidFill>
                  <a:srgbClr val="0070C0"/>
                </a:solidFill>
                <a:effectLst/>
                <a:latin typeface="Calibri"/>
                <a:ea typeface="Times New Roman" pitchFamily="18" charset="0"/>
                <a:cs typeface="Times New Roman" pitchFamily="18" charset="0"/>
              </a:rPr>
              <a:t>Хайа</a:t>
            </a:r>
            <a:r>
              <a:rPr kumimoji="0" lang="ru-RU" sz="1200" b="0" i="1" u="none" strike="noStrike" cap="none" normalizeH="0" dirty="0" smtClean="0">
                <a:ln>
                  <a:noFill/>
                </a:ln>
                <a:solidFill>
                  <a:srgbClr val="0070C0"/>
                </a:solidFill>
                <a:effectLst/>
                <a:latin typeface="Calibri"/>
                <a:ea typeface="Times New Roman" pitchFamily="18" charset="0"/>
                <a:cs typeface="Times New Roman" pitchFamily="18" charset="0"/>
              </a:rPr>
              <a:t>  – </a:t>
            </a:r>
            <a:r>
              <a:rPr lang="ru-RU" sz="1200" i="1" dirty="0" smtClean="0">
                <a:solidFill>
                  <a:srgbClr val="0070C0"/>
                </a:solidFill>
                <a:latin typeface="Calibri"/>
                <a:ea typeface="Times New Roman" pitchFamily="18" charset="0"/>
                <a:cs typeface="Times New Roman" pitchFamily="18" charset="0"/>
              </a:rPr>
              <a:t>14</a:t>
            </a:r>
            <a:r>
              <a:rPr kumimoji="0" lang="ru-RU" sz="1200" b="0" i="1" u="none" strike="noStrike" cap="none" normalizeH="0" dirty="0" smtClean="0">
                <a:ln>
                  <a:noFill/>
                </a:ln>
                <a:solidFill>
                  <a:srgbClr val="0070C0"/>
                </a:solidFill>
                <a:effectLst/>
                <a:latin typeface="Calibri"/>
                <a:ea typeface="Times New Roman" pitchFamily="18" charset="0"/>
                <a:cs typeface="Times New Roman" pitchFamily="18" charset="0"/>
              </a:rPr>
              <a:t> км.– </a:t>
            </a:r>
            <a:r>
              <a:rPr kumimoji="0" lang="ru-RU" sz="1200" b="0" i="1" u="none" strike="noStrike" cap="none" normalizeH="0" dirty="0" err="1" smtClean="0">
                <a:ln>
                  <a:noFill/>
                </a:ln>
                <a:solidFill>
                  <a:srgbClr val="0070C0"/>
                </a:solidFill>
                <a:effectLst/>
                <a:latin typeface="Calibri"/>
                <a:ea typeface="Times New Roman" pitchFamily="18" charset="0"/>
                <a:cs typeface="Times New Roman" pitchFamily="18" charset="0"/>
              </a:rPr>
              <a:t>Курулуур</a:t>
            </a:r>
            <a:r>
              <a:rPr kumimoji="0" lang="ru-RU" sz="1200" b="0" i="1" u="none" strike="noStrike" cap="none" normalizeH="0" dirty="0" smtClean="0">
                <a:ln>
                  <a:noFill/>
                </a:ln>
                <a:solidFill>
                  <a:srgbClr val="0070C0"/>
                </a:solidFill>
                <a:effectLst/>
                <a:latin typeface="Calibri"/>
                <a:ea typeface="Times New Roman" pitchFamily="18" charset="0"/>
                <a:cs typeface="Times New Roman" pitchFamily="18" charset="0"/>
              </a:rPr>
              <a:t> – 16км.--Покровск</a:t>
            </a:r>
            <a:endParaRPr kumimoji="0" lang="ru-RU" sz="900" b="0" i="0" u="none" strike="noStrike" cap="none" normalizeH="0" baseline="0" dirty="0" smtClean="0">
              <a:ln>
                <a:noFill/>
              </a:ln>
              <a:solidFill>
                <a:srgbClr val="0070C0"/>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График движения</a:t>
            </a: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Первый день: </a:t>
            </a:r>
            <a:r>
              <a:rPr kumimoji="0" lang="ru-RU" sz="14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Посещение спортивно-развлекательного центра "</a:t>
            </a:r>
            <a:r>
              <a:rPr kumimoji="0" lang="ru-RU" sz="1400" b="0" i="0" u="none" strike="noStrike" cap="none" normalizeH="0" baseline="0" dirty="0" err="1" smtClean="0">
                <a:ln>
                  <a:noFill/>
                </a:ln>
                <a:solidFill>
                  <a:srgbClr val="0070C0"/>
                </a:solidFill>
                <a:effectLst/>
                <a:latin typeface="Times New Roman" pitchFamily="18" charset="0"/>
                <a:ea typeface="Times New Roman" pitchFamily="18" charset="0"/>
                <a:cs typeface="Times New Roman" pitchFamily="18" charset="0"/>
              </a:rPr>
              <a:t>Техтюр</a:t>
            </a:r>
            <a:r>
              <a:rPr kumimoji="0" lang="ru-RU" sz="14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зоопарк "</a:t>
            </a:r>
            <a:r>
              <a:rPr kumimoji="0" lang="ru-RU" sz="1400" b="0" i="0" u="none" strike="noStrike" cap="none" normalizeH="0" baseline="0" dirty="0" err="1" smtClean="0">
                <a:ln>
                  <a:noFill/>
                </a:ln>
                <a:solidFill>
                  <a:srgbClr val="0070C0"/>
                </a:solidFill>
                <a:effectLst/>
                <a:latin typeface="Times New Roman" pitchFamily="18" charset="0"/>
                <a:ea typeface="Times New Roman" pitchFamily="18" charset="0"/>
                <a:cs typeface="Times New Roman" pitchFamily="18" charset="0"/>
              </a:rPr>
              <a:t>Орто</a:t>
            </a:r>
            <a:r>
              <a:rPr kumimoji="0" lang="ru-RU" sz="14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Дойду" и  поездка до базы отдыха "</a:t>
            </a:r>
            <a:r>
              <a:rPr kumimoji="0" lang="ru-RU" sz="1400" b="0" i="0" u="none" strike="noStrike" cap="none" normalizeH="0" baseline="0" dirty="0" err="1" smtClean="0">
                <a:ln>
                  <a:noFill/>
                </a:ln>
                <a:solidFill>
                  <a:srgbClr val="0070C0"/>
                </a:solidFill>
                <a:effectLst/>
                <a:latin typeface="Times New Roman" pitchFamily="18" charset="0"/>
                <a:ea typeface="Times New Roman" pitchFamily="18" charset="0"/>
                <a:cs typeface="Times New Roman" pitchFamily="18" charset="0"/>
              </a:rPr>
              <a:t>Ямшицкое</a:t>
            </a:r>
            <a:r>
              <a:rPr kumimoji="0" lang="ru-RU" sz="14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подворье Еланка" на автомашине</a:t>
            </a:r>
            <a:endParaRPr kumimoji="0" lang="ru-RU" sz="1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Второй и третий день: </a:t>
            </a:r>
            <a:r>
              <a:rPr kumimoji="0" lang="ru-RU" sz="14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Еланские и Ленские столбы на моторной</a:t>
            </a:r>
            <a:r>
              <a:rPr kumimoji="0" lang="ru-RU" sz="1400" b="0" i="0" u="none" strike="noStrike" cap="none" normalizeH="0" dirty="0" smtClean="0">
                <a:ln>
                  <a:noFill/>
                </a:ln>
                <a:solidFill>
                  <a:srgbClr val="0070C0"/>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лодке, который включает в себя экскурсии по </a:t>
            </a:r>
            <a:r>
              <a:rPr kumimoji="0" lang="ru-RU" sz="1400" b="0" i="0" u="none" strike="noStrike" cap="none" normalizeH="0" baseline="0" dirty="0" err="1" smtClean="0">
                <a:ln>
                  <a:noFill/>
                </a:ln>
                <a:solidFill>
                  <a:srgbClr val="0070C0"/>
                </a:solidFill>
                <a:effectLst/>
                <a:latin typeface="Times New Roman" pitchFamily="18" charset="0"/>
                <a:ea typeface="Times New Roman" pitchFamily="18" charset="0"/>
                <a:cs typeface="Times New Roman" pitchFamily="18" charset="0"/>
              </a:rPr>
              <a:t>экотропам</a:t>
            </a:r>
            <a:r>
              <a:rPr kumimoji="0" lang="ru-RU" sz="14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Сухое русло </a:t>
            </a:r>
            <a:r>
              <a:rPr kumimoji="0" lang="ru-RU" sz="1400" b="0" i="0" u="none" strike="noStrike" cap="none" normalizeH="0" baseline="0" dirty="0" err="1" smtClean="0">
                <a:ln>
                  <a:noFill/>
                </a:ln>
                <a:solidFill>
                  <a:srgbClr val="0070C0"/>
                </a:solidFill>
                <a:effectLst/>
                <a:latin typeface="Times New Roman" pitchFamily="18" charset="0"/>
                <a:ea typeface="Times New Roman" pitchFamily="18" charset="0"/>
                <a:cs typeface="Times New Roman" pitchFamily="18" charset="0"/>
              </a:rPr>
              <a:t>Лабыйы</a:t>
            </a:r>
            <a:r>
              <a:rPr kumimoji="0" lang="ru-RU" sz="14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rgbClr val="0070C0"/>
                </a:solidFill>
                <a:effectLst/>
                <a:latin typeface="Times New Roman" pitchFamily="18" charset="0"/>
                <a:ea typeface="Times New Roman" pitchFamily="18" charset="0"/>
                <a:cs typeface="Times New Roman" pitchFamily="18" charset="0"/>
              </a:rPr>
              <a:t>Куруннах</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Четвертый день: </a:t>
            </a:r>
            <a:r>
              <a:rPr kumimoji="0" lang="ru-RU" sz="14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Отдых в окрестностях Еланки, рыбалка;	</a:t>
            </a:r>
            <a:endParaRPr kumimoji="0" lang="ru-RU" sz="1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Пятый день: </a:t>
            </a:r>
            <a:r>
              <a:rPr kumimoji="0" lang="ru-RU" sz="14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Экскурсии  в </a:t>
            </a:r>
            <a:r>
              <a:rPr kumimoji="0" lang="ru-RU" sz="1400" b="0" i="0" u="none" strike="noStrike" cap="none" normalizeH="0" baseline="0" dirty="0" err="1" smtClean="0">
                <a:ln>
                  <a:noFill/>
                </a:ln>
                <a:solidFill>
                  <a:srgbClr val="0070C0"/>
                </a:solidFill>
                <a:effectLst/>
                <a:latin typeface="Times New Roman" pitchFamily="18" charset="0"/>
                <a:ea typeface="Times New Roman" pitchFamily="18" charset="0"/>
                <a:cs typeface="Times New Roman" pitchFamily="18" charset="0"/>
              </a:rPr>
              <a:t>Диринг-Юрях</a:t>
            </a:r>
            <a:r>
              <a:rPr kumimoji="0" lang="ru-RU" sz="14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и </a:t>
            </a:r>
            <a:r>
              <a:rPr kumimoji="0" lang="ru-RU" sz="1400" b="0" i="0" u="none" strike="noStrike" cap="none" normalizeH="0" baseline="0" dirty="0" err="1" smtClean="0">
                <a:ln>
                  <a:noFill/>
                </a:ln>
                <a:solidFill>
                  <a:srgbClr val="0070C0"/>
                </a:solidFill>
                <a:effectLst/>
                <a:latin typeface="Times New Roman" pitchFamily="18" charset="0"/>
                <a:ea typeface="Times New Roman" pitchFamily="18" charset="0"/>
                <a:cs typeface="Times New Roman" pitchFamily="18" charset="0"/>
              </a:rPr>
              <a:t>Тукуланы</a:t>
            </a:r>
            <a:r>
              <a:rPr kumimoji="0" lang="ru-RU" sz="14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на лодке;</a:t>
            </a:r>
            <a:endParaRPr kumimoji="0" lang="ru-RU" sz="1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Шестой и седьмой день</a:t>
            </a:r>
            <a:r>
              <a:rPr kumimoji="0" lang="ru-RU" sz="1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Буотама- </a:t>
            </a:r>
            <a:r>
              <a:rPr kumimoji="0" lang="ru-RU" sz="1400" b="0" i="0" u="none" strike="noStrike" cap="none" normalizeH="0" baseline="0" dirty="0" err="1" smtClean="0">
                <a:ln>
                  <a:noFill/>
                </a:ln>
                <a:solidFill>
                  <a:srgbClr val="0070C0"/>
                </a:solidFill>
                <a:effectLst/>
                <a:latin typeface="Times New Roman" pitchFamily="18" charset="0"/>
                <a:ea typeface="Times New Roman" pitchFamily="18" charset="0"/>
                <a:cs typeface="Times New Roman" pitchFamily="18" charset="0"/>
              </a:rPr>
              <a:t>сплав,экотропы</a:t>
            </a:r>
            <a:r>
              <a:rPr kumimoji="0" lang="ru-RU" sz="14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"Пернатый мир Буотамы", "Ландшафты устья р. Буотама";</a:t>
            </a:r>
            <a:endParaRPr kumimoji="0" lang="ru-RU" sz="1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Восьмой день: </a:t>
            </a:r>
            <a:r>
              <a:rPr kumimoji="0" lang="ru-RU" sz="14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поход в </a:t>
            </a:r>
            <a:r>
              <a:rPr kumimoji="0" lang="ru-RU" sz="1400" b="0" i="0" u="none" strike="noStrike" cap="none" normalizeH="0" baseline="0" dirty="0" err="1" smtClean="0">
                <a:ln>
                  <a:noFill/>
                </a:ln>
                <a:solidFill>
                  <a:srgbClr val="0070C0"/>
                </a:solidFill>
                <a:effectLst/>
                <a:latin typeface="Times New Roman" pitchFamily="18" charset="0"/>
                <a:ea typeface="Times New Roman" pitchFamily="18" charset="0"/>
                <a:cs typeface="Times New Roman" pitchFamily="18" charset="0"/>
              </a:rPr>
              <a:t>бизонарий</a:t>
            </a:r>
            <a:r>
              <a:rPr kumimoji="0" lang="ru-RU" sz="14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a:t>
            </a:r>
            <a:endParaRPr kumimoji="0" lang="ru-RU" sz="14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endParaRPr>
          </a:p>
          <a:p>
            <a:r>
              <a:rPr kumimoji="0" lang="ru-RU" sz="14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Девятый и десятый дни: </a:t>
            </a:r>
            <a:r>
              <a:rPr kumimoji="0" lang="ru-RU" sz="1400" b="0" i="0" u="none" strike="noStrike" cap="none" normalizeH="0" baseline="0" dirty="0" err="1" smtClean="0">
                <a:ln>
                  <a:noFill/>
                </a:ln>
                <a:solidFill>
                  <a:srgbClr val="0070C0"/>
                </a:solidFill>
                <a:effectLst/>
                <a:latin typeface="Times New Roman" pitchFamily="18" charset="0"/>
                <a:ea typeface="Times New Roman" pitchFamily="18" charset="0"/>
                <a:cs typeface="Times New Roman" pitchFamily="18" charset="0"/>
              </a:rPr>
              <a:t>Булуус</a:t>
            </a:r>
            <a:r>
              <a:rPr kumimoji="0" lang="ru-RU" sz="14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rgbClr val="0070C0"/>
                </a:solidFill>
                <a:effectLst/>
                <a:latin typeface="Times New Roman" pitchFamily="18" charset="0"/>
                <a:ea typeface="Times New Roman" pitchFamily="18" charset="0"/>
                <a:cs typeface="Times New Roman" pitchFamily="18" charset="0"/>
              </a:rPr>
              <a:t>Туруук</a:t>
            </a:r>
            <a:r>
              <a:rPr kumimoji="0" lang="ru-RU" sz="14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rgbClr val="0070C0"/>
                </a:solidFill>
                <a:effectLst/>
                <a:latin typeface="Times New Roman" pitchFamily="18" charset="0"/>
                <a:ea typeface="Times New Roman" pitchFamily="18" charset="0"/>
                <a:cs typeface="Times New Roman" pitchFamily="18" charset="0"/>
              </a:rPr>
              <a:t>Хайа</a:t>
            </a:r>
            <a:r>
              <a:rPr kumimoji="0" lang="ru-RU" sz="14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a:t>
            </a:r>
            <a:r>
              <a:rPr lang="ru-RU" sz="1400" dirty="0" smtClean="0">
                <a:solidFill>
                  <a:srgbClr val="0070C0"/>
                </a:solidFill>
                <a:latin typeface="Times New Roman" panose="02020603050405020304" pitchFamily="18" charset="0"/>
                <a:cs typeface="Times New Roman" panose="02020603050405020304" pitchFamily="18" charset="0"/>
              </a:rPr>
              <a:t> и </a:t>
            </a:r>
            <a:r>
              <a:rPr lang="ru-RU" sz="1400" dirty="0" err="1" smtClean="0">
                <a:solidFill>
                  <a:srgbClr val="0070C0"/>
                </a:solidFill>
                <a:latin typeface="Times New Roman" panose="02020603050405020304" pitchFamily="18" charset="0"/>
                <a:cs typeface="Times New Roman" panose="02020603050405020304" pitchFamily="18" charset="0"/>
              </a:rPr>
              <a:t>Курулуур</a:t>
            </a:r>
            <a:r>
              <a:rPr lang="ru-RU" sz="1400" dirty="0" smtClean="0">
                <a:solidFill>
                  <a:srgbClr val="0070C0"/>
                </a:solidFill>
                <a:latin typeface="Times New Roman" panose="02020603050405020304" pitchFamily="18" charset="0"/>
                <a:cs typeface="Times New Roman" panose="02020603050405020304" pitchFamily="18" charset="0"/>
              </a:rPr>
              <a:t> на автомашине.</a:t>
            </a:r>
          </a:p>
          <a:p>
            <a:r>
              <a:rPr lang="ru-RU" sz="1400" dirty="0" smtClean="0">
                <a:solidFill>
                  <a:srgbClr val="C00000"/>
                </a:solidFill>
                <a:latin typeface="Times New Roman" panose="02020603050405020304" pitchFamily="18" charset="0"/>
                <a:cs typeface="Times New Roman" panose="02020603050405020304" pitchFamily="18" charset="0"/>
              </a:rPr>
              <a:t>Общая протяженность: </a:t>
            </a:r>
            <a:r>
              <a:rPr lang="ru-RU" sz="1400" dirty="0" smtClean="0">
                <a:solidFill>
                  <a:srgbClr val="0070C0"/>
                </a:solidFill>
                <a:latin typeface="Times New Roman" panose="02020603050405020304" pitchFamily="18" charset="0"/>
                <a:cs typeface="Times New Roman" panose="02020603050405020304" pitchFamily="18" charset="0"/>
              </a:rPr>
              <a:t>345км.</a:t>
            </a:r>
          </a:p>
          <a:p>
            <a:r>
              <a:rPr lang="ru-RU" sz="1400" dirty="0" smtClean="0">
                <a:solidFill>
                  <a:srgbClr val="C00000"/>
                </a:solidFill>
                <a:latin typeface="Times New Roman" panose="02020603050405020304" pitchFamily="18" charset="0"/>
                <a:cs typeface="Times New Roman" panose="02020603050405020304" pitchFamily="18" charset="0"/>
              </a:rPr>
              <a:t>Расход на бензин: </a:t>
            </a:r>
            <a:r>
              <a:rPr lang="ru-RU" sz="1400" dirty="0" smtClean="0">
                <a:solidFill>
                  <a:srgbClr val="0070C0"/>
                </a:solidFill>
                <a:latin typeface="Times New Roman" panose="02020603050405020304" pitchFamily="18" charset="0"/>
                <a:cs typeface="Times New Roman" panose="02020603050405020304" pitchFamily="18" charset="0"/>
              </a:rPr>
              <a:t>329км х50 руб.(1 литр бензина) =16450 руб., </a:t>
            </a:r>
          </a:p>
          <a:p>
            <a:r>
              <a:rPr lang="ru-RU" sz="1400" dirty="0" smtClean="0">
                <a:solidFill>
                  <a:srgbClr val="C00000"/>
                </a:solidFill>
                <a:latin typeface="Times New Roman" panose="02020603050405020304" pitchFamily="18" charset="0"/>
                <a:cs typeface="Times New Roman" panose="02020603050405020304" pitchFamily="18" charset="0"/>
              </a:rPr>
              <a:t>На пароме: </a:t>
            </a:r>
            <a:r>
              <a:rPr lang="ru-RU" sz="1400" dirty="0" smtClean="0">
                <a:solidFill>
                  <a:srgbClr val="0070C0"/>
                </a:solidFill>
                <a:latin typeface="Times New Roman" panose="02020603050405020304" pitchFamily="18" charset="0"/>
                <a:cs typeface="Times New Roman" panose="02020603050405020304" pitchFamily="18" charset="0"/>
              </a:rPr>
              <a:t>2000руб., </a:t>
            </a:r>
          </a:p>
          <a:p>
            <a:r>
              <a:rPr lang="ru-RU" sz="1400" dirty="0" smtClean="0">
                <a:solidFill>
                  <a:srgbClr val="C00000"/>
                </a:solidFill>
                <a:latin typeface="Times New Roman" panose="02020603050405020304" pitchFamily="18" charset="0"/>
                <a:cs typeface="Times New Roman" panose="02020603050405020304" pitchFamily="18" charset="0"/>
              </a:rPr>
              <a:t>Расходы на питание и на необходимые нужды: </a:t>
            </a:r>
            <a:r>
              <a:rPr lang="ru-RU" sz="1400" dirty="0" smtClean="0">
                <a:solidFill>
                  <a:srgbClr val="0070C0"/>
                </a:solidFill>
                <a:latin typeface="Times New Roman" panose="02020603050405020304" pitchFamily="18" charset="0"/>
                <a:cs typeface="Times New Roman" panose="02020603050405020304" pitchFamily="18" charset="0"/>
              </a:rPr>
              <a:t>15000 руб.</a:t>
            </a:r>
          </a:p>
          <a:p>
            <a:r>
              <a:rPr lang="ru-RU" sz="1400" dirty="0" smtClean="0">
                <a:solidFill>
                  <a:srgbClr val="C00000"/>
                </a:solidFill>
                <a:latin typeface="Times New Roman" panose="02020603050405020304" pitchFamily="18" charset="0"/>
                <a:cs typeface="Times New Roman" panose="02020603050405020304" pitchFamily="18" charset="0"/>
              </a:rPr>
              <a:t>Общая сумма расхода: </a:t>
            </a:r>
            <a:r>
              <a:rPr lang="ru-RU" sz="1400" dirty="0" smtClean="0">
                <a:solidFill>
                  <a:srgbClr val="7030A0"/>
                </a:solidFill>
                <a:latin typeface="Times New Roman" panose="02020603050405020304" pitchFamily="18" charset="0"/>
                <a:cs typeface="Times New Roman" panose="02020603050405020304" pitchFamily="18" charset="0"/>
              </a:rPr>
              <a:t>33450руб.</a:t>
            </a:r>
          </a:p>
          <a:p>
            <a:r>
              <a:rPr lang="ru-RU" sz="1400" dirty="0" smtClean="0">
                <a:solidFill>
                  <a:srgbClr val="C00000"/>
                </a:solidFill>
                <a:latin typeface="Times New Roman" panose="02020603050405020304" pitchFamily="18" charset="0"/>
                <a:cs typeface="Times New Roman" panose="02020603050405020304" pitchFamily="18" charset="0"/>
              </a:rPr>
              <a:t>Продолжительность похода: </a:t>
            </a:r>
            <a:r>
              <a:rPr lang="ru-RU" sz="1400" dirty="0" smtClean="0">
                <a:solidFill>
                  <a:srgbClr val="0070C0"/>
                </a:solidFill>
                <a:latin typeface="Times New Roman" panose="02020603050405020304" pitchFamily="18" charset="0"/>
                <a:cs typeface="Times New Roman" panose="02020603050405020304" pitchFamily="18" charset="0"/>
              </a:rPr>
              <a:t>общая - 10 дней</a:t>
            </a:r>
          </a:p>
          <a:p>
            <a:r>
              <a:rPr lang="ru-RU" sz="1400" dirty="0" smtClean="0">
                <a:solidFill>
                  <a:srgbClr val="C00000"/>
                </a:solidFill>
                <a:latin typeface="Times New Roman" panose="02020603050405020304" pitchFamily="18" charset="0"/>
                <a:cs typeface="Times New Roman" panose="02020603050405020304" pitchFamily="18" charset="0"/>
              </a:rPr>
              <a:t>Сроки проведения: </a:t>
            </a:r>
            <a:r>
              <a:rPr lang="ru-RU" sz="1400" dirty="0" smtClean="0">
                <a:solidFill>
                  <a:srgbClr val="0070C0"/>
                </a:solidFill>
                <a:latin typeface="Times New Roman" panose="02020603050405020304" pitchFamily="18" charset="0"/>
                <a:cs typeface="Times New Roman" panose="02020603050405020304" pitchFamily="18" charset="0"/>
              </a:rPr>
              <a:t>весна, лето, осень.</a:t>
            </a:r>
          </a:p>
          <a:p>
            <a:r>
              <a:rPr lang="ru-RU" sz="1400" dirty="0" smtClean="0">
                <a:latin typeface="Times New Roman" panose="02020603050405020304" pitchFamily="18" charset="0"/>
                <a:cs typeface="Times New Roman" panose="02020603050405020304" pitchFamily="18" charset="0"/>
              </a:rPr>
              <a:t> </a:t>
            </a: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671330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60648"/>
            <a:ext cx="8686800" cy="1037800"/>
          </a:xfrm>
        </p:spPr>
        <p:txBody>
          <a:bodyPr>
            <a:normAutofit/>
          </a:bodyPr>
          <a:lstStyle/>
          <a:p>
            <a:r>
              <a:rPr lang="ru-RU" sz="1400" dirty="0">
                <a:solidFill>
                  <a:srgbClr val="FF0000"/>
                </a:solidFill>
              </a:rPr>
              <a:t>Подробная нитка нашего семейного маршрута:</a:t>
            </a:r>
            <a:r>
              <a:rPr lang="ru-RU" sz="1400" dirty="0">
                <a:solidFill>
                  <a:srgbClr val="0070C0"/>
                </a:solidFill>
              </a:rPr>
              <a:t> </a:t>
            </a:r>
            <a:r>
              <a:rPr lang="ru-RU" sz="1400" dirty="0">
                <a:solidFill>
                  <a:srgbClr val="002060"/>
                </a:solidFill>
              </a:rPr>
              <a:t>Покровск – </a:t>
            </a:r>
            <a:r>
              <a:rPr lang="ru-RU" sz="1400" dirty="0">
                <a:solidFill>
                  <a:srgbClr val="C00000"/>
                </a:solidFill>
              </a:rPr>
              <a:t>30</a:t>
            </a:r>
            <a:r>
              <a:rPr lang="ru-RU" sz="1000" dirty="0">
                <a:solidFill>
                  <a:srgbClr val="C00000"/>
                </a:solidFill>
              </a:rPr>
              <a:t>км</a:t>
            </a:r>
            <a:r>
              <a:rPr lang="ru-RU" sz="1400" dirty="0">
                <a:solidFill>
                  <a:srgbClr val="002060"/>
                </a:solidFill>
              </a:rPr>
              <a:t>.– </a:t>
            </a:r>
            <a:r>
              <a:rPr lang="ru-RU" sz="1400" dirty="0" err="1">
                <a:solidFill>
                  <a:srgbClr val="002060"/>
                </a:solidFill>
              </a:rPr>
              <a:t>Техтюр</a:t>
            </a:r>
            <a:r>
              <a:rPr lang="ru-RU" sz="1400" dirty="0">
                <a:solidFill>
                  <a:srgbClr val="002060"/>
                </a:solidFill>
              </a:rPr>
              <a:t> </a:t>
            </a:r>
            <a:r>
              <a:rPr lang="ru-RU" sz="1400" dirty="0">
                <a:solidFill>
                  <a:srgbClr val="C00000"/>
                </a:solidFill>
              </a:rPr>
              <a:t>– 4</a:t>
            </a:r>
            <a:r>
              <a:rPr lang="ru-RU" sz="1000" dirty="0">
                <a:solidFill>
                  <a:srgbClr val="C00000"/>
                </a:solidFill>
              </a:rPr>
              <a:t>км</a:t>
            </a:r>
            <a:r>
              <a:rPr lang="ru-RU" sz="1400" dirty="0">
                <a:solidFill>
                  <a:srgbClr val="002060"/>
                </a:solidFill>
              </a:rPr>
              <a:t>.– Зоопарк –</a:t>
            </a:r>
            <a:r>
              <a:rPr lang="ru-RU" sz="1400" dirty="0">
                <a:solidFill>
                  <a:srgbClr val="C00000"/>
                </a:solidFill>
              </a:rPr>
              <a:t>100</a:t>
            </a:r>
            <a:r>
              <a:rPr lang="ru-RU" sz="1000" dirty="0">
                <a:solidFill>
                  <a:srgbClr val="C00000"/>
                </a:solidFill>
              </a:rPr>
              <a:t>км</a:t>
            </a:r>
            <a:r>
              <a:rPr lang="ru-RU" sz="1400" dirty="0">
                <a:solidFill>
                  <a:srgbClr val="002060"/>
                </a:solidFill>
              </a:rPr>
              <a:t>. – Еланка –</a:t>
            </a:r>
            <a:r>
              <a:rPr lang="ru-RU" sz="1400" dirty="0">
                <a:solidFill>
                  <a:srgbClr val="C00000"/>
                </a:solidFill>
              </a:rPr>
              <a:t>15</a:t>
            </a:r>
            <a:r>
              <a:rPr lang="ru-RU" sz="1000" dirty="0">
                <a:solidFill>
                  <a:srgbClr val="C00000"/>
                </a:solidFill>
              </a:rPr>
              <a:t>км</a:t>
            </a:r>
            <a:r>
              <a:rPr lang="ru-RU" sz="1400" dirty="0">
                <a:solidFill>
                  <a:srgbClr val="002060"/>
                </a:solidFill>
              </a:rPr>
              <a:t>. – Ленские столбы – </a:t>
            </a:r>
            <a:r>
              <a:rPr lang="ru-RU" sz="1400" dirty="0">
                <a:solidFill>
                  <a:srgbClr val="C00000"/>
                </a:solidFill>
              </a:rPr>
              <a:t>15</a:t>
            </a:r>
            <a:r>
              <a:rPr lang="ru-RU" sz="1000" dirty="0">
                <a:solidFill>
                  <a:srgbClr val="C00000"/>
                </a:solidFill>
              </a:rPr>
              <a:t>км</a:t>
            </a:r>
            <a:r>
              <a:rPr lang="ru-RU" sz="1400" dirty="0">
                <a:solidFill>
                  <a:srgbClr val="002060"/>
                </a:solidFill>
              </a:rPr>
              <a:t>. –Еланка </a:t>
            </a:r>
            <a:r>
              <a:rPr lang="ru-RU" sz="1400" dirty="0" smtClean="0">
                <a:solidFill>
                  <a:srgbClr val="002060"/>
                </a:solidFill>
              </a:rPr>
              <a:t>– </a:t>
            </a:r>
            <a:r>
              <a:rPr lang="ru-RU" sz="1400" dirty="0" smtClean="0">
                <a:solidFill>
                  <a:srgbClr val="C00000"/>
                </a:solidFill>
              </a:rPr>
              <a:t>22</a:t>
            </a:r>
            <a:r>
              <a:rPr lang="ru-RU" sz="1000" dirty="0" smtClean="0">
                <a:solidFill>
                  <a:srgbClr val="C00000"/>
                </a:solidFill>
              </a:rPr>
              <a:t>км</a:t>
            </a:r>
            <a:r>
              <a:rPr lang="ru-RU" sz="1400" dirty="0">
                <a:solidFill>
                  <a:srgbClr val="002060"/>
                </a:solidFill>
              </a:rPr>
              <a:t>.– </a:t>
            </a:r>
            <a:r>
              <a:rPr lang="ru-RU" sz="1400" dirty="0" err="1">
                <a:solidFill>
                  <a:srgbClr val="002060"/>
                </a:solidFill>
              </a:rPr>
              <a:t>Дирин</a:t>
            </a:r>
            <a:r>
              <a:rPr lang="ru-RU" sz="1400" dirty="0">
                <a:solidFill>
                  <a:srgbClr val="002060"/>
                </a:solidFill>
              </a:rPr>
              <a:t> </a:t>
            </a:r>
            <a:r>
              <a:rPr lang="ru-RU" sz="1400" dirty="0" err="1">
                <a:solidFill>
                  <a:srgbClr val="002060"/>
                </a:solidFill>
              </a:rPr>
              <a:t>Юрях</a:t>
            </a:r>
            <a:r>
              <a:rPr lang="ru-RU" sz="1400" dirty="0">
                <a:solidFill>
                  <a:srgbClr val="002060"/>
                </a:solidFill>
              </a:rPr>
              <a:t> -- </a:t>
            </a:r>
            <a:r>
              <a:rPr lang="ru-RU" sz="1400" dirty="0" smtClean="0">
                <a:solidFill>
                  <a:srgbClr val="C00000"/>
                </a:solidFill>
              </a:rPr>
              <a:t>6</a:t>
            </a:r>
            <a:r>
              <a:rPr lang="ru-RU" sz="1000" dirty="0" smtClean="0">
                <a:solidFill>
                  <a:srgbClr val="C00000"/>
                </a:solidFill>
              </a:rPr>
              <a:t>км</a:t>
            </a:r>
            <a:r>
              <a:rPr lang="ru-RU" sz="1400" dirty="0">
                <a:solidFill>
                  <a:srgbClr val="002060"/>
                </a:solidFill>
              </a:rPr>
              <a:t>.– </a:t>
            </a:r>
            <a:r>
              <a:rPr lang="ru-RU" sz="1400" dirty="0" err="1">
                <a:solidFill>
                  <a:srgbClr val="002060"/>
                </a:solidFill>
              </a:rPr>
              <a:t>Тукулааны</a:t>
            </a:r>
            <a:r>
              <a:rPr lang="ru-RU" sz="1400" dirty="0">
                <a:solidFill>
                  <a:srgbClr val="002060"/>
                </a:solidFill>
              </a:rPr>
              <a:t> --  </a:t>
            </a:r>
            <a:r>
              <a:rPr lang="ru-RU" sz="1400" dirty="0" smtClean="0">
                <a:solidFill>
                  <a:srgbClr val="C00000"/>
                </a:solidFill>
              </a:rPr>
              <a:t>27</a:t>
            </a:r>
            <a:r>
              <a:rPr lang="ru-RU" sz="1000" dirty="0" smtClean="0">
                <a:solidFill>
                  <a:srgbClr val="C00000"/>
                </a:solidFill>
              </a:rPr>
              <a:t>км</a:t>
            </a:r>
            <a:r>
              <a:rPr lang="ru-RU" sz="1400" dirty="0">
                <a:solidFill>
                  <a:srgbClr val="002060"/>
                </a:solidFill>
              </a:rPr>
              <a:t>. – Еланка– </a:t>
            </a:r>
            <a:r>
              <a:rPr lang="ru-RU" sz="1400" dirty="0" smtClean="0">
                <a:solidFill>
                  <a:srgbClr val="C00000"/>
                </a:solidFill>
              </a:rPr>
              <a:t>29</a:t>
            </a:r>
            <a:r>
              <a:rPr lang="ru-RU" sz="1000" dirty="0" smtClean="0">
                <a:solidFill>
                  <a:srgbClr val="C00000"/>
                </a:solidFill>
              </a:rPr>
              <a:t>км</a:t>
            </a:r>
            <a:r>
              <a:rPr lang="ru-RU" sz="1400" dirty="0">
                <a:solidFill>
                  <a:srgbClr val="002060"/>
                </a:solidFill>
              </a:rPr>
              <a:t>. – </a:t>
            </a:r>
            <a:r>
              <a:rPr lang="ru-RU" sz="1400" dirty="0" err="1">
                <a:solidFill>
                  <a:srgbClr val="002060"/>
                </a:solidFill>
              </a:rPr>
              <a:t>Булгунятаах</a:t>
            </a:r>
            <a:r>
              <a:rPr lang="ru-RU" sz="1400" dirty="0">
                <a:solidFill>
                  <a:srgbClr val="002060"/>
                </a:solidFill>
              </a:rPr>
              <a:t> -- </a:t>
            </a:r>
            <a:r>
              <a:rPr lang="ru-RU" sz="1400" dirty="0" smtClean="0">
                <a:solidFill>
                  <a:srgbClr val="C00000"/>
                </a:solidFill>
              </a:rPr>
              <a:t>5</a:t>
            </a:r>
            <a:r>
              <a:rPr lang="ru-RU" sz="1000" dirty="0" smtClean="0">
                <a:solidFill>
                  <a:srgbClr val="C00000"/>
                </a:solidFill>
              </a:rPr>
              <a:t>км</a:t>
            </a:r>
            <a:r>
              <a:rPr lang="ru-RU" sz="1400" dirty="0">
                <a:solidFill>
                  <a:srgbClr val="002060"/>
                </a:solidFill>
              </a:rPr>
              <a:t>. – Буотама -- </a:t>
            </a:r>
            <a:r>
              <a:rPr lang="ru-RU" sz="1400" dirty="0" smtClean="0">
                <a:solidFill>
                  <a:srgbClr val="C00000"/>
                </a:solidFill>
              </a:rPr>
              <a:t>5</a:t>
            </a:r>
            <a:r>
              <a:rPr lang="ru-RU" sz="1000" dirty="0" smtClean="0">
                <a:solidFill>
                  <a:srgbClr val="C00000"/>
                </a:solidFill>
              </a:rPr>
              <a:t>км</a:t>
            </a:r>
            <a:r>
              <a:rPr lang="ru-RU" sz="1400" dirty="0">
                <a:solidFill>
                  <a:srgbClr val="002060"/>
                </a:solidFill>
              </a:rPr>
              <a:t>. – </a:t>
            </a:r>
            <a:r>
              <a:rPr lang="ru-RU" sz="1400" dirty="0" err="1" smtClean="0">
                <a:solidFill>
                  <a:srgbClr val="002060"/>
                </a:solidFill>
              </a:rPr>
              <a:t>Булгуняхтаах</a:t>
            </a:r>
            <a:r>
              <a:rPr lang="ru-RU" sz="1400" dirty="0" smtClean="0">
                <a:solidFill>
                  <a:srgbClr val="002060"/>
                </a:solidFill>
              </a:rPr>
              <a:t> – </a:t>
            </a:r>
            <a:r>
              <a:rPr lang="ru-RU" sz="1400" dirty="0" smtClean="0">
                <a:solidFill>
                  <a:srgbClr val="C00000"/>
                </a:solidFill>
              </a:rPr>
              <a:t>19</a:t>
            </a:r>
            <a:r>
              <a:rPr lang="ru-RU" sz="1000" dirty="0" smtClean="0">
                <a:solidFill>
                  <a:srgbClr val="C00000"/>
                </a:solidFill>
              </a:rPr>
              <a:t>км</a:t>
            </a:r>
            <a:r>
              <a:rPr lang="ru-RU" sz="1000" dirty="0" smtClean="0">
                <a:solidFill>
                  <a:srgbClr val="002060"/>
                </a:solidFill>
              </a:rPr>
              <a:t>.</a:t>
            </a:r>
            <a:r>
              <a:rPr lang="ru-RU" sz="1400" dirty="0" smtClean="0">
                <a:solidFill>
                  <a:srgbClr val="002060"/>
                </a:solidFill>
              </a:rPr>
              <a:t> </a:t>
            </a:r>
            <a:r>
              <a:rPr lang="ru-RU" sz="1400" dirty="0">
                <a:solidFill>
                  <a:srgbClr val="002060"/>
                </a:solidFill>
              </a:rPr>
              <a:t>– </a:t>
            </a:r>
            <a:r>
              <a:rPr lang="ru-RU" sz="1400" dirty="0" err="1">
                <a:solidFill>
                  <a:srgbClr val="002060"/>
                </a:solidFill>
              </a:rPr>
              <a:t>Мохсоголох</a:t>
            </a:r>
            <a:r>
              <a:rPr lang="ru-RU" sz="1400" dirty="0">
                <a:solidFill>
                  <a:srgbClr val="002060"/>
                </a:solidFill>
              </a:rPr>
              <a:t> – </a:t>
            </a:r>
            <a:r>
              <a:rPr lang="ru-RU" sz="1400" dirty="0">
                <a:solidFill>
                  <a:srgbClr val="C00000"/>
                </a:solidFill>
              </a:rPr>
              <a:t>16</a:t>
            </a:r>
            <a:r>
              <a:rPr lang="ru-RU" sz="1000" dirty="0">
                <a:solidFill>
                  <a:srgbClr val="C00000"/>
                </a:solidFill>
              </a:rPr>
              <a:t>км</a:t>
            </a:r>
            <a:r>
              <a:rPr lang="ru-RU" sz="1400" dirty="0">
                <a:solidFill>
                  <a:srgbClr val="002060"/>
                </a:solidFill>
              </a:rPr>
              <a:t>. – </a:t>
            </a:r>
            <a:r>
              <a:rPr lang="ru-RU" sz="1400" dirty="0" err="1" smtClean="0">
                <a:solidFill>
                  <a:srgbClr val="002060"/>
                </a:solidFill>
              </a:rPr>
              <a:t>Качикатцы</a:t>
            </a:r>
            <a:r>
              <a:rPr lang="ru-RU" sz="1400" dirty="0" smtClean="0">
                <a:solidFill>
                  <a:srgbClr val="002060"/>
                </a:solidFill>
              </a:rPr>
              <a:t>–</a:t>
            </a:r>
            <a:r>
              <a:rPr lang="ru-RU" sz="1400" dirty="0" smtClean="0">
                <a:solidFill>
                  <a:srgbClr val="C00000"/>
                </a:solidFill>
              </a:rPr>
              <a:t>5</a:t>
            </a:r>
            <a:r>
              <a:rPr lang="ru-RU" sz="1000" dirty="0" smtClean="0">
                <a:solidFill>
                  <a:srgbClr val="C00000"/>
                </a:solidFill>
              </a:rPr>
              <a:t>км</a:t>
            </a:r>
            <a:r>
              <a:rPr lang="ru-RU" sz="1400" dirty="0">
                <a:solidFill>
                  <a:srgbClr val="002060"/>
                </a:solidFill>
              </a:rPr>
              <a:t>. </a:t>
            </a:r>
            <a:r>
              <a:rPr lang="ru-RU" sz="1400" dirty="0" err="1">
                <a:solidFill>
                  <a:srgbClr val="002060"/>
                </a:solidFill>
              </a:rPr>
              <a:t>Булуус</a:t>
            </a:r>
            <a:r>
              <a:rPr lang="ru-RU" sz="1400" dirty="0">
                <a:solidFill>
                  <a:srgbClr val="002060"/>
                </a:solidFill>
              </a:rPr>
              <a:t> </a:t>
            </a:r>
            <a:r>
              <a:rPr lang="ru-RU" sz="1400" dirty="0" smtClean="0">
                <a:solidFill>
                  <a:srgbClr val="002060"/>
                </a:solidFill>
              </a:rPr>
              <a:t>–</a:t>
            </a:r>
            <a:r>
              <a:rPr lang="ru-RU" sz="1400" dirty="0" smtClean="0">
                <a:solidFill>
                  <a:srgbClr val="C00000"/>
                </a:solidFill>
              </a:rPr>
              <a:t>23</a:t>
            </a:r>
            <a:r>
              <a:rPr lang="ru-RU" sz="1000" dirty="0" smtClean="0">
                <a:solidFill>
                  <a:srgbClr val="C00000"/>
                </a:solidFill>
              </a:rPr>
              <a:t>км</a:t>
            </a:r>
            <a:r>
              <a:rPr lang="ru-RU" sz="1400" dirty="0" smtClean="0">
                <a:solidFill>
                  <a:srgbClr val="002060"/>
                </a:solidFill>
              </a:rPr>
              <a:t>.--Туруук </a:t>
            </a:r>
            <a:r>
              <a:rPr lang="ru-RU" sz="1400" dirty="0" err="1" smtClean="0">
                <a:solidFill>
                  <a:srgbClr val="002060"/>
                </a:solidFill>
              </a:rPr>
              <a:t>Хайа</a:t>
            </a:r>
            <a:r>
              <a:rPr lang="ru-RU" sz="1400" dirty="0" smtClean="0">
                <a:solidFill>
                  <a:srgbClr val="002060"/>
                </a:solidFill>
              </a:rPr>
              <a:t>– 14</a:t>
            </a:r>
            <a:r>
              <a:rPr lang="ru-RU" sz="1000" dirty="0" smtClean="0">
                <a:solidFill>
                  <a:srgbClr val="C00000"/>
                </a:solidFill>
              </a:rPr>
              <a:t>км</a:t>
            </a:r>
            <a:r>
              <a:rPr lang="ru-RU" sz="1400" dirty="0">
                <a:solidFill>
                  <a:srgbClr val="002060"/>
                </a:solidFill>
              </a:rPr>
              <a:t>.-- </a:t>
            </a:r>
            <a:r>
              <a:rPr lang="ru-RU" sz="1400" dirty="0" err="1" smtClean="0">
                <a:solidFill>
                  <a:srgbClr val="002060"/>
                </a:solidFill>
              </a:rPr>
              <a:t>Курулуур</a:t>
            </a:r>
            <a:r>
              <a:rPr lang="ru-RU" sz="1400" dirty="0" smtClean="0">
                <a:solidFill>
                  <a:srgbClr val="002060"/>
                </a:solidFill>
              </a:rPr>
              <a:t>--  </a:t>
            </a:r>
            <a:r>
              <a:rPr lang="ru-RU" sz="1400" dirty="0" smtClean="0">
                <a:solidFill>
                  <a:srgbClr val="C00000"/>
                </a:solidFill>
              </a:rPr>
              <a:t>16</a:t>
            </a:r>
            <a:r>
              <a:rPr lang="ru-RU" sz="1000" dirty="0" smtClean="0">
                <a:solidFill>
                  <a:srgbClr val="C00000"/>
                </a:solidFill>
              </a:rPr>
              <a:t>км</a:t>
            </a:r>
            <a:r>
              <a:rPr lang="ru-RU" sz="1400" dirty="0">
                <a:solidFill>
                  <a:srgbClr val="002060"/>
                </a:solidFill>
              </a:rPr>
              <a:t>. -- </a:t>
            </a:r>
            <a:r>
              <a:rPr lang="ru-RU" sz="1400" dirty="0" smtClean="0">
                <a:solidFill>
                  <a:srgbClr val="002060"/>
                </a:solidFill>
              </a:rPr>
              <a:t>Покровск</a:t>
            </a:r>
            <a:endParaRPr lang="ru-RU" sz="1400" dirty="0">
              <a:solidFill>
                <a:srgbClr val="002060"/>
              </a:solidFill>
            </a:endParaRPr>
          </a:p>
        </p:txBody>
      </p:sp>
      <p:pic>
        <p:nvPicPr>
          <p:cNvPr id="1027" name="Picture 3" descr="C:\Users\Библиотекарь\Desktop\Карт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8022333"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6128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4294967295"/>
          </p:nvPr>
        </p:nvSpPr>
        <p:spPr>
          <a:xfrm>
            <a:off x="0" y="428625"/>
            <a:ext cx="6143625" cy="6143625"/>
          </a:xfrm>
        </p:spPr>
        <p:txBody>
          <a:bodyPr>
            <a:noAutofit/>
          </a:bodyPr>
          <a:lstStyle/>
          <a:p>
            <a:pPr marL="0" indent="0" algn="just">
              <a:lnSpc>
                <a:spcPct val="120000"/>
              </a:lnSpc>
              <a:buNone/>
            </a:pPr>
            <a:r>
              <a:rPr lang="ru-RU" sz="1800" b="1" dirty="0" smtClean="0">
                <a:solidFill>
                  <a:srgbClr val="002060"/>
                </a:solidFill>
              </a:rPr>
              <a:t>	</a:t>
            </a:r>
            <a:endParaRPr lang="ru-RU" sz="1800" b="1" dirty="0">
              <a:solidFill>
                <a:srgbClr val="002060"/>
              </a:solidFill>
            </a:endParaRPr>
          </a:p>
        </p:txBody>
      </p:sp>
      <p:sp>
        <p:nvSpPr>
          <p:cNvPr id="26625" name="Rectangle 1"/>
          <p:cNvSpPr>
            <a:spLocks noChangeArrowheads="1"/>
          </p:cNvSpPr>
          <p:nvPr/>
        </p:nvSpPr>
        <p:spPr bwMode="auto">
          <a:xfrm>
            <a:off x="3571868" y="142852"/>
            <a:ext cx="207170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ru-RU" sz="1200" b="1" dirty="0" smtClean="0">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ЗАКЛЮЧЕНИЕ</a:t>
            </a:r>
            <a:endParaRPr kumimoji="0" lang="ru-RU" sz="1600" b="0" i="0" u="none" strike="noStrike" cap="none" normalizeH="0" baseline="0" dirty="0" smtClean="0">
              <a:ln>
                <a:noFill/>
              </a:ln>
              <a:solidFill>
                <a:srgbClr val="FF0000"/>
              </a:solidFill>
              <a:effectLst/>
              <a:latin typeface="Arial" pitchFamily="34" charset="0"/>
              <a:cs typeface="Arial" pitchFamily="34" charset="0"/>
            </a:endParaRPr>
          </a:p>
        </p:txBody>
      </p:sp>
      <p:sp>
        <p:nvSpPr>
          <p:cNvPr id="26626" name="Rectangle 2"/>
          <p:cNvSpPr>
            <a:spLocks noChangeArrowheads="1"/>
          </p:cNvSpPr>
          <p:nvPr/>
        </p:nvSpPr>
        <p:spPr bwMode="auto">
          <a:xfrm>
            <a:off x="539552" y="1092441"/>
            <a:ext cx="8352928"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Занимаясь исследовательской работой, я многое узнал о достопримечательных местах нашего улуса</a:t>
            </a:r>
            <a:r>
              <a:rPr kumimoji="0" lang="ru-RU" sz="1600" b="0" i="0" u="none" strike="noStrike" cap="none" normalizeH="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и смог составить свой маршрут </a:t>
            </a:r>
            <a:r>
              <a:rPr kumimoji="0" lang="ru-RU" sz="1600" b="0" i="0" u="none" strike="noStrike" cap="none" normalizeH="0" dirty="0" err="1"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экотуризма</a:t>
            </a:r>
            <a:r>
              <a:rPr kumimoji="0" lang="ru-RU" sz="1600" b="0" i="0" u="none" strike="noStrike" cap="none" normalizeH="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по </a:t>
            </a:r>
            <a:r>
              <a:rPr kumimoji="0" lang="ru-RU" sz="1600" b="0" i="0" u="none" strike="noStrike" cap="none" normalizeH="0" dirty="0" err="1"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Хангаласскому</a:t>
            </a:r>
            <a:r>
              <a:rPr kumimoji="0" lang="ru-RU" sz="1600" b="0" i="0" u="none" strike="noStrike" cap="none" normalizeH="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улусу. Научился работать с картой.</a:t>
            </a:r>
            <a:r>
              <a:rPr kumimoji="0" lang="ru-RU" sz="1600" b="0" i="0" u="none" strike="noStrike" cap="none" normalizeH="0" baseline="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Узнал какие бывают виды </a:t>
            </a:r>
            <a:r>
              <a:rPr kumimoji="0" lang="ru-RU" sz="1600" b="0" i="0" u="none" strike="noStrike" cap="none" normalizeH="0" baseline="0" dirty="0" err="1"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экотуризмов</a:t>
            </a:r>
            <a:r>
              <a:rPr kumimoji="0" lang="ru-RU" sz="1600" b="0" i="0" u="none" strike="noStrike" cap="none" normalizeH="0" baseline="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Он </a:t>
            </a:r>
            <a:r>
              <a:rPr kumimoji="0" lang="ru-RU" sz="1600" b="0" i="0" u="none" strike="noStrike" cap="none" normalizeH="0" baseline="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сочетает в себе спокойствие и умеренные спортивные нагрузки. </a:t>
            </a:r>
            <a:r>
              <a:rPr kumimoji="0" lang="ru-RU" sz="1600" b="0" i="0" u="none" strike="noStrike" cap="none" normalizeH="0" baseline="0" dirty="0" err="1"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Экотуризм</a:t>
            </a:r>
            <a:r>
              <a:rPr kumimoji="0" lang="ru-RU" sz="1600" b="0" i="0" u="none" strike="noStrike" cap="none" normalizeH="0" baseline="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не требует от путешественника никакой специальной подготовки. Наслаждаться походами по диким местам может практически любой человек. Важно не забывать главный принцип экологических путешествий - не вредить природе и всегда помнить, что мы у нее в гостях и на правах гостей. Развитие туризма окажет стимулирующее воздействие на такие секторы экономики, как транспорт, связь, торговля, строительство, производство товаров народного потребления и создаст благоприятные условия для развития предпринимательства и семейной экономики. Разработанные  </a:t>
            </a:r>
            <a:r>
              <a:rPr kumimoji="0" lang="ru-RU" sz="1600" b="0" i="0" u="none" strike="noStrike" cap="none" normalizeH="0" baseline="0" dirty="0" err="1"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экотуристические</a:t>
            </a:r>
            <a:r>
              <a:rPr kumimoji="0" lang="ru-RU" sz="1600" b="0" i="0" u="none" strike="noStrike" cap="none" normalizeH="0" baseline="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маршруты предполагают бережное отношение к природе, способствуют ее охране и повышают экологическую культуру путешественников. Развитие экологического туризма поможет сохранить природную красоту уникальных территорий республики. Полученные  знания нашли применение в нашей семье и будут использованы в дальнейшей жизни. Я думаю продолжить свои исследования.</a:t>
            </a:r>
            <a:endParaRPr kumimoji="0" lang="ru-RU" sz="16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a:t>
            </a:r>
            <a:endParaRPr kumimoji="0" lang="ru-RU" sz="16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1574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92696"/>
            <a:ext cx="8229600" cy="5951014"/>
          </a:xfrm>
        </p:spPr>
        <p:txBody>
          <a:bodyPr>
            <a:normAutofit/>
          </a:bodyPr>
          <a:lstStyle/>
          <a:p>
            <a:pPr>
              <a:buNone/>
            </a:pPr>
            <a:endParaRPr lang="ru-RU" sz="3000" b="1" dirty="0" smtClean="0">
              <a:solidFill>
                <a:srgbClr val="C00000"/>
              </a:solidFill>
            </a:endParaRPr>
          </a:p>
          <a:p>
            <a:pPr>
              <a:buNone/>
            </a:pPr>
            <a:r>
              <a:rPr lang="ru-RU" sz="2000" b="1" dirty="0" smtClean="0">
                <a:solidFill>
                  <a:srgbClr val="FF0000"/>
                </a:solidFill>
              </a:rPr>
              <a:t>    </a:t>
            </a:r>
            <a:r>
              <a:rPr lang="ru-RU" sz="2000" b="1" i="1" dirty="0" smtClean="0">
                <a:solidFill>
                  <a:srgbClr val="FF0000"/>
                </a:solidFill>
              </a:rPr>
              <a:t>Актуальность : </a:t>
            </a:r>
            <a:r>
              <a:rPr lang="ru-RU" sz="2000" dirty="0" smtClean="0">
                <a:solidFill>
                  <a:srgbClr val="0070C0"/>
                </a:solidFill>
              </a:rPr>
              <a:t>Я очень люблю лето, природу нашего улуса. Я родом из села </a:t>
            </a:r>
            <a:r>
              <a:rPr lang="ru-RU" sz="2000" dirty="0" err="1" smtClean="0">
                <a:solidFill>
                  <a:srgbClr val="0070C0"/>
                </a:solidFill>
              </a:rPr>
              <a:t>Исить</a:t>
            </a:r>
            <a:r>
              <a:rPr lang="ru-RU" sz="2000" dirty="0" smtClean="0">
                <a:solidFill>
                  <a:srgbClr val="0070C0"/>
                </a:solidFill>
              </a:rPr>
              <a:t>. Проезжая мимо в каникулы до </a:t>
            </a:r>
            <a:r>
              <a:rPr lang="ru-RU" sz="2000" dirty="0" err="1" smtClean="0">
                <a:solidFill>
                  <a:srgbClr val="0070C0"/>
                </a:solidFill>
              </a:rPr>
              <a:t>Исить</a:t>
            </a:r>
            <a:r>
              <a:rPr lang="ru-RU" sz="2000" dirty="0" smtClean="0">
                <a:solidFill>
                  <a:srgbClr val="0070C0"/>
                </a:solidFill>
              </a:rPr>
              <a:t> на лодке, на машине  любуюсь  красотой на левом берегу реки Лена. Мои родственники рассказывали, что есть еще красивые, интересные места в нашем улусе, поэтому нынче решил составить план- карту экологического туризма для поездки всей семьей по достопримечательным местам.</a:t>
            </a:r>
          </a:p>
          <a:p>
            <a:pPr>
              <a:buNone/>
            </a:pPr>
            <a:r>
              <a:rPr lang="ru-RU" sz="2000" b="1" i="1" dirty="0" smtClean="0">
                <a:solidFill>
                  <a:srgbClr val="FF0000"/>
                </a:solidFill>
              </a:rPr>
              <a:t>   Предметом исследования:</a:t>
            </a:r>
            <a:r>
              <a:rPr lang="ru-RU" sz="2000" dirty="0" smtClean="0">
                <a:solidFill>
                  <a:srgbClr val="FF0000"/>
                </a:solidFill>
              </a:rPr>
              <a:t> </a:t>
            </a:r>
            <a:r>
              <a:rPr lang="ru-RU" sz="2000" dirty="0" smtClean="0">
                <a:solidFill>
                  <a:srgbClr val="0070C0"/>
                </a:solidFill>
              </a:rPr>
              <a:t>является развитие экологического  туризма в </a:t>
            </a:r>
            <a:r>
              <a:rPr lang="ru-RU" sz="2000" dirty="0" err="1" smtClean="0">
                <a:solidFill>
                  <a:srgbClr val="0070C0"/>
                </a:solidFill>
              </a:rPr>
              <a:t>Хангаласском</a:t>
            </a:r>
            <a:r>
              <a:rPr lang="ru-RU" sz="2000" dirty="0" smtClean="0">
                <a:solidFill>
                  <a:srgbClr val="0070C0"/>
                </a:solidFill>
              </a:rPr>
              <a:t> улусе.</a:t>
            </a:r>
          </a:p>
          <a:p>
            <a:pPr>
              <a:buNone/>
            </a:pPr>
            <a:endParaRPr lang="ru-RU" sz="2000" b="1" dirty="0" smtClean="0">
              <a:solidFill>
                <a:srgbClr val="C00000"/>
              </a:solidFill>
            </a:endParaRPr>
          </a:p>
          <a:p>
            <a:pPr>
              <a:buNone/>
            </a:pPr>
            <a:endParaRPr lang="ru-RU" sz="3000" b="1" dirty="0">
              <a:solidFill>
                <a:srgbClr val="002060"/>
              </a:solidFill>
            </a:endParaRPr>
          </a:p>
        </p:txBody>
      </p:sp>
      <p:pic>
        <p:nvPicPr>
          <p:cNvPr id="39937" name="Picture 1" descr="H:\ФилипповАндрей\IMG-20170220-WA0025.jpg"/>
          <p:cNvPicPr>
            <a:picLocks noChangeAspect="1" noChangeArrowheads="1"/>
          </p:cNvPicPr>
          <p:nvPr/>
        </p:nvPicPr>
        <p:blipFill>
          <a:blip r:embed="rId2"/>
          <a:srcRect l="11111" t="13541" r="5555" b="26042"/>
          <a:stretch>
            <a:fillRect/>
          </a:stretch>
        </p:blipFill>
        <p:spPr bwMode="auto">
          <a:xfrm>
            <a:off x="285720" y="4286256"/>
            <a:ext cx="1928826" cy="2428892"/>
          </a:xfrm>
          <a:prstGeom prst="rect">
            <a:avLst/>
          </a:prstGeom>
          <a:noFill/>
        </p:spPr>
      </p:pic>
      <p:pic>
        <p:nvPicPr>
          <p:cNvPr id="39938" name="Picture 2" descr="H:\ФилипповАндрей\IMG-20170220-WA0039.jpg"/>
          <p:cNvPicPr>
            <a:picLocks noChangeAspect="1" noChangeArrowheads="1"/>
          </p:cNvPicPr>
          <p:nvPr/>
        </p:nvPicPr>
        <p:blipFill>
          <a:blip r:embed="rId3"/>
          <a:srcRect l="29629" t="12500" r="7407" b="31250"/>
          <a:stretch>
            <a:fillRect/>
          </a:stretch>
        </p:blipFill>
        <p:spPr bwMode="auto">
          <a:xfrm>
            <a:off x="2357422" y="4286256"/>
            <a:ext cx="1928826" cy="2428892"/>
          </a:xfrm>
          <a:prstGeom prst="rect">
            <a:avLst/>
          </a:prstGeom>
          <a:noFill/>
        </p:spPr>
      </p:pic>
      <p:pic>
        <p:nvPicPr>
          <p:cNvPr id="39939" name="Picture 3" descr="H:\ФилипповАндрей\IMG-20170220-WA0033.jpg"/>
          <p:cNvPicPr>
            <a:picLocks noChangeAspect="1" noChangeArrowheads="1"/>
          </p:cNvPicPr>
          <p:nvPr/>
        </p:nvPicPr>
        <p:blipFill>
          <a:blip r:embed="rId4"/>
          <a:srcRect l="31481" t="20833" b="32292"/>
          <a:stretch>
            <a:fillRect/>
          </a:stretch>
        </p:blipFill>
        <p:spPr bwMode="auto">
          <a:xfrm>
            <a:off x="4429124" y="4286256"/>
            <a:ext cx="2071702" cy="2428892"/>
          </a:xfrm>
          <a:prstGeom prst="rect">
            <a:avLst/>
          </a:prstGeom>
          <a:noFill/>
        </p:spPr>
      </p:pic>
      <p:pic>
        <p:nvPicPr>
          <p:cNvPr id="39940" name="Picture 4" descr="H:\ФилипповАндрей\IMG-20170220-WA0031.jpg"/>
          <p:cNvPicPr>
            <a:picLocks noChangeAspect="1" noChangeArrowheads="1"/>
          </p:cNvPicPr>
          <p:nvPr/>
        </p:nvPicPr>
        <p:blipFill>
          <a:blip r:embed="rId5"/>
          <a:srcRect l="12963" t="12500" b="14583"/>
          <a:stretch>
            <a:fillRect/>
          </a:stretch>
        </p:blipFill>
        <p:spPr bwMode="auto">
          <a:xfrm>
            <a:off x="6715140" y="4286256"/>
            <a:ext cx="2071688" cy="2428892"/>
          </a:xfrm>
          <a:prstGeom prst="rect">
            <a:avLst/>
          </a:prstGeom>
          <a:noFill/>
        </p:spPr>
      </p:pic>
    </p:spTree>
    <p:extLst>
      <p:ext uri="{BB962C8B-B14F-4D97-AF65-F5344CB8AC3E}">
        <p14:creationId xmlns:p14="http://schemas.microsoft.com/office/powerpoint/2010/main" val="2273981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500034" y="1142984"/>
            <a:ext cx="778674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Цель</a:t>
            </a:r>
            <a:r>
              <a:rPr kumimoji="0" lang="ru-RU" sz="2000" b="1"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a:t>
            </a: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Создание семейного </a:t>
            </a:r>
            <a:r>
              <a:rPr kumimoji="0" lang="ru-RU" sz="2000" b="0" i="0" u="none" strike="noStrike" cap="none" normalizeH="0" baseline="0" dirty="0" err="1" smtClean="0">
                <a:ln>
                  <a:noFill/>
                </a:ln>
                <a:solidFill>
                  <a:srgbClr val="0070C0"/>
                </a:solidFill>
                <a:effectLst/>
                <a:latin typeface="Times New Roman" pitchFamily="18" charset="0"/>
                <a:ea typeface="Times New Roman" pitchFamily="18" charset="0"/>
                <a:cs typeface="Times New Roman" pitchFamily="18" charset="0"/>
              </a:rPr>
              <a:t>экотуристического</a:t>
            </a:r>
            <a:r>
              <a:rPr kumimoji="0" lang="ru-RU" sz="20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маршрута и ознакомление с уникальными природными объектами в </a:t>
            </a:r>
            <a:r>
              <a:rPr kumimoji="0" lang="ru-RU" sz="2000" b="0" i="0" u="none" strike="noStrike" cap="none" normalizeH="0" baseline="0" dirty="0" err="1" smtClean="0">
                <a:ln>
                  <a:noFill/>
                </a:ln>
                <a:solidFill>
                  <a:srgbClr val="0070C0"/>
                </a:solidFill>
                <a:effectLst/>
                <a:latin typeface="Times New Roman" pitchFamily="18" charset="0"/>
                <a:ea typeface="Times New Roman" pitchFamily="18" charset="0"/>
                <a:cs typeface="Times New Roman" pitchFamily="18" charset="0"/>
              </a:rPr>
              <a:t>Хангаласском</a:t>
            </a:r>
            <a:r>
              <a:rPr kumimoji="0" lang="ru-RU" sz="20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улусе.</a:t>
            </a:r>
            <a:endParaRPr kumimoji="0" lang="ru-RU" sz="20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Задачи:</a:t>
            </a:r>
            <a:endParaRPr kumimoji="0" lang="ru-RU"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Изучить литературу и интернет ресурсы по данной теме;</a:t>
            </a:r>
            <a:endParaRPr kumimoji="0" lang="ru-RU" sz="20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Ознакомиться  с уникальными местами нашего улуса;</a:t>
            </a:r>
            <a:endParaRPr kumimoji="0" lang="ru-RU" sz="20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Провести анкетирование;</a:t>
            </a:r>
            <a:endParaRPr kumimoji="0" lang="ru-RU" sz="20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70C0"/>
                </a:solidFill>
                <a:effectLst/>
                <a:latin typeface="Calibri" pitchFamily="34" charset="0"/>
                <a:ea typeface="Calibri" pitchFamily="34" charset="0"/>
                <a:cs typeface="Times New Roman" pitchFamily="18" charset="0"/>
              </a:rPr>
              <a:t>Составить план – схему семейного </a:t>
            </a:r>
            <a:r>
              <a:rPr kumimoji="0" lang="ru-RU" sz="2000" b="0" i="0" u="none" strike="noStrike" cap="none" normalizeH="0" baseline="0" dirty="0" err="1" smtClean="0">
                <a:ln>
                  <a:noFill/>
                </a:ln>
                <a:solidFill>
                  <a:srgbClr val="0070C0"/>
                </a:solidFill>
                <a:effectLst/>
                <a:latin typeface="Calibri" pitchFamily="34" charset="0"/>
                <a:ea typeface="Calibri" pitchFamily="34" charset="0"/>
                <a:cs typeface="Times New Roman" pitchFamily="18" charset="0"/>
              </a:rPr>
              <a:t>экотуристического</a:t>
            </a:r>
            <a:r>
              <a:rPr kumimoji="0" lang="ru-RU" sz="2000" b="0" i="0" u="none" strike="noStrike" cap="none" normalizeH="0" baseline="0" dirty="0" smtClean="0">
                <a:ln>
                  <a:noFill/>
                </a:ln>
                <a:solidFill>
                  <a:srgbClr val="0070C0"/>
                </a:solidFill>
                <a:effectLst/>
                <a:latin typeface="Calibri" pitchFamily="34" charset="0"/>
                <a:ea typeface="Calibri" pitchFamily="34" charset="0"/>
                <a:cs typeface="Times New Roman" pitchFamily="18" charset="0"/>
              </a:rPr>
              <a:t> маршрута;</a:t>
            </a:r>
            <a:endParaRPr kumimoji="0" lang="ru-RU" sz="20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Выявить перспективы развития экологического туризма в улусе</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Гипотеза:</a:t>
            </a:r>
            <a:r>
              <a:rPr kumimoji="0" lang="ru-RU"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70C0"/>
                </a:solidFill>
                <a:effectLst/>
                <a:latin typeface="Times New Roman" pitchFamily="18" charset="0"/>
                <a:ea typeface="Times New Roman" pitchFamily="18" charset="0"/>
                <a:cs typeface="Times New Roman" pitchFamily="18" charset="0"/>
              </a:rPr>
              <a:t>экотуризм</a:t>
            </a:r>
            <a:r>
              <a:rPr kumimoji="0" lang="ru-RU" sz="20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в </a:t>
            </a:r>
            <a:r>
              <a:rPr kumimoji="0" lang="ru-RU" sz="2000" b="0" i="0" u="none" strike="noStrike" cap="none" normalizeH="0" baseline="0" dirty="0" err="1" smtClean="0">
                <a:ln>
                  <a:noFill/>
                </a:ln>
                <a:solidFill>
                  <a:srgbClr val="0070C0"/>
                </a:solidFill>
                <a:effectLst/>
                <a:latin typeface="Times New Roman" pitchFamily="18" charset="0"/>
                <a:ea typeface="Times New Roman" pitchFamily="18" charset="0"/>
                <a:cs typeface="Times New Roman" pitchFamily="18" charset="0"/>
              </a:rPr>
              <a:t>Хангаласском</a:t>
            </a:r>
            <a:r>
              <a:rPr kumimoji="0" lang="ru-RU" sz="20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улусе имеет перспективы развития и может содействовать сохранению естественной природной среды.</a:t>
            </a:r>
            <a:endParaRPr kumimoji="0" lang="ru-RU" sz="2000" b="0" i="0" u="none" strike="noStrike" cap="none" normalizeH="0" baseline="0" dirty="0" smtClean="0">
              <a:ln>
                <a:noFill/>
              </a:ln>
              <a:solidFill>
                <a:srgbClr val="0070C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2976" y="642918"/>
            <a:ext cx="6215106" cy="4401205"/>
          </a:xfrm>
          <a:prstGeom prst="rect">
            <a:avLst/>
          </a:prstGeom>
        </p:spPr>
        <p:txBody>
          <a:bodyPr wrap="square">
            <a:spAutoFit/>
          </a:bodyPr>
          <a:lstStyle/>
          <a:p>
            <a:pPr algn="just"/>
            <a:r>
              <a:rPr lang="ru-RU" sz="2000" b="1" dirty="0" smtClean="0">
                <a:solidFill>
                  <a:srgbClr val="C00000"/>
                </a:solidFill>
              </a:rPr>
              <a:t>Практическая значимость: </a:t>
            </a:r>
          </a:p>
          <a:p>
            <a:pPr algn="just"/>
            <a:r>
              <a:rPr lang="ru-RU" sz="2000" b="1" dirty="0" smtClean="0">
                <a:solidFill>
                  <a:srgbClr val="002060"/>
                </a:solidFill>
              </a:rPr>
              <a:t>     </a:t>
            </a:r>
          </a:p>
          <a:p>
            <a:pPr algn="just"/>
            <a:r>
              <a:rPr lang="ru-RU" sz="2000" b="1" dirty="0" smtClean="0">
                <a:solidFill>
                  <a:srgbClr val="002060"/>
                </a:solidFill>
              </a:rPr>
              <a:t> </a:t>
            </a:r>
            <a:r>
              <a:rPr lang="ru-RU" sz="2000" b="1" dirty="0" smtClean="0">
                <a:solidFill>
                  <a:srgbClr val="0070C0"/>
                </a:solidFill>
              </a:rPr>
              <a:t>Разработка проекта и маршрутов экологического туризма по улусу может быть применена в экологическом воспитании и формировании экологической культуры учащихся школ.</a:t>
            </a:r>
          </a:p>
          <a:p>
            <a:pPr algn="just"/>
            <a:r>
              <a:rPr lang="ru-RU" sz="2000" b="1" dirty="0" smtClean="0">
                <a:solidFill>
                  <a:srgbClr val="0070C0"/>
                </a:solidFill>
              </a:rPr>
              <a:t>      Разработанный в ходе данной работы </a:t>
            </a:r>
            <a:r>
              <a:rPr lang="ru-RU" sz="2000" b="1" dirty="0" err="1" smtClean="0">
                <a:solidFill>
                  <a:srgbClr val="0070C0"/>
                </a:solidFill>
              </a:rPr>
              <a:t>экотуристический</a:t>
            </a:r>
            <a:r>
              <a:rPr lang="ru-RU" sz="2000" b="1" dirty="0" smtClean="0">
                <a:solidFill>
                  <a:srgbClr val="0070C0"/>
                </a:solidFill>
              </a:rPr>
              <a:t> маршрут привлечет внимание туристов к уникальным природным объектам родного края, сформирует экологическую компетентность молодежи в естественных природных условиях, воспитает экологическую культуру и повысит активность жизненной позиции молодежи.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8596" y="571480"/>
            <a:ext cx="8229600" cy="5901806"/>
          </a:xfrm>
        </p:spPr>
        <p:txBody>
          <a:bodyPr>
            <a:normAutofit fontScale="92500" lnSpcReduction="10000"/>
          </a:bodyPr>
          <a:lstStyle/>
          <a:p>
            <a:pPr marL="0" indent="0" algn="just">
              <a:lnSpc>
                <a:spcPct val="120000"/>
              </a:lnSpc>
              <a:buNone/>
            </a:pPr>
            <a:r>
              <a:rPr lang="ru-RU" b="1" dirty="0" smtClean="0">
                <a:solidFill>
                  <a:srgbClr val="C00000"/>
                </a:solidFill>
              </a:rPr>
              <a:t>	ЭКОТУРИЗМ</a:t>
            </a:r>
            <a:r>
              <a:rPr lang="ru-RU" b="1" dirty="0" smtClean="0">
                <a:solidFill>
                  <a:srgbClr val="002060"/>
                </a:solidFill>
              </a:rPr>
              <a:t> </a:t>
            </a:r>
            <a:r>
              <a:rPr lang="ru-RU" b="1" dirty="0" smtClean="0">
                <a:solidFill>
                  <a:srgbClr val="0070C0"/>
                </a:solidFill>
              </a:rPr>
              <a:t>(ЭКОЛОГИЧЕСКИЙ ТУРИЗМ) – ЭТО ВИД ТУРИЗМА, КОТОРЫЙ ПРЕДПОЛАГАЕТ ПОСЕЩЕНИЕ ТЕХ МЕСТ ПРИРОДЫ, В КОТОРЫХ СОХРАНИЛАСЬ ПРАКТИЧЕСКИ НЕТРОНУТАЯ ПРИРОДА. ПРИ УСЛОВИИ ГРАМОТНОГО РАЗВИТИЯ ЭКОЛОГИЧЕСКИЙ ТУРИЗМ МОЖЕТ СЫГРАТЬ СВОЮ РОЛЬ В РАЗРЕШЕНИИ СОВРЕМЕННОГО СОЦИАЛЬНО-ЭКОЛОГИЧЕСКОГО КРИЗИСА. ОН СОДЕЙСТВУЕТ ОХРАНЕ ПРИРОДЫ И ТРАДИЦИОННЫХ КУЛЬТУР.   </a:t>
            </a:r>
          </a:p>
          <a:p>
            <a:pPr marL="0" indent="0" algn="just">
              <a:lnSpc>
                <a:spcPct val="120000"/>
              </a:lnSpc>
              <a:buNone/>
            </a:pPr>
            <a:r>
              <a:rPr lang="ru-RU" b="1" dirty="0" smtClean="0">
                <a:solidFill>
                  <a:srgbClr val="002060"/>
                </a:solidFill>
              </a:rPr>
              <a:t>	</a:t>
            </a:r>
            <a:endParaRPr lang="ru-RU" b="1" dirty="0">
              <a:solidFill>
                <a:srgbClr val="002060"/>
              </a:solidFill>
            </a:endParaRPr>
          </a:p>
        </p:txBody>
      </p:sp>
    </p:spTree>
    <p:extLst>
      <p:ext uri="{BB962C8B-B14F-4D97-AF65-F5344CB8AC3E}">
        <p14:creationId xmlns:p14="http://schemas.microsoft.com/office/powerpoint/2010/main" val="751249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42852"/>
            <a:ext cx="8229600" cy="6382492"/>
          </a:xfrm>
        </p:spPr>
        <p:txBody>
          <a:bodyPr>
            <a:normAutofit/>
          </a:bodyPr>
          <a:lstStyle/>
          <a:p>
            <a:pPr marL="0" indent="0" algn="just">
              <a:lnSpc>
                <a:spcPct val="120000"/>
              </a:lnSpc>
              <a:buNone/>
            </a:pPr>
            <a:r>
              <a:rPr lang="ru-RU" b="1" dirty="0" smtClean="0">
                <a:solidFill>
                  <a:srgbClr val="C00000"/>
                </a:solidFill>
              </a:rPr>
              <a:t>Виды экологического туризма</a:t>
            </a:r>
            <a:endParaRPr lang="ru-RU" b="1" dirty="0">
              <a:solidFill>
                <a:srgbClr val="002060"/>
              </a:solidFill>
            </a:endParaRPr>
          </a:p>
        </p:txBody>
      </p:sp>
      <p:sp>
        <p:nvSpPr>
          <p:cNvPr id="4" name="Прямоугольник 3"/>
          <p:cNvSpPr/>
          <p:nvPr/>
        </p:nvSpPr>
        <p:spPr>
          <a:xfrm>
            <a:off x="642910" y="1357297"/>
            <a:ext cx="7715304" cy="4801314"/>
          </a:xfrm>
          <a:prstGeom prst="rect">
            <a:avLst/>
          </a:prstGeom>
        </p:spPr>
        <p:txBody>
          <a:bodyPr wrap="square">
            <a:spAutoFit/>
          </a:bodyPr>
          <a:lstStyle/>
          <a:p>
            <a:pPr algn="just"/>
            <a:r>
              <a:rPr lang="ru-RU" b="1" dirty="0" smtClean="0">
                <a:solidFill>
                  <a:srgbClr val="0070C0"/>
                </a:solidFill>
              </a:rPr>
              <a:t>В настоящее время выделяют четыре вида </a:t>
            </a:r>
            <a:r>
              <a:rPr lang="ru-RU" b="1" dirty="0" err="1" smtClean="0">
                <a:solidFill>
                  <a:srgbClr val="0070C0"/>
                </a:solidFill>
              </a:rPr>
              <a:t>экотуризма</a:t>
            </a:r>
            <a:r>
              <a:rPr lang="ru-RU" b="1" dirty="0" smtClean="0">
                <a:solidFill>
                  <a:srgbClr val="0070C0"/>
                </a:solidFill>
              </a:rPr>
              <a:t> и </a:t>
            </a:r>
            <a:r>
              <a:rPr lang="ru-RU" b="1" dirty="0" err="1" smtClean="0">
                <a:solidFill>
                  <a:srgbClr val="0070C0"/>
                </a:solidFill>
              </a:rPr>
              <a:t>экотуров</a:t>
            </a:r>
            <a:r>
              <a:rPr lang="ru-RU" b="1" dirty="0" smtClean="0">
                <a:solidFill>
                  <a:srgbClr val="0070C0"/>
                </a:solidFill>
              </a:rPr>
              <a:t>:</a:t>
            </a:r>
          </a:p>
          <a:p>
            <a:pPr algn="just"/>
            <a:r>
              <a:rPr lang="ru-RU" b="1" dirty="0" smtClean="0">
                <a:solidFill>
                  <a:srgbClr val="FF0000"/>
                </a:solidFill>
              </a:rPr>
              <a:t>1.  Научный туризм. </a:t>
            </a:r>
            <a:r>
              <a:rPr lang="ru-RU" b="1" dirty="0" smtClean="0">
                <a:solidFill>
                  <a:srgbClr val="0070C0"/>
                </a:solidFill>
              </a:rPr>
              <a:t>В ходе научных </a:t>
            </a:r>
            <a:r>
              <a:rPr lang="ru-RU" b="1" dirty="0" err="1" smtClean="0">
                <a:solidFill>
                  <a:srgbClr val="0070C0"/>
                </a:solidFill>
              </a:rPr>
              <a:t>экотуров</a:t>
            </a:r>
            <a:r>
              <a:rPr lang="ru-RU" b="1" dirty="0" smtClean="0">
                <a:solidFill>
                  <a:srgbClr val="0070C0"/>
                </a:solidFill>
              </a:rPr>
              <a:t> туристы участвуют в различного рода исследованиях природы, ведут полевые наблюдения. В таких турах выступают особо охраняемые природные территории (ООПТ): заповедники, заказники, национальные парки, памятники природы. </a:t>
            </a:r>
          </a:p>
          <a:p>
            <a:pPr algn="just"/>
            <a:r>
              <a:rPr lang="ru-RU" b="1" dirty="0" smtClean="0">
                <a:solidFill>
                  <a:srgbClr val="FF0000"/>
                </a:solidFill>
              </a:rPr>
              <a:t>2.   Туры истории природы. </a:t>
            </a:r>
            <a:r>
              <a:rPr lang="ru-RU" b="1" dirty="0" smtClean="0">
                <a:solidFill>
                  <a:srgbClr val="0070C0"/>
                </a:solidFill>
              </a:rPr>
              <a:t>Это путешествия, связанные с познанием окружающей природы и местной культуры. Как правило, такие туры представляют собой совокупность учебных, научно-популярных и тематических экскурсий, пролегающих по специально оборудованным экологическим тропам, организуются по территориям заповедников и национальных парков. </a:t>
            </a:r>
          </a:p>
          <a:p>
            <a:pPr algn="just"/>
            <a:r>
              <a:rPr lang="ru-RU" b="1" dirty="0" smtClean="0">
                <a:solidFill>
                  <a:srgbClr val="FF0000"/>
                </a:solidFill>
              </a:rPr>
              <a:t>3. Приключенческий туризм. </a:t>
            </a:r>
            <a:r>
              <a:rPr lang="ru-RU" b="1" dirty="0" smtClean="0">
                <a:solidFill>
                  <a:srgbClr val="0070C0"/>
                </a:solidFill>
              </a:rPr>
              <a:t>Данный вид объединяет все путешествия, связанные с активными способами передвижения и отдыха на природе, имеющие своей целью получение новых ощущений, впечатлений, улучшение туристом физической формы и достижение спортивных результатов. </a:t>
            </a:r>
          </a:p>
          <a:p>
            <a:pPr algn="just"/>
            <a:r>
              <a:rPr lang="ru-RU" b="1" dirty="0" smtClean="0">
                <a:solidFill>
                  <a:srgbClr val="FF0000"/>
                </a:solidFill>
              </a:rPr>
              <a:t>4.    Путешествия в природные резерваты, ООПТ. </a:t>
            </a:r>
            <a:endParaRPr lang="ru-RU" b="1" dirty="0">
              <a:solidFill>
                <a:srgbClr val="FF0000"/>
              </a:solidFill>
            </a:endParaRPr>
          </a:p>
        </p:txBody>
      </p:sp>
    </p:spTree>
    <p:extLst>
      <p:ext uri="{BB962C8B-B14F-4D97-AF65-F5344CB8AC3E}">
        <p14:creationId xmlns:p14="http://schemas.microsoft.com/office/powerpoint/2010/main" val="3125810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86182" y="785794"/>
            <a:ext cx="4766946" cy="5451518"/>
          </a:xfrm>
        </p:spPr>
        <p:txBody>
          <a:bodyPr>
            <a:normAutofit lnSpcReduction="10000"/>
          </a:bodyPr>
          <a:lstStyle/>
          <a:p>
            <a:pPr marL="0" indent="0" algn="just">
              <a:buNone/>
            </a:pPr>
            <a:r>
              <a:rPr lang="ru-RU" sz="2400" b="1" dirty="0">
                <a:solidFill>
                  <a:srgbClr val="C00000"/>
                </a:solidFill>
              </a:rPr>
              <a:t> </a:t>
            </a:r>
            <a:r>
              <a:rPr lang="ru-RU" sz="2400" b="1" dirty="0" smtClean="0">
                <a:solidFill>
                  <a:srgbClr val="C00000"/>
                </a:solidFill>
              </a:rPr>
              <a:t>                                                                                                                                             </a:t>
            </a:r>
          </a:p>
          <a:p>
            <a:pPr marL="0" indent="0" algn="just">
              <a:buNone/>
            </a:pPr>
            <a:r>
              <a:rPr lang="ru-RU" sz="2400" b="1" dirty="0" smtClean="0">
                <a:solidFill>
                  <a:srgbClr val="C00000"/>
                </a:solidFill>
              </a:rPr>
              <a:t>                                                                                                                                         </a:t>
            </a:r>
          </a:p>
          <a:p>
            <a:pPr>
              <a:buNone/>
            </a:pPr>
            <a:r>
              <a:rPr lang="ru-RU" sz="2400" b="1" dirty="0" smtClean="0">
                <a:solidFill>
                  <a:srgbClr val="0070C0"/>
                </a:solidFill>
              </a:rPr>
              <a:t>         </a:t>
            </a:r>
            <a:r>
              <a:rPr lang="ru-RU" sz="1200" dirty="0" smtClean="0">
                <a:solidFill>
                  <a:srgbClr val="0070C0"/>
                </a:solidFill>
              </a:rPr>
              <a:t>В качестве объекта экологического туризма в </a:t>
            </a:r>
            <a:r>
              <a:rPr lang="ru-RU" sz="1200" dirty="0" err="1" smtClean="0">
                <a:solidFill>
                  <a:srgbClr val="0070C0"/>
                </a:solidFill>
              </a:rPr>
              <a:t>Хангаласском</a:t>
            </a:r>
            <a:r>
              <a:rPr lang="ru-RU" sz="1200" dirty="0" smtClean="0">
                <a:solidFill>
                  <a:srgbClr val="0070C0"/>
                </a:solidFill>
              </a:rPr>
              <a:t> улусе могут служить знаменитые Ленские столбы. Он расположен примерно в 200 км от Якутска. Общая площадь парка - 485 тыс. га. Ленские столбы представляют собой обрывистые скалы причудливой формы высотой до 150 м, которые выстроились вдоль реки Лены на 80 км. В результате очень длительного погружения под море образовались карбонатные осадки и попадались под слои горных пород, а затем  в результате геологических процессов оказались на дневной поверхности. По этой причине в известняках, из которых состоят скалы, образовались множество вертикальных трещин. По этим трещинам циркулировали вода и ветра. В местах, где много трещин, разрушались отложения. В результате сплошные слои известняков сохранились в виде столбов. В Ленских известняках найдены многочисленные остатки древнейших скелетных организмов - </a:t>
            </a:r>
            <a:r>
              <a:rPr lang="ru-RU" sz="1200" dirty="0" err="1" smtClean="0">
                <a:solidFill>
                  <a:srgbClr val="0070C0"/>
                </a:solidFill>
              </a:rPr>
              <a:t>археоцитов</a:t>
            </a:r>
            <a:r>
              <a:rPr lang="ru-RU" sz="1200" dirty="0" smtClean="0">
                <a:solidFill>
                  <a:srgbClr val="0070C0"/>
                </a:solidFill>
              </a:rPr>
              <a:t>, трилобитов, а также водорослей.</a:t>
            </a:r>
          </a:p>
          <a:p>
            <a:pPr>
              <a:buNone/>
            </a:pPr>
            <a:r>
              <a:rPr lang="ru-RU" sz="1200" dirty="0" smtClean="0">
                <a:solidFill>
                  <a:srgbClr val="0070C0"/>
                </a:solidFill>
              </a:rPr>
              <a:t>                 По рекам </a:t>
            </a:r>
            <a:r>
              <a:rPr lang="ru-RU" sz="1200" dirty="0" err="1" smtClean="0">
                <a:solidFill>
                  <a:srgbClr val="0070C0"/>
                </a:solidFill>
              </a:rPr>
              <a:t>Лабыйа</a:t>
            </a:r>
            <a:r>
              <a:rPr lang="ru-RU" sz="1200" dirty="0" smtClean="0">
                <a:solidFill>
                  <a:srgbClr val="0070C0"/>
                </a:solidFill>
              </a:rPr>
              <a:t>, Куранах, Буотама найдены захоронения остатков представителей мамонтовой фауны, шерстистого носорога, </a:t>
            </a:r>
            <a:r>
              <a:rPr lang="ru-RU" sz="1200" dirty="0" err="1" smtClean="0">
                <a:solidFill>
                  <a:srgbClr val="0070C0"/>
                </a:solidFill>
              </a:rPr>
              <a:t>ленской</a:t>
            </a:r>
            <a:r>
              <a:rPr lang="ru-RU" sz="1200" dirty="0" smtClean="0">
                <a:solidFill>
                  <a:srgbClr val="0070C0"/>
                </a:solidFill>
              </a:rPr>
              <a:t> лошади и северного оленя обитавших примерно 65-24 тыс. лет назад.</a:t>
            </a:r>
          </a:p>
          <a:p>
            <a:pPr>
              <a:buNone/>
            </a:pPr>
            <a:r>
              <a:rPr lang="ru-RU" sz="1200" dirty="0" smtClean="0">
                <a:solidFill>
                  <a:srgbClr val="0070C0"/>
                </a:solidFill>
              </a:rPr>
              <a:t>                Природный парк был организован в феврале 1995 года. Это уникальный природный объект, имеющий ценность в научном, экологическом, культурно-познавательном и оздоровительном отношении</a:t>
            </a:r>
            <a:r>
              <a:rPr lang="ru-RU" sz="1200" dirty="0" smtClean="0">
                <a:solidFill>
                  <a:srgbClr val="FF0000"/>
                </a:solidFill>
              </a:rPr>
              <a:t>.</a:t>
            </a:r>
            <a:endParaRPr lang="ru-RU" sz="1200" b="1" dirty="0">
              <a:solidFill>
                <a:srgbClr val="FF0000"/>
              </a:solidFill>
            </a:endParaRPr>
          </a:p>
        </p:txBody>
      </p:sp>
      <p:sp>
        <p:nvSpPr>
          <p:cNvPr id="5" name="Прямоугольник 4"/>
          <p:cNvSpPr/>
          <p:nvPr/>
        </p:nvSpPr>
        <p:spPr>
          <a:xfrm>
            <a:off x="2071670" y="214290"/>
            <a:ext cx="6929486" cy="2215991"/>
          </a:xfrm>
          <a:prstGeom prst="rect">
            <a:avLst/>
          </a:prstGeom>
        </p:spPr>
        <p:txBody>
          <a:bodyPr wrap="square">
            <a:spAutoFit/>
          </a:bodyPr>
          <a:lstStyle/>
          <a:p>
            <a:r>
              <a:rPr lang="ru-RU" sz="2400" b="1" dirty="0" smtClean="0">
                <a:solidFill>
                  <a:srgbClr val="C00000"/>
                </a:solidFill>
              </a:rPr>
              <a:t>Особо охраняемые природные территории </a:t>
            </a:r>
            <a:r>
              <a:rPr lang="ru-RU" sz="2400" b="1" dirty="0" err="1" smtClean="0">
                <a:solidFill>
                  <a:srgbClr val="C00000"/>
                </a:solidFill>
              </a:rPr>
              <a:t>Хангаласского</a:t>
            </a:r>
            <a:r>
              <a:rPr lang="ru-RU" sz="2400" b="1" dirty="0" smtClean="0">
                <a:solidFill>
                  <a:srgbClr val="C00000"/>
                </a:solidFill>
              </a:rPr>
              <a:t> улуса:      </a:t>
            </a:r>
          </a:p>
          <a:p>
            <a:r>
              <a:rPr lang="ru-RU" sz="2400" b="1" dirty="0" smtClean="0">
                <a:solidFill>
                  <a:srgbClr val="C00000"/>
                </a:solidFill>
              </a:rPr>
              <a:t>                Национальный природный парк           </a:t>
            </a:r>
          </a:p>
          <a:p>
            <a:r>
              <a:rPr lang="ru-RU" sz="2400" b="1" dirty="0" smtClean="0">
                <a:solidFill>
                  <a:srgbClr val="C00000"/>
                </a:solidFill>
              </a:rPr>
              <a:t>                    «Ленские столбы»</a:t>
            </a:r>
          </a:p>
          <a:p>
            <a:r>
              <a:rPr lang="ru-RU" sz="2400" b="1" dirty="0" smtClean="0">
                <a:solidFill>
                  <a:srgbClr val="C00000"/>
                </a:solidFill>
              </a:rPr>
              <a:t>                            </a:t>
            </a:r>
            <a:r>
              <a:rPr lang="ru-RU" sz="2000" dirty="0" smtClean="0">
                <a:solidFill>
                  <a:srgbClr val="C00000"/>
                </a:solidFill>
              </a:rPr>
              <a:t/>
            </a:r>
            <a:br>
              <a:rPr lang="ru-RU" sz="2000" dirty="0" smtClean="0">
                <a:solidFill>
                  <a:srgbClr val="C00000"/>
                </a:solidFill>
              </a:rPr>
            </a:br>
            <a:endParaRPr lang="ru-RU" dirty="0"/>
          </a:p>
        </p:txBody>
      </p:sp>
      <p:pic>
        <p:nvPicPr>
          <p:cNvPr id="6" name="Рисунок 5" descr="H:\Ленск.столбы\ленские столбы\IMG_1687.JPG"/>
          <p:cNvPicPr/>
          <p:nvPr/>
        </p:nvPicPr>
        <p:blipFill>
          <a:blip r:embed="rId2" cstate="print"/>
          <a:srcRect/>
          <a:stretch>
            <a:fillRect/>
          </a:stretch>
        </p:blipFill>
        <p:spPr bwMode="auto">
          <a:xfrm>
            <a:off x="714348" y="1142985"/>
            <a:ext cx="2571768" cy="1928825"/>
          </a:xfrm>
          <a:prstGeom prst="rect">
            <a:avLst/>
          </a:prstGeom>
          <a:noFill/>
          <a:ln w="9525">
            <a:noFill/>
            <a:miter lim="800000"/>
            <a:headEnd/>
            <a:tailEnd/>
          </a:ln>
        </p:spPr>
      </p:pic>
      <p:pic>
        <p:nvPicPr>
          <p:cNvPr id="11" name="Рисунок 10" descr="H:\Ленск.столбы\ленские столбы\IMG_0667.JPG"/>
          <p:cNvPicPr/>
          <p:nvPr/>
        </p:nvPicPr>
        <p:blipFill>
          <a:blip r:embed="rId3" cstate="print"/>
          <a:srcRect t="20482"/>
          <a:stretch>
            <a:fillRect/>
          </a:stretch>
        </p:blipFill>
        <p:spPr bwMode="auto">
          <a:xfrm>
            <a:off x="357159" y="2786058"/>
            <a:ext cx="1785949" cy="1857388"/>
          </a:xfrm>
          <a:prstGeom prst="rect">
            <a:avLst/>
          </a:prstGeom>
          <a:noFill/>
          <a:ln w="9525">
            <a:noFill/>
            <a:miter lim="800000"/>
            <a:headEnd/>
            <a:tailEnd/>
          </a:ln>
        </p:spPr>
      </p:pic>
      <p:pic>
        <p:nvPicPr>
          <p:cNvPr id="12" name="Рисунок 11" descr="H:\Ленск.столбы\IMG_0404.JPG"/>
          <p:cNvPicPr/>
          <p:nvPr/>
        </p:nvPicPr>
        <p:blipFill>
          <a:blip r:embed="rId4" cstate="print"/>
          <a:srcRect/>
          <a:stretch>
            <a:fillRect/>
          </a:stretch>
        </p:blipFill>
        <p:spPr bwMode="auto">
          <a:xfrm>
            <a:off x="1919348" y="2928934"/>
            <a:ext cx="1581082" cy="2166820"/>
          </a:xfrm>
          <a:prstGeom prst="rect">
            <a:avLst/>
          </a:prstGeom>
          <a:noFill/>
          <a:ln w="9525">
            <a:noFill/>
            <a:miter lim="800000"/>
            <a:headEnd/>
            <a:tailEnd/>
          </a:ln>
        </p:spPr>
      </p:pic>
      <p:pic>
        <p:nvPicPr>
          <p:cNvPr id="13" name="Рисунок 12" descr="H:\мама\SAM_3854.JPG"/>
          <p:cNvPicPr/>
          <p:nvPr/>
        </p:nvPicPr>
        <p:blipFill>
          <a:blip r:embed="rId5" cstate="print"/>
          <a:srcRect/>
          <a:stretch>
            <a:fillRect/>
          </a:stretch>
        </p:blipFill>
        <p:spPr bwMode="auto">
          <a:xfrm>
            <a:off x="357158" y="4929198"/>
            <a:ext cx="2500330" cy="1714512"/>
          </a:xfrm>
          <a:prstGeom prst="rect">
            <a:avLst/>
          </a:prstGeom>
          <a:noFill/>
          <a:ln w="9525">
            <a:noFill/>
            <a:miter lim="800000"/>
            <a:headEnd/>
            <a:tailEnd/>
          </a:ln>
        </p:spPr>
      </p:pic>
      <p:pic>
        <p:nvPicPr>
          <p:cNvPr id="8" name="Рисунок 7" descr="H:\Ленск.столбы\ленские столбы\IMG_0667.JPG"/>
          <p:cNvPicPr/>
          <p:nvPr/>
        </p:nvPicPr>
        <p:blipFill>
          <a:blip r:embed="rId3" cstate="print"/>
          <a:srcRect t="20482"/>
          <a:stretch>
            <a:fillRect/>
          </a:stretch>
        </p:blipFill>
        <p:spPr bwMode="auto">
          <a:xfrm>
            <a:off x="357159" y="2786058"/>
            <a:ext cx="1785949" cy="1857388"/>
          </a:xfrm>
          <a:prstGeom prst="rect">
            <a:avLst/>
          </a:prstGeom>
          <a:noFill/>
          <a:ln w="9525">
            <a:noFill/>
            <a:miter lim="800000"/>
            <a:headEnd/>
            <a:tailEnd/>
          </a:ln>
        </p:spPr>
      </p:pic>
    </p:spTree>
    <p:extLst>
      <p:ext uri="{BB962C8B-B14F-4D97-AF65-F5344CB8AC3E}">
        <p14:creationId xmlns:p14="http://schemas.microsoft.com/office/powerpoint/2010/main" val="1883012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42853"/>
            <a:ext cx="4786314" cy="3000395"/>
          </a:xfrm>
        </p:spPr>
        <p:txBody>
          <a:bodyPr>
            <a:noAutofit/>
          </a:bodyPr>
          <a:lstStyle/>
          <a:p>
            <a:pPr marL="0" indent="0" algn="just">
              <a:buNone/>
            </a:pPr>
            <a:r>
              <a:rPr lang="ru-RU" sz="1600" b="1" dirty="0" smtClean="0">
                <a:solidFill>
                  <a:srgbClr val="FF0000"/>
                </a:solidFill>
              </a:rPr>
              <a:t>                         ДИРИНГ-ЮРЯХ </a:t>
            </a:r>
          </a:p>
          <a:p>
            <a:pPr>
              <a:buNone/>
            </a:pPr>
            <a:r>
              <a:rPr lang="ru-RU" sz="1200" dirty="0" smtClean="0">
                <a:solidFill>
                  <a:srgbClr val="0070C0"/>
                </a:solidFill>
              </a:rPr>
              <a:t>               </a:t>
            </a:r>
            <a:r>
              <a:rPr lang="ru-RU" sz="1400" dirty="0" smtClean="0">
                <a:solidFill>
                  <a:srgbClr val="0070C0"/>
                </a:solidFill>
              </a:rPr>
              <a:t>На правом берегу по течению реки Лены, в 40 </a:t>
            </a:r>
            <a:r>
              <a:rPr lang="ru-RU" sz="1400" dirty="0" err="1" smtClean="0">
                <a:solidFill>
                  <a:srgbClr val="0070C0"/>
                </a:solidFill>
              </a:rPr>
              <a:t>км.ниже</a:t>
            </a:r>
            <a:r>
              <a:rPr lang="ru-RU" sz="1400" dirty="0" smtClean="0">
                <a:solidFill>
                  <a:srgbClr val="0070C0"/>
                </a:solidFill>
              </a:rPr>
              <a:t> знаменитых Ленских столбов, находится устье небольшого ручья </a:t>
            </a:r>
            <a:r>
              <a:rPr lang="ru-RU" sz="1400" dirty="0" err="1" smtClean="0">
                <a:solidFill>
                  <a:srgbClr val="0070C0"/>
                </a:solidFill>
              </a:rPr>
              <a:t>Диринг-Юрях</a:t>
            </a:r>
            <a:r>
              <a:rPr lang="ru-RU" sz="1400" dirty="0" smtClean="0">
                <a:solidFill>
                  <a:srgbClr val="0070C0"/>
                </a:solidFill>
              </a:rPr>
              <a:t>. Она также является объектом экологического туризма— один из уникальных археологических памятников. Находится  на высоте 105-120 м.. Это стоянка древнего человека была открыта в 1984 году археологом - академиком Юрием </a:t>
            </a:r>
            <a:r>
              <a:rPr lang="ru-RU" sz="1400" dirty="0" err="1" smtClean="0">
                <a:solidFill>
                  <a:srgbClr val="0070C0"/>
                </a:solidFill>
              </a:rPr>
              <a:t>Мочановым</a:t>
            </a:r>
            <a:r>
              <a:rPr lang="ru-RU" sz="1400" dirty="0" smtClean="0">
                <a:solidFill>
                  <a:srgbClr val="0070C0"/>
                </a:solidFill>
              </a:rPr>
              <a:t>.</a:t>
            </a:r>
            <a:r>
              <a:rPr lang="ru-RU" sz="1400" b="1" dirty="0" smtClean="0">
                <a:solidFill>
                  <a:srgbClr val="0070C0"/>
                </a:solidFill>
              </a:rPr>
              <a:t>.</a:t>
            </a:r>
            <a:r>
              <a:rPr lang="ru-RU" sz="1400" dirty="0" smtClean="0">
                <a:solidFill>
                  <a:srgbClr val="0070C0"/>
                </a:solidFill>
              </a:rPr>
              <a:t>Уже несколько десятилетий здесь ведутся археологические раскопки, входе которых были обнаружены многочисленные остатки материальной культуры древнейших людей.</a:t>
            </a:r>
          </a:p>
          <a:p>
            <a:pPr>
              <a:buNone/>
            </a:pPr>
            <a:r>
              <a:rPr lang="ru-RU" sz="1200" b="1" dirty="0" smtClean="0">
                <a:solidFill>
                  <a:srgbClr val="0070C0"/>
                </a:solidFill>
              </a:rPr>
              <a:t> </a:t>
            </a:r>
            <a:endParaRPr lang="ru-RU" sz="1200" dirty="0">
              <a:solidFill>
                <a:srgbClr val="0070C0"/>
              </a:solidFill>
            </a:endParaRPr>
          </a:p>
        </p:txBody>
      </p:sp>
      <p:sp>
        <p:nvSpPr>
          <p:cNvPr id="34817" name="Rectangle 1"/>
          <p:cNvSpPr>
            <a:spLocks noChangeArrowheads="1"/>
          </p:cNvSpPr>
          <p:nvPr/>
        </p:nvSpPr>
        <p:spPr bwMode="auto">
          <a:xfrm>
            <a:off x="5429256" y="142853"/>
            <a:ext cx="371474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ТУРУУК  ХАЙА</a:t>
            </a:r>
            <a:endParaRPr kumimoji="0" lang="ru-RU" sz="1600" b="0" i="0" u="none" strike="noStrike" cap="none" normalizeH="0" baseline="0" dirty="0" smtClean="0">
              <a:ln>
                <a:noFill/>
              </a:ln>
              <a:solidFill>
                <a:srgbClr val="FF0000"/>
              </a:solidFill>
              <a:effectLst/>
              <a:latin typeface="Arial" pitchFamily="34" charset="0"/>
              <a:cs typeface="Arial" pitchFamily="34" charset="0"/>
            </a:endParaRPr>
          </a:p>
        </p:txBody>
      </p:sp>
      <p:sp>
        <p:nvSpPr>
          <p:cNvPr id="34818" name="Rectangle 2"/>
          <p:cNvSpPr>
            <a:spLocks noChangeArrowheads="1"/>
          </p:cNvSpPr>
          <p:nvPr/>
        </p:nvSpPr>
        <p:spPr bwMode="auto">
          <a:xfrm>
            <a:off x="5214942" y="290105"/>
            <a:ext cx="3786214"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rgbClr val="0070C0"/>
                </a:solidFill>
                <a:effectLst/>
                <a:latin typeface="Times New Roman" pitchFamily="18" charset="0"/>
                <a:ea typeface="Times New Roman" pitchFamily="18" charset="0"/>
                <a:cs typeface="Times New Roman" pitchFamily="18" charset="0"/>
              </a:rPr>
              <a:t>Туруук</a:t>
            </a:r>
            <a:r>
              <a:rPr kumimoji="0" lang="ru-RU" sz="14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rgbClr val="0070C0"/>
                </a:solidFill>
                <a:effectLst/>
                <a:latin typeface="Times New Roman" pitchFamily="18" charset="0"/>
                <a:ea typeface="Times New Roman" pitchFamily="18" charset="0"/>
                <a:cs typeface="Times New Roman" pitchFamily="18" charset="0"/>
              </a:rPr>
              <a:t>Хайа</a:t>
            </a:r>
            <a:r>
              <a:rPr kumimoji="0" lang="ru-RU" sz="1400" b="0" i="0" u="none" strike="noStrike" cap="none" normalizeH="0" baseline="0" dirty="0" smtClean="0">
                <a:ln>
                  <a:noFill/>
                </a:ln>
                <a:solidFill>
                  <a:srgbClr val="0070C0"/>
                </a:solidFill>
                <a:effectLst/>
                <a:latin typeface="Calibri"/>
                <a:ea typeface="Times New Roman" pitchFamily="18" charset="0"/>
                <a:cs typeface="Times New Roman" pitchFamily="18" charset="0"/>
              </a:rPr>
              <a:t>–</a:t>
            </a:r>
            <a:r>
              <a:rPr kumimoji="0" lang="ru-RU" sz="14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памятник созданный самой природой, </a:t>
            </a:r>
            <a:r>
              <a:rPr kumimoji="0" lang="ru-RU" sz="1400" b="0" i="0" u="none" strike="noStrike" cap="none" normalizeH="0" baseline="0" dirty="0" smtClean="0">
                <a:ln>
                  <a:noFill/>
                </a:ln>
                <a:solidFill>
                  <a:srgbClr val="0070C0"/>
                </a:solidFill>
                <a:effectLst/>
                <a:latin typeface="Calibri"/>
                <a:ea typeface="Times New Roman" pitchFamily="18" charset="0"/>
                <a:cs typeface="Times New Roman" pitchFamily="18" charset="0"/>
              </a:rPr>
              <a:t>«</a:t>
            </a:r>
            <a:r>
              <a:rPr kumimoji="0" lang="ru-RU" sz="14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Ленские столбы в миниатюре</a:t>
            </a:r>
            <a:r>
              <a:rPr kumimoji="0" lang="ru-RU" sz="1400" b="0" i="0" u="none" strike="noStrike" cap="none" normalizeH="0" baseline="0" dirty="0" smtClean="0">
                <a:ln>
                  <a:noFill/>
                </a:ln>
                <a:solidFill>
                  <a:srgbClr val="0070C0"/>
                </a:solidFill>
                <a:effectLst/>
                <a:latin typeface="Calibri"/>
                <a:ea typeface="Times New Roman" pitchFamily="18" charset="0"/>
                <a:cs typeface="Times New Roman" pitchFamily="18" charset="0"/>
              </a:rPr>
              <a:t>»</a:t>
            </a:r>
            <a:r>
              <a:rPr kumimoji="0" lang="ru-RU" sz="14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Со скалы из горного известняка прекрасно видна панорама долины </a:t>
            </a:r>
            <a:r>
              <a:rPr kumimoji="0" lang="ru-RU" sz="1400" b="0" i="0" u="none" strike="noStrike" cap="none" normalizeH="0" baseline="0" dirty="0" err="1" smtClean="0">
                <a:ln>
                  <a:noFill/>
                </a:ln>
                <a:solidFill>
                  <a:srgbClr val="0070C0"/>
                </a:solidFill>
                <a:effectLst/>
                <a:latin typeface="Times New Roman" pitchFamily="18" charset="0"/>
                <a:ea typeface="Times New Roman" pitchFamily="18" charset="0"/>
                <a:cs typeface="Times New Roman" pitchFamily="18" charset="0"/>
              </a:rPr>
              <a:t>Самартай</a:t>
            </a:r>
            <a:r>
              <a:rPr kumimoji="0" lang="ru-RU" sz="14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a:t>
            </a:r>
            <a:endParaRPr kumimoji="0" lang="ru-RU" sz="1400" b="0" i="0" u="none" strike="noStrike" cap="none" normalizeH="0" baseline="0" dirty="0" smtClean="0">
              <a:ln>
                <a:noFill/>
              </a:ln>
              <a:solidFill>
                <a:srgbClr val="0070C0"/>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Рисунок 4" descr="http://ru.visityakutia.com/wp-content/gallery/turuk-haja-jakutia/turuk-haja-jakutia-01.jpg"/>
          <p:cNvPicPr/>
          <p:nvPr/>
        </p:nvPicPr>
        <p:blipFill>
          <a:blip r:embed="rId2"/>
          <a:srcRect b="4094"/>
          <a:stretch>
            <a:fillRect/>
          </a:stretch>
        </p:blipFill>
        <p:spPr bwMode="auto">
          <a:xfrm>
            <a:off x="5143504" y="1844824"/>
            <a:ext cx="3786214" cy="2088231"/>
          </a:xfrm>
          <a:prstGeom prst="rect">
            <a:avLst/>
          </a:prstGeom>
          <a:noFill/>
          <a:ln w="9525">
            <a:noFill/>
            <a:miter lim="800000"/>
            <a:headEnd/>
            <a:tailEnd/>
          </a:ln>
        </p:spPr>
      </p:pic>
      <p:pic>
        <p:nvPicPr>
          <p:cNvPr id="6" name="Рисунок 5" descr="H:\булус\туруук3.jpg"/>
          <p:cNvPicPr/>
          <p:nvPr/>
        </p:nvPicPr>
        <p:blipFill>
          <a:blip r:embed="rId3"/>
          <a:srcRect/>
          <a:stretch>
            <a:fillRect/>
          </a:stretch>
        </p:blipFill>
        <p:spPr bwMode="auto">
          <a:xfrm>
            <a:off x="5143504" y="4077072"/>
            <a:ext cx="3795999" cy="2485947"/>
          </a:xfrm>
          <a:prstGeom prst="rect">
            <a:avLst/>
          </a:prstGeom>
          <a:noFill/>
          <a:ln w="9525">
            <a:noFill/>
            <a:miter lim="800000"/>
            <a:headEnd/>
            <a:tailEnd/>
          </a:ln>
        </p:spPr>
      </p:pic>
      <p:pic>
        <p:nvPicPr>
          <p:cNvPr id="1026" name="Picture 2" descr="F:\булус\диоин юр.jpg"/>
          <p:cNvPicPr>
            <a:picLocks noChangeAspect="1" noChangeArrowheads="1"/>
          </p:cNvPicPr>
          <p:nvPr/>
        </p:nvPicPr>
        <p:blipFill rotWithShape="1">
          <a:blip r:embed="rId4">
            <a:extLst>
              <a:ext uri="{28A0092B-C50C-407E-A947-70E740481C1C}">
                <a14:useLocalDpi xmlns:a14="http://schemas.microsoft.com/office/drawing/2010/main" val="0"/>
              </a:ext>
            </a:extLst>
          </a:blip>
          <a:srcRect l="24677" r="12150"/>
          <a:stretch/>
        </p:blipFill>
        <p:spPr bwMode="auto">
          <a:xfrm>
            <a:off x="251521" y="3429000"/>
            <a:ext cx="2068306" cy="280831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булус\дирин.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3429000"/>
            <a:ext cx="2515150"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773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3971924" cy="706090"/>
          </a:xfrm>
        </p:spPr>
        <p:txBody>
          <a:bodyPr>
            <a:normAutofit/>
          </a:bodyPr>
          <a:lstStyle/>
          <a:p>
            <a:r>
              <a:rPr lang="ru-RU" sz="2400" b="1" dirty="0" smtClean="0">
                <a:solidFill>
                  <a:srgbClr val="FF0000"/>
                </a:solidFill>
              </a:rPr>
              <a:t>ДЮНЫ-ТУКУЛАНЫ</a:t>
            </a:r>
            <a:endParaRPr lang="ru-RU" sz="2400" dirty="0">
              <a:solidFill>
                <a:srgbClr val="FF0000"/>
              </a:solidFill>
              <a:latin typeface="+mn-lt"/>
            </a:endParaRPr>
          </a:p>
        </p:txBody>
      </p:sp>
      <p:sp>
        <p:nvSpPr>
          <p:cNvPr id="3" name="Объект 2"/>
          <p:cNvSpPr>
            <a:spLocks noGrp="1"/>
          </p:cNvSpPr>
          <p:nvPr>
            <p:ph idx="1"/>
          </p:nvPr>
        </p:nvSpPr>
        <p:spPr>
          <a:xfrm>
            <a:off x="457200" y="857232"/>
            <a:ext cx="8229600" cy="5812128"/>
          </a:xfrm>
        </p:spPr>
        <p:txBody>
          <a:bodyPr>
            <a:normAutofit/>
          </a:bodyPr>
          <a:lstStyle/>
          <a:p>
            <a:pPr marL="0" indent="0" algn="just">
              <a:buNone/>
            </a:pPr>
            <a:r>
              <a:rPr lang="ru-RU" sz="2200" b="1" dirty="0" smtClean="0">
                <a:solidFill>
                  <a:srgbClr val="002060"/>
                </a:solidFill>
              </a:rPr>
              <a:t>	</a:t>
            </a:r>
            <a:endParaRPr lang="ru-RU" sz="2200" b="1" dirty="0">
              <a:solidFill>
                <a:srgbClr val="C00000"/>
              </a:solidFill>
            </a:endParaRPr>
          </a:p>
        </p:txBody>
      </p:sp>
      <p:sp>
        <p:nvSpPr>
          <p:cNvPr id="33793" name="Rectangle 1"/>
          <p:cNvSpPr>
            <a:spLocks noChangeArrowheads="1"/>
          </p:cNvSpPr>
          <p:nvPr/>
        </p:nvSpPr>
        <p:spPr bwMode="auto">
          <a:xfrm>
            <a:off x="0" y="338389"/>
            <a:ext cx="4643438"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a:solidFill>
                <a:srgbClr val="0070C0"/>
              </a:solidFill>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Другим уникальным памятником природы являются Дюны-</a:t>
            </a:r>
            <a:r>
              <a:rPr kumimoji="0" lang="ru-RU" sz="1600" b="0" i="0" u="none" strike="noStrike" cap="none" normalizeH="0" baseline="0" dirty="0" err="1" smtClean="0">
                <a:ln>
                  <a:noFill/>
                </a:ln>
                <a:solidFill>
                  <a:srgbClr val="0070C0"/>
                </a:solidFill>
                <a:effectLst/>
                <a:latin typeface="Times New Roman" pitchFamily="18" charset="0"/>
                <a:ea typeface="Times New Roman" pitchFamily="18" charset="0"/>
                <a:cs typeface="Times New Roman" pitchFamily="18" charset="0"/>
              </a:rPr>
              <a:t>Тукуланы</a:t>
            </a:r>
            <a:r>
              <a:rPr kumimoji="0" lang="ru-RU" sz="16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(эвенкийское слово «тукала»- означает пески): небольшие песчаные массивы, почти лишенные растительности. Они по праву считаются </a:t>
            </a:r>
            <a:r>
              <a:rPr kumimoji="0" lang="ru-RU" sz="1600" b="0" i="0" u="none" strike="noStrike" cap="none" normalizeH="0" baseline="0" dirty="0" smtClean="0">
                <a:ln>
                  <a:noFill/>
                </a:ln>
                <a:solidFill>
                  <a:srgbClr val="0070C0"/>
                </a:solidFill>
                <a:effectLst/>
                <a:latin typeface="Calibri"/>
                <a:ea typeface="Times New Roman" pitchFamily="18" charset="0"/>
                <a:cs typeface="Times New Roman" pitchFamily="18" charset="0"/>
              </a:rPr>
              <a:t>«</a:t>
            </a:r>
            <a:r>
              <a:rPr kumimoji="0" lang="ru-RU" sz="16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экзотикой якутской природы</a:t>
            </a:r>
            <a:r>
              <a:rPr kumimoji="0" lang="ru-RU" sz="1600" b="0" i="0" u="none" strike="noStrike" cap="none" normalizeH="0" baseline="0" dirty="0" smtClean="0">
                <a:ln>
                  <a:noFill/>
                </a:ln>
                <a:solidFill>
                  <a:srgbClr val="0070C0"/>
                </a:solidFill>
                <a:effectLst/>
                <a:latin typeface="Calibri"/>
                <a:ea typeface="Times New Roman" pitchFamily="18" charset="0"/>
                <a:cs typeface="Times New Roman" pitchFamily="18" charset="0"/>
              </a:rPr>
              <a:t>»</a:t>
            </a:r>
            <a:r>
              <a:rPr kumimoji="0" lang="ru-RU" sz="16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Холм имеет высоту около 50метров. Туристов привлекает чистый пляж, возможность почувствовать себя как в настоящей пустыне.</a:t>
            </a:r>
            <a:endParaRPr kumimoji="0" lang="ru-RU" sz="16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3794" name="Rectangle 2"/>
          <p:cNvSpPr>
            <a:spLocks noChangeArrowheads="1"/>
          </p:cNvSpPr>
          <p:nvPr/>
        </p:nvSpPr>
        <p:spPr bwMode="auto">
          <a:xfrm>
            <a:off x="5500694" y="500042"/>
            <a:ext cx="274371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БУОТАМА</a:t>
            </a:r>
            <a:endParaRPr kumimoji="0" lang="ru-RU" sz="2400" b="0" i="0" u="none" strike="noStrike" cap="none" normalizeH="0" baseline="0" dirty="0" smtClean="0">
              <a:ln>
                <a:noFill/>
              </a:ln>
              <a:solidFill>
                <a:srgbClr val="FF0000"/>
              </a:solidFill>
              <a:effectLst/>
              <a:latin typeface="Arial" pitchFamily="34" charset="0"/>
              <a:cs typeface="Arial" pitchFamily="34" charset="0"/>
            </a:endParaRPr>
          </a:p>
        </p:txBody>
      </p:sp>
      <p:sp>
        <p:nvSpPr>
          <p:cNvPr id="33795" name="Rectangle 3"/>
          <p:cNvSpPr>
            <a:spLocks noChangeArrowheads="1"/>
          </p:cNvSpPr>
          <p:nvPr/>
        </p:nvSpPr>
        <p:spPr bwMode="auto">
          <a:xfrm>
            <a:off x="4786314" y="794547"/>
            <a:ext cx="4214842"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Буотама- правый приток реки Лены. Наибольшей популярностью у туристов на Устье Буотамы пользуется орнитологическая тропа "Пернатый мир Буотамы" и сплав по реке Буотаме. Все туристы стремятся попасть на р.Буотама что бы насладиться купанием в кристально чистой воде и рыбалкой.</a:t>
            </a:r>
            <a:endParaRPr kumimoji="0" lang="ru-RU" sz="14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Можно заглянуть в гости к лесным бизонам, которые раньше здесь водились, потом исчезли. В 2006 году бизонов привезли из Канады на </a:t>
            </a:r>
            <a:r>
              <a:rPr kumimoji="0" lang="ru-RU" sz="1400" b="0" i="0" u="none" strike="noStrike" cap="none" normalizeH="0" baseline="0" dirty="0" err="1" smtClean="0">
                <a:ln>
                  <a:noFill/>
                </a:ln>
                <a:solidFill>
                  <a:srgbClr val="0070C0"/>
                </a:solidFill>
                <a:effectLst/>
                <a:latin typeface="Times New Roman" pitchFamily="18" charset="0"/>
                <a:ea typeface="Times New Roman" pitchFamily="18" charset="0"/>
                <a:cs typeface="Times New Roman" pitchFamily="18" charset="0"/>
              </a:rPr>
              <a:t>реакклиматизацию</a:t>
            </a:r>
            <a:r>
              <a:rPr kumimoji="0" lang="ru-RU" sz="14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Потом были еще два завоза, а на месте за все время родилось 47 симпатичных </a:t>
            </a:r>
            <a:r>
              <a:rPr kumimoji="0" lang="ru-RU" sz="1400" b="0" i="0" u="none" strike="noStrike" cap="none" normalizeH="0" baseline="0" dirty="0" err="1" smtClean="0">
                <a:ln>
                  <a:noFill/>
                </a:ln>
                <a:solidFill>
                  <a:srgbClr val="0070C0"/>
                </a:solidFill>
                <a:effectLst/>
                <a:latin typeface="Times New Roman" pitchFamily="18" charset="0"/>
                <a:ea typeface="Times New Roman" pitchFamily="18" charset="0"/>
                <a:cs typeface="Times New Roman" pitchFamily="18" charset="0"/>
              </a:rPr>
              <a:t>бизончиков</a:t>
            </a:r>
            <a:r>
              <a:rPr kumimoji="0" lang="ru-RU" sz="12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a:t>
            </a:r>
            <a:endParaRPr kumimoji="0" lang="ru-RU" sz="1800" b="0" i="0" u="none" strike="noStrike" cap="none" normalizeH="0" baseline="0" dirty="0" smtClean="0">
              <a:ln>
                <a:noFill/>
              </a:ln>
              <a:solidFill>
                <a:srgbClr val="0070C0"/>
              </a:solidFill>
              <a:effectLst/>
              <a:latin typeface="Arial" pitchFamily="34" charset="0"/>
              <a:cs typeface="Arial" pitchFamily="34" charset="0"/>
            </a:endParaRPr>
          </a:p>
        </p:txBody>
      </p:sp>
      <p:pic>
        <p:nvPicPr>
          <p:cNvPr id="7" name="Рисунок 6" descr="https://adventure-guide.ru/upload/resize_cache/iblock/2f4/99999_400_1/2f4afacb50523d4af66b439f851db29e.jpg"/>
          <p:cNvPicPr/>
          <p:nvPr/>
        </p:nvPicPr>
        <p:blipFill>
          <a:blip r:embed="rId2"/>
          <a:srcRect/>
          <a:stretch>
            <a:fillRect/>
          </a:stretch>
        </p:blipFill>
        <p:spPr bwMode="auto">
          <a:xfrm>
            <a:off x="142844" y="3036090"/>
            <a:ext cx="3143272" cy="1617045"/>
          </a:xfrm>
          <a:prstGeom prst="rect">
            <a:avLst/>
          </a:prstGeom>
          <a:noFill/>
          <a:ln w="9525">
            <a:noFill/>
            <a:miter lim="800000"/>
            <a:headEnd/>
            <a:tailEnd/>
          </a:ln>
        </p:spPr>
      </p:pic>
      <p:pic>
        <p:nvPicPr>
          <p:cNvPr id="8" name="Рисунок 7" descr="http://fotki.ykt.ru/albums/userpics/18166/normal_1286402531_76.jpg"/>
          <p:cNvPicPr/>
          <p:nvPr/>
        </p:nvPicPr>
        <p:blipFill>
          <a:blip r:embed="rId3"/>
          <a:srcRect/>
          <a:stretch>
            <a:fillRect/>
          </a:stretch>
        </p:blipFill>
        <p:spPr bwMode="auto">
          <a:xfrm>
            <a:off x="2644917" y="2951637"/>
            <a:ext cx="2000263" cy="1785950"/>
          </a:xfrm>
          <a:prstGeom prst="rect">
            <a:avLst/>
          </a:prstGeom>
          <a:noFill/>
          <a:ln w="9525">
            <a:noFill/>
            <a:miter lim="800000"/>
            <a:headEnd/>
            <a:tailEnd/>
          </a:ln>
        </p:spPr>
      </p:pic>
      <p:pic>
        <p:nvPicPr>
          <p:cNvPr id="9" name="Рисунок 8" descr="https://pbs.twimg.com/media/CVW3dpvWwAA6XMO.jpg"/>
          <p:cNvPicPr/>
          <p:nvPr/>
        </p:nvPicPr>
        <p:blipFill>
          <a:blip r:embed="rId4"/>
          <a:srcRect/>
          <a:stretch>
            <a:fillRect/>
          </a:stretch>
        </p:blipFill>
        <p:spPr bwMode="auto">
          <a:xfrm>
            <a:off x="357158" y="4869160"/>
            <a:ext cx="4143404" cy="1771985"/>
          </a:xfrm>
          <a:prstGeom prst="rect">
            <a:avLst/>
          </a:prstGeom>
          <a:noFill/>
          <a:ln w="9525">
            <a:noFill/>
            <a:miter lim="800000"/>
            <a:headEnd/>
            <a:tailEnd/>
          </a:ln>
        </p:spPr>
      </p:pic>
      <p:pic>
        <p:nvPicPr>
          <p:cNvPr id="10" name="Рисунок 9" descr="https://adventure-guide.ru/upload/resize_cache/iblock/b6d/99999_400_1/b6dabd664610c3c82cd389cde0970f35.jpg"/>
          <p:cNvPicPr/>
          <p:nvPr/>
        </p:nvPicPr>
        <p:blipFill>
          <a:blip r:embed="rId5"/>
          <a:srcRect/>
          <a:stretch>
            <a:fillRect/>
          </a:stretch>
        </p:blipFill>
        <p:spPr bwMode="auto">
          <a:xfrm>
            <a:off x="4572000" y="3501008"/>
            <a:ext cx="2286016" cy="1928826"/>
          </a:xfrm>
          <a:prstGeom prst="rect">
            <a:avLst/>
          </a:prstGeom>
          <a:noFill/>
          <a:ln w="9525">
            <a:noFill/>
            <a:miter lim="800000"/>
            <a:headEnd/>
            <a:tailEnd/>
          </a:ln>
        </p:spPr>
      </p:pic>
      <p:pic>
        <p:nvPicPr>
          <p:cNvPr id="11" name="Рисунок 10" descr="http://news.ykt.ru/upload/image/2016/04/42132/main.jpg?1461296081"/>
          <p:cNvPicPr/>
          <p:nvPr/>
        </p:nvPicPr>
        <p:blipFill>
          <a:blip r:embed="rId6" cstate="print"/>
          <a:srcRect/>
          <a:stretch>
            <a:fillRect/>
          </a:stretch>
        </p:blipFill>
        <p:spPr bwMode="auto">
          <a:xfrm>
            <a:off x="6929454" y="3501008"/>
            <a:ext cx="2000264" cy="1928826"/>
          </a:xfrm>
          <a:prstGeom prst="rect">
            <a:avLst/>
          </a:prstGeom>
          <a:noFill/>
          <a:ln w="9525">
            <a:noFill/>
            <a:miter lim="800000"/>
            <a:headEnd/>
            <a:tailEnd/>
          </a:ln>
        </p:spPr>
      </p:pic>
      <p:pic>
        <p:nvPicPr>
          <p:cNvPr id="33796" name="Picture 4" descr="H:\коляда\Ботама 4.jpg"/>
          <p:cNvPicPr>
            <a:picLocks noChangeAspect="1" noChangeArrowheads="1"/>
          </p:cNvPicPr>
          <p:nvPr/>
        </p:nvPicPr>
        <p:blipFill>
          <a:blip r:embed="rId7"/>
          <a:srcRect/>
          <a:stretch>
            <a:fillRect/>
          </a:stretch>
        </p:blipFill>
        <p:spPr bwMode="auto">
          <a:xfrm>
            <a:off x="5000628" y="5072074"/>
            <a:ext cx="3452810" cy="1571636"/>
          </a:xfrm>
          <a:prstGeom prst="rect">
            <a:avLst/>
          </a:prstGeom>
          <a:noFill/>
        </p:spPr>
      </p:pic>
    </p:spTree>
    <p:extLst>
      <p:ext uri="{BB962C8B-B14F-4D97-AF65-F5344CB8AC3E}">
        <p14:creationId xmlns:p14="http://schemas.microsoft.com/office/powerpoint/2010/main" val="9666550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1363</TotalTime>
  <Words>1584</Words>
  <Application>Microsoft Office PowerPoint</Application>
  <PresentationFormat>Экран (4:3)</PresentationFormat>
  <Paragraphs>129</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Трек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ДЮНЫ-ТУКУЛАНЫ</vt:lpstr>
      <vt:lpstr>Презентация PowerPoint</vt:lpstr>
      <vt:lpstr> </vt:lpstr>
      <vt:lpstr>     История якутского зоопарка началась в 90-е годы ХХ века с идеи Первого президента Республики Саха (Якутия) Михаила Ефимовича Николаева. 2001 году  коллекция парка насчитывала 12 видов, представляющих аборигенную фауну. Животные, а это были в большинстве своем птицы, были переданы центром реабилитации диких животных. В 2016 году коллекция насчитывается 187 видов животных. Из них 24 видов хищных млекопитающих, 12 видов копытных млекопитающих, птиц 37, насекомые 24 вида, рептилии 64 вида, амфибии 21 вид, рыб 5.В год зоопарк посещают около 90 тысяч человек. </vt:lpstr>
      <vt:lpstr>                                         Результаты анкетирования  Назовите уникальные природные территории, которые находятся в Хангаласском улусе</vt:lpstr>
      <vt:lpstr>Какие виды экологического туризма знаете </vt:lpstr>
      <vt:lpstr>                        Перспективы развития экотуризма</vt:lpstr>
      <vt:lpstr>Разработанные маршруты в Хангаласском улусе </vt:lpstr>
      <vt:lpstr>Презентация PowerPoint</vt:lpstr>
      <vt:lpstr>Подробная нитка нашего семейного маршрута: Покровск – 30км.– Техтюр – 4км.– Зоопарк –100км. – Еланка –15км. – Ленские столбы – 15км. –Еланка – 22км.– Дирин Юрях -- 6км.– Тукулааны --  27км. – Еланка– 29км. – Булгунятаах -- 5км. – Буотама -- 5км. – Булгуняхтаах – 19км. – Мохсоголох – 16км. – Качикатцы–5км. Булуус –23км.--Туруук Хайа– 14км.-- Курулуур--  16км. -- Покровск</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Антонина</dc:creator>
  <cp:lastModifiedBy>Пользователь Windows</cp:lastModifiedBy>
  <cp:revision>126</cp:revision>
  <cp:lastPrinted>2017-03-02T09:37:47Z</cp:lastPrinted>
  <dcterms:created xsi:type="dcterms:W3CDTF">2015-11-23T17:48:28Z</dcterms:created>
  <dcterms:modified xsi:type="dcterms:W3CDTF">2024-03-21T14:56:39Z</dcterms:modified>
</cp:coreProperties>
</file>