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9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93" r:id="rId17"/>
    <p:sldId id="275" r:id="rId18"/>
    <p:sldId id="295" r:id="rId19"/>
    <p:sldId id="272" r:id="rId20"/>
    <p:sldId id="296" r:id="rId21"/>
    <p:sldId id="297" r:id="rId22"/>
    <p:sldId id="298" r:id="rId23"/>
    <p:sldId id="277" r:id="rId24"/>
    <p:sldId id="278" r:id="rId25"/>
    <p:sldId id="279" r:id="rId26"/>
    <p:sldId id="282" r:id="rId27"/>
    <p:sldId id="281" r:id="rId28"/>
    <p:sldId id="294" r:id="rId29"/>
    <p:sldId id="291" r:id="rId30"/>
    <p:sldId id="299" r:id="rId31"/>
  </p:sldIdLst>
  <p:sldSz cx="14389100" cy="8089900"/>
  <p:notesSz cx="14389100" cy="8089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94660"/>
  </p:normalViewPr>
  <p:slideViewPr>
    <p:cSldViewPr>
      <p:cViewPr varScale="1">
        <p:scale>
          <a:sx n="60" d="100"/>
          <a:sy n="60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35700" cy="40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150225" y="0"/>
            <a:ext cx="6235700" cy="40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CE57D-C46F-4B10-B4CF-775F4C54AFCE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65675" y="1011238"/>
            <a:ext cx="4857750" cy="2730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38275" y="3892550"/>
            <a:ext cx="11512550" cy="318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685088"/>
            <a:ext cx="6235700" cy="40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150225" y="7685088"/>
            <a:ext cx="6235700" cy="40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19B0-E12E-4DCB-A299-42B522929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9182" y="2507869"/>
            <a:ext cx="12230735" cy="169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58365" y="4530344"/>
            <a:ext cx="10072370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9455" y="1860677"/>
            <a:ext cx="6259258" cy="5339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0386" y="1860677"/>
            <a:ext cx="6259258" cy="5339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2818" y="2008386"/>
            <a:ext cx="9283463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223" y="2602707"/>
            <a:ext cx="13134653" cy="286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2294" y="7523607"/>
            <a:ext cx="4604512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9455" y="7523607"/>
            <a:ext cx="3309493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0152" y="7523607"/>
            <a:ext cx="3309493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ota.ru/uchebnik/uprazhneniya/chasti-pol-i-pol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011" y="3231820"/>
            <a:ext cx="696912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0" dirty="0" err="1">
                <a:latin typeface="Microsoft Sans Serif"/>
                <a:cs typeface="Microsoft Sans Serif"/>
              </a:rPr>
              <a:t>Тема</a:t>
            </a:r>
            <a:r>
              <a:rPr sz="3000" spc="-5" dirty="0">
                <a:latin typeface="Microsoft Sans Serif"/>
                <a:cs typeface="Microsoft Sans Serif"/>
              </a:rPr>
              <a:t> </a:t>
            </a:r>
            <a:r>
              <a:rPr sz="3000" spc="-35" dirty="0" err="1" smtClean="0">
                <a:latin typeface="Microsoft Sans Serif"/>
                <a:cs typeface="Microsoft Sans Serif"/>
              </a:rPr>
              <a:t>урок</a:t>
            </a:r>
            <a:r>
              <a:rPr lang="ru-RU" sz="3000" spc="-35" dirty="0" smtClean="0">
                <a:latin typeface="Microsoft Sans Serif"/>
                <a:cs typeface="Microsoft Sans Serif"/>
              </a:rPr>
              <a:t>а</a:t>
            </a:r>
            <a:r>
              <a:rPr sz="3000" spc="-35" dirty="0" smtClean="0">
                <a:latin typeface="Microsoft Sans Serif"/>
                <a:cs typeface="Microsoft Sans Serif"/>
              </a:rPr>
              <a:t>:</a:t>
            </a:r>
            <a:endParaRPr sz="3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ru-RU" sz="2900" dirty="0">
                <a:solidFill>
                  <a:srgbClr val="00B050"/>
                </a:solidFill>
                <a:latin typeface="Microsoft Sans Serif"/>
                <a:cs typeface="Microsoft Sans Serif"/>
              </a:rPr>
              <a:t>Световой луч и световой пучок. Закон прямолинейного распространения света. Солнечное и лунное затмение</a:t>
            </a:r>
            <a:endParaRPr sz="2900" dirty="0">
              <a:solidFill>
                <a:srgbClr val="00B05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208" y="1184222"/>
            <a:ext cx="4416315" cy="29442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647" y="750831"/>
            <a:ext cx="780223" cy="3065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9024" y="531144"/>
            <a:ext cx="1074292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500" b="1" dirty="0" smtClean="0">
                <a:latin typeface="Arial"/>
                <a:cs typeface="Arial"/>
              </a:rPr>
              <a:t> Бинарный </a:t>
            </a:r>
            <a:r>
              <a:rPr lang="ru-RU" sz="3500" b="1" dirty="0">
                <a:latin typeface="Arial"/>
                <a:cs typeface="Arial"/>
              </a:rPr>
              <a:t>у</a:t>
            </a:r>
            <a:r>
              <a:rPr lang="ru-RU" sz="3500" b="1" dirty="0" smtClean="0">
                <a:latin typeface="Arial"/>
                <a:cs typeface="Arial"/>
              </a:rPr>
              <a:t>рок физики и русского языка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0855" y="4356166"/>
            <a:ext cx="3983366" cy="294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647" y="7169150"/>
            <a:ext cx="5236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a typeface="Microsoft Himalaya" panose="01010100010101010101" pitchFamily="2" charset="0"/>
                <a:cs typeface="Microsoft Himalaya" panose="01010100010101010101" pitchFamily="2" charset="0"/>
              </a:rPr>
              <a:t>Учитель </a:t>
            </a:r>
            <a:r>
              <a:rPr lang="ru-RU" sz="2000" b="1" i="1" dirty="0" smtClean="0">
                <a:ea typeface="Microsoft Himalaya" panose="01010100010101010101" pitchFamily="2" charset="0"/>
                <a:cs typeface="Microsoft Himalaya" panose="01010100010101010101" pitchFamily="2" charset="0"/>
              </a:rPr>
              <a:t>физики Петрова Ирина Евгеньевна</a:t>
            </a:r>
          </a:p>
          <a:p>
            <a:r>
              <a:rPr lang="ru-RU" sz="2000" b="1" i="1" dirty="0" smtClean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sz="2000" b="1" i="1" dirty="0" smtClean="0">
                <a:ea typeface="Microsoft Himalaya" panose="01010100010101010101" pitchFamily="2" charset="0"/>
                <a:cs typeface="Microsoft Himalaya" panose="01010100010101010101" pitchFamily="2" charset="0"/>
              </a:rPr>
              <a:t>МАОУ №4 г .Бор Нижегородской области</a:t>
            </a:r>
            <a:endParaRPr lang="ru-RU" sz="2000" b="1" i="1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673" y="5096237"/>
            <a:ext cx="5724277" cy="194668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99060" rIns="0" bIns="0" rtlCol="0">
            <a:spAutoFit/>
          </a:bodyPr>
          <a:lstStyle/>
          <a:p>
            <a:pPr marL="85725" marR="574040">
              <a:lnSpc>
                <a:spcPct val="100000"/>
              </a:lnSpc>
              <a:spcBef>
                <a:spcPts val="780"/>
              </a:spcBef>
            </a:pPr>
            <a:r>
              <a:rPr lang="ru-RU"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Тень</a:t>
            </a:r>
            <a:r>
              <a:rPr sz="3000" b="1" dirty="0" smtClean="0">
                <a:solidFill>
                  <a:srgbClr val="FFD966"/>
                </a:solidFill>
                <a:latin typeface="Arial"/>
                <a:cs typeface="Arial"/>
              </a:rPr>
              <a:t>–</a:t>
            </a:r>
            <a:r>
              <a:rPr sz="3000" b="1" spc="35" dirty="0" smtClean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lang="ru-RU" sz="3000" b="1" spc="35" dirty="0" smtClean="0">
                <a:solidFill>
                  <a:schemeClr val="bg1"/>
                </a:solidFill>
                <a:latin typeface="Arial"/>
                <a:cs typeface="Arial"/>
              </a:rPr>
              <a:t>это </a:t>
            </a:r>
            <a:r>
              <a:rPr lang="ru-RU" sz="3000" b="1" spc="35" dirty="0">
                <a:solidFill>
                  <a:schemeClr val="bg1"/>
                </a:solidFill>
                <a:latin typeface="Arial"/>
                <a:cs typeface="Arial"/>
              </a:rPr>
              <a:t>область пространства, в которую не попадает </a:t>
            </a:r>
            <a:r>
              <a:rPr lang="ru-RU" sz="3000" b="1" spc="35" dirty="0">
                <a:solidFill>
                  <a:srgbClr val="FFD966"/>
                </a:solidFill>
                <a:latin typeface="Arial"/>
                <a:cs typeface="Arial"/>
              </a:rPr>
              <a:t>свет от </a:t>
            </a:r>
            <a:r>
              <a:rPr lang="ru-RU" sz="3000" b="1" spc="35" dirty="0" smtClean="0">
                <a:solidFill>
                  <a:srgbClr val="FFD966"/>
                </a:solidFill>
                <a:latin typeface="Arial"/>
                <a:cs typeface="Arial"/>
              </a:rPr>
              <a:t>источника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9743" y="359129"/>
            <a:ext cx="43154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latin typeface="Arial"/>
                <a:cs typeface="Arial"/>
              </a:rPr>
              <a:t>Тень и полутень</a:t>
            </a:r>
            <a:endParaRPr sz="35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94936" y="1472134"/>
            <a:ext cx="11412412" cy="5553325"/>
            <a:chOff x="1594936" y="1472134"/>
            <a:chExt cx="11412412" cy="5553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936" y="1472134"/>
              <a:ext cx="5352899" cy="24851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588" y="2527844"/>
              <a:ext cx="5229214" cy="25339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4108" y="4494940"/>
              <a:ext cx="4903240" cy="253051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548" y="1456747"/>
            <a:ext cx="12316883" cy="103618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259715" marR="257810" indent="-1270" algn="ctr">
              <a:lnSpc>
                <a:spcPct val="100000"/>
              </a:lnSpc>
              <a:spcBef>
                <a:spcPts val="880"/>
              </a:spcBef>
            </a:pPr>
            <a:r>
              <a:rPr sz="3000" b="1" spc="-10" dirty="0" smtClean="0">
                <a:solidFill>
                  <a:srgbClr val="FFD966"/>
                </a:solidFill>
                <a:latin typeface="Arial"/>
                <a:cs typeface="Arial"/>
              </a:rPr>
              <a:t>П</a:t>
            </a:r>
            <a:r>
              <a:rPr lang="ru-RU" sz="3000" b="1" spc="-10" dirty="0" err="1" smtClean="0">
                <a:solidFill>
                  <a:srgbClr val="FFD966"/>
                </a:solidFill>
                <a:latin typeface="Arial"/>
                <a:cs typeface="Arial"/>
              </a:rPr>
              <a:t>олутень</a:t>
            </a:r>
            <a:r>
              <a:rPr sz="3000" b="1" spc="-10" dirty="0" smtClean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ru-RU" sz="3000" b="1" dirty="0" smtClean="0">
                <a:solidFill>
                  <a:srgbClr val="FFFFFF"/>
                </a:solidFill>
                <a:latin typeface="Arial"/>
                <a:cs typeface="Arial"/>
              </a:rPr>
              <a:t>это та область, в которую попадает свет от части источника света или нескольких источников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8598" y="359129"/>
            <a:ext cx="43154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latin typeface="Arial"/>
                <a:cs typeface="Arial"/>
              </a:rPr>
              <a:t>Тень и полутень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878" y="4619852"/>
            <a:ext cx="14672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 smtClean="0">
                <a:latin typeface="Arial"/>
                <a:cs typeface="Arial"/>
              </a:rPr>
              <a:t>S</a:t>
            </a:r>
            <a:r>
              <a:rPr sz="3200" b="1" dirty="0" smtClean="0"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3821" y="2507520"/>
            <a:ext cx="5955529" cy="4048125"/>
            <a:chOff x="8436857" y="2507520"/>
            <a:chExt cx="5456555" cy="40481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4603" y="4012641"/>
              <a:ext cx="690923" cy="7047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04602" y="4012641"/>
              <a:ext cx="691515" cy="704850"/>
            </a:xfrm>
            <a:custGeom>
              <a:avLst/>
              <a:gdLst/>
              <a:ahLst/>
              <a:cxnLst/>
              <a:rect l="l" t="t" r="r" b="b"/>
              <a:pathLst>
                <a:path w="691515" h="704850">
                  <a:moveTo>
                    <a:pt x="0" y="352374"/>
                  </a:moveTo>
                  <a:lnTo>
                    <a:pt x="3153" y="304561"/>
                  </a:lnTo>
                  <a:lnTo>
                    <a:pt x="12340" y="258703"/>
                  </a:lnTo>
                  <a:lnTo>
                    <a:pt x="27149" y="215219"/>
                  </a:lnTo>
                  <a:lnTo>
                    <a:pt x="47167" y="174529"/>
                  </a:lnTo>
                  <a:lnTo>
                    <a:pt x="71984" y="137053"/>
                  </a:lnTo>
                  <a:lnTo>
                    <a:pt x="101187" y="103212"/>
                  </a:lnTo>
                  <a:lnTo>
                    <a:pt x="134365" y="73425"/>
                  </a:lnTo>
                  <a:lnTo>
                    <a:pt x="171107" y="48111"/>
                  </a:lnTo>
                  <a:lnTo>
                    <a:pt x="211000" y="27692"/>
                  </a:lnTo>
                  <a:lnTo>
                    <a:pt x="253633" y="12587"/>
                  </a:lnTo>
                  <a:lnTo>
                    <a:pt x="298595" y="3216"/>
                  </a:lnTo>
                  <a:lnTo>
                    <a:pt x="345474" y="0"/>
                  </a:lnTo>
                  <a:lnTo>
                    <a:pt x="390884" y="3055"/>
                  </a:lnTo>
                  <a:lnTo>
                    <a:pt x="435132" y="12072"/>
                  </a:lnTo>
                  <a:lnTo>
                    <a:pt x="477680" y="26821"/>
                  </a:lnTo>
                  <a:lnTo>
                    <a:pt x="517990" y="47077"/>
                  </a:lnTo>
                  <a:lnTo>
                    <a:pt x="555525" y="72612"/>
                  </a:lnTo>
                  <a:lnTo>
                    <a:pt x="589748" y="103199"/>
                  </a:lnTo>
                  <a:lnTo>
                    <a:pt x="619743" y="138118"/>
                  </a:lnTo>
                  <a:lnTo>
                    <a:pt x="644779" y="176411"/>
                  </a:lnTo>
                  <a:lnTo>
                    <a:pt x="664636" y="217530"/>
                  </a:lnTo>
                  <a:lnTo>
                    <a:pt x="679093" y="260929"/>
                  </a:lnTo>
                  <a:lnTo>
                    <a:pt x="687929" y="306059"/>
                  </a:lnTo>
                  <a:lnTo>
                    <a:pt x="690923" y="352374"/>
                  </a:lnTo>
                  <a:lnTo>
                    <a:pt x="687770" y="400192"/>
                  </a:lnTo>
                  <a:lnTo>
                    <a:pt x="678584" y="446054"/>
                  </a:lnTo>
                  <a:lnTo>
                    <a:pt x="663778" y="489540"/>
                  </a:lnTo>
                  <a:lnTo>
                    <a:pt x="643762" y="530230"/>
                  </a:lnTo>
                  <a:lnTo>
                    <a:pt x="618948" y="567705"/>
                  </a:lnTo>
                  <a:lnTo>
                    <a:pt x="589748" y="601545"/>
                  </a:lnTo>
                  <a:lnTo>
                    <a:pt x="556573" y="631331"/>
                  </a:lnTo>
                  <a:lnTo>
                    <a:pt x="519835" y="656642"/>
                  </a:lnTo>
                  <a:lnTo>
                    <a:pt x="479944" y="677059"/>
                  </a:lnTo>
                  <a:lnTo>
                    <a:pt x="437313" y="692162"/>
                  </a:lnTo>
                  <a:lnTo>
                    <a:pt x="392352" y="701532"/>
                  </a:lnTo>
                  <a:lnTo>
                    <a:pt x="345474" y="704748"/>
                  </a:lnTo>
                  <a:lnTo>
                    <a:pt x="298595" y="701532"/>
                  </a:lnTo>
                  <a:lnTo>
                    <a:pt x="253633" y="692162"/>
                  </a:lnTo>
                  <a:lnTo>
                    <a:pt x="211000" y="677059"/>
                  </a:lnTo>
                  <a:lnTo>
                    <a:pt x="171107" y="656642"/>
                  </a:lnTo>
                  <a:lnTo>
                    <a:pt x="134365" y="631331"/>
                  </a:lnTo>
                  <a:lnTo>
                    <a:pt x="101187" y="601545"/>
                  </a:lnTo>
                  <a:lnTo>
                    <a:pt x="71984" y="567705"/>
                  </a:lnTo>
                  <a:lnTo>
                    <a:pt x="47167" y="530230"/>
                  </a:lnTo>
                  <a:lnTo>
                    <a:pt x="27149" y="489540"/>
                  </a:lnTo>
                  <a:lnTo>
                    <a:pt x="12340" y="446054"/>
                  </a:lnTo>
                  <a:lnTo>
                    <a:pt x="3153" y="400192"/>
                  </a:lnTo>
                  <a:lnTo>
                    <a:pt x="0" y="3523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35099" y="2507520"/>
              <a:ext cx="1358265" cy="4048125"/>
            </a:xfrm>
            <a:custGeom>
              <a:avLst/>
              <a:gdLst/>
              <a:ahLst/>
              <a:cxnLst/>
              <a:rect l="l" t="t" r="r" b="b"/>
              <a:pathLst>
                <a:path w="1358265" h="4048125">
                  <a:moveTo>
                    <a:pt x="13374" y="6185"/>
                  </a:moveTo>
                  <a:lnTo>
                    <a:pt x="0" y="0"/>
                  </a:lnTo>
                  <a:lnTo>
                    <a:pt x="13374" y="0"/>
                  </a:lnTo>
                  <a:lnTo>
                    <a:pt x="13374" y="6185"/>
                  </a:lnTo>
                  <a:close/>
                </a:path>
                <a:path w="1358265" h="4048125">
                  <a:moveTo>
                    <a:pt x="1358122" y="4047866"/>
                  </a:moveTo>
                  <a:lnTo>
                    <a:pt x="45949" y="3271118"/>
                  </a:lnTo>
                  <a:lnTo>
                    <a:pt x="13374" y="203074"/>
                  </a:lnTo>
                  <a:lnTo>
                    <a:pt x="13374" y="6185"/>
                  </a:lnTo>
                  <a:lnTo>
                    <a:pt x="1358122" y="628048"/>
                  </a:lnTo>
                  <a:lnTo>
                    <a:pt x="1358122" y="4047866"/>
                  </a:lnTo>
                  <a:close/>
                </a:path>
              </a:pathLst>
            </a:custGeom>
            <a:solidFill>
              <a:srgbClr val="E0FFFF">
                <a:alpha val="6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6690" y="3233686"/>
              <a:ext cx="1021715" cy="2171065"/>
            </a:xfrm>
            <a:custGeom>
              <a:avLst/>
              <a:gdLst/>
              <a:ahLst/>
              <a:cxnLst/>
              <a:rect l="l" t="t" r="r" b="b"/>
              <a:pathLst>
                <a:path w="1021715" h="2171065">
                  <a:moveTo>
                    <a:pt x="1021702" y="674522"/>
                  </a:moveTo>
                  <a:lnTo>
                    <a:pt x="1018806" y="620382"/>
                  </a:lnTo>
                  <a:lnTo>
                    <a:pt x="1012405" y="565467"/>
                  </a:lnTo>
                  <a:lnTo>
                    <a:pt x="1003477" y="515531"/>
                  </a:lnTo>
                  <a:lnTo>
                    <a:pt x="991781" y="466674"/>
                  </a:lnTo>
                  <a:lnTo>
                    <a:pt x="977379" y="419087"/>
                  </a:lnTo>
                  <a:lnTo>
                    <a:pt x="960399" y="372973"/>
                  </a:lnTo>
                  <a:lnTo>
                    <a:pt x="940904" y="328536"/>
                  </a:lnTo>
                  <a:lnTo>
                    <a:pt x="919022" y="285991"/>
                  </a:lnTo>
                  <a:lnTo>
                    <a:pt x="894829" y="245516"/>
                  </a:lnTo>
                  <a:lnTo>
                    <a:pt x="868438" y="207340"/>
                  </a:lnTo>
                  <a:lnTo>
                    <a:pt x="839927" y="171640"/>
                  </a:lnTo>
                  <a:lnTo>
                    <a:pt x="809396" y="138633"/>
                  </a:lnTo>
                  <a:lnTo>
                    <a:pt x="768985" y="101841"/>
                  </a:lnTo>
                  <a:lnTo>
                    <a:pt x="726706" y="70497"/>
                  </a:lnTo>
                  <a:lnTo>
                    <a:pt x="682904" y="44742"/>
                  </a:lnTo>
                  <a:lnTo>
                    <a:pt x="637895" y="24688"/>
                  </a:lnTo>
                  <a:lnTo>
                    <a:pt x="592023" y="10464"/>
                  </a:lnTo>
                  <a:lnTo>
                    <a:pt x="545617" y="2197"/>
                  </a:lnTo>
                  <a:lnTo>
                    <a:pt x="498995" y="0"/>
                  </a:lnTo>
                  <a:lnTo>
                    <a:pt x="452501" y="4013"/>
                  </a:lnTo>
                  <a:lnTo>
                    <a:pt x="412661" y="12547"/>
                  </a:lnTo>
                  <a:lnTo>
                    <a:pt x="374434" y="25463"/>
                  </a:lnTo>
                  <a:lnTo>
                    <a:pt x="337947" y="42545"/>
                  </a:lnTo>
                  <a:lnTo>
                    <a:pt x="303301" y="63588"/>
                  </a:lnTo>
                  <a:lnTo>
                    <a:pt x="270611" y="88353"/>
                  </a:lnTo>
                  <a:lnTo>
                    <a:pt x="239991" y="116662"/>
                  </a:lnTo>
                  <a:lnTo>
                    <a:pt x="211556" y="148285"/>
                  </a:lnTo>
                  <a:lnTo>
                    <a:pt x="185407" y="183019"/>
                  </a:lnTo>
                  <a:lnTo>
                    <a:pt x="161658" y="220637"/>
                  </a:lnTo>
                  <a:lnTo>
                    <a:pt x="140423" y="260946"/>
                  </a:lnTo>
                  <a:lnTo>
                    <a:pt x="121818" y="303720"/>
                  </a:lnTo>
                  <a:lnTo>
                    <a:pt x="105943" y="348767"/>
                  </a:lnTo>
                  <a:lnTo>
                    <a:pt x="92925" y="395846"/>
                  </a:lnTo>
                  <a:lnTo>
                    <a:pt x="82854" y="444766"/>
                  </a:lnTo>
                  <a:lnTo>
                    <a:pt x="75869" y="495312"/>
                  </a:lnTo>
                  <a:lnTo>
                    <a:pt x="72059" y="547268"/>
                  </a:lnTo>
                  <a:lnTo>
                    <a:pt x="71551" y="600417"/>
                  </a:lnTo>
                  <a:lnTo>
                    <a:pt x="74447" y="654570"/>
                  </a:lnTo>
                  <a:lnTo>
                    <a:pt x="80848" y="709485"/>
                  </a:lnTo>
                  <a:lnTo>
                    <a:pt x="90690" y="763879"/>
                  </a:lnTo>
                  <a:lnTo>
                    <a:pt x="103657" y="816470"/>
                  </a:lnTo>
                  <a:lnTo>
                    <a:pt x="119583" y="867079"/>
                  </a:lnTo>
                  <a:lnTo>
                    <a:pt x="138315" y="915555"/>
                  </a:lnTo>
                  <a:lnTo>
                    <a:pt x="159677" y="961707"/>
                  </a:lnTo>
                  <a:lnTo>
                    <a:pt x="180581" y="1000048"/>
                  </a:lnTo>
                  <a:lnTo>
                    <a:pt x="160807" y="1018959"/>
                  </a:lnTo>
                  <a:lnTo>
                    <a:pt x="132892" y="1051064"/>
                  </a:lnTo>
                  <a:lnTo>
                    <a:pt x="107315" y="1086231"/>
                  </a:lnTo>
                  <a:lnTo>
                    <a:pt x="84201" y="1124267"/>
                  </a:lnTo>
                  <a:lnTo>
                    <a:pt x="63627" y="1164920"/>
                  </a:lnTo>
                  <a:lnTo>
                    <a:pt x="45732" y="1208011"/>
                  </a:lnTo>
                  <a:lnTo>
                    <a:pt x="30607" y="1253312"/>
                  </a:lnTo>
                  <a:lnTo>
                    <a:pt x="18364" y="1300619"/>
                  </a:lnTo>
                  <a:lnTo>
                    <a:pt x="9105" y="1349692"/>
                  </a:lnTo>
                  <a:lnTo>
                    <a:pt x="2946" y="1400352"/>
                  </a:lnTo>
                  <a:lnTo>
                    <a:pt x="0" y="1452372"/>
                  </a:lnTo>
                  <a:lnTo>
                    <a:pt x="355" y="1505521"/>
                  </a:lnTo>
                  <a:lnTo>
                    <a:pt x="4140" y="1559610"/>
                  </a:lnTo>
                  <a:lnTo>
                    <a:pt x="11455" y="1614411"/>
                  </a:lnTo>
                  <a:lnTo>
                    <a:pt x="22161" y="1668538"/>
                  </a:lnTo>
                  <a:lnTo>
                    <a:pt x="36004" y="1720977"/>
                  </a:lnTo>
                  <a:lnTo>
                    <a:pt x="52768" y="1771319"/>
                  </a:lnTo>
                  <a:lnTo>
                    <a:pt x="72288" y="1819452"/>
                  </a:lnTo>
                  <a:lnTo>
                    <a:pt x="94399" y="1865249"/>
                  </a:lnTo>
                  <a:lnTo>
                    <a:pt x="118935" y="1908517"/>
                  </a:lnTo>
                  <a:lnTo>
                    <a:pt x="145732" y="1949094"/>
                  </a:lnTo>
                  <a:lnTo>
                    <a:pt x="174599" y="1986813"/>
                  </a:lnTo>
                  <a:lnTo>
                    <a:pt x="205371" y="2021522"/>
                  </a:lnTo>
                  <a:lnTo>
                    <a:pt x="237883" y="2053056"/>
                  </a:lnTo>
                  <a:lnTo>
                    <a:pt x="271957" y="2081225"/>
                  </a:lnTo>
                  <a:lnTo>
                    <a:pt x="307441" y="2105888"/>
                  </a:lnTo>
                  <a:lnTo>
                    <a:pt x="344131" y="2126869"/>
                  </a:lnTo>
                  <a:lnTo>
                    <a:pt x="381889" y="2144001"/>
                  </a:lnTo>
                  <a:lnTo>
                    <a:pt x="420535" y="2157133"/>
                  </a:lnTo>
                  <a:lnTo>
                    <a:pt x="459879" y="2166074"/>
                  </a:lnTo>
                  <a:lnTo>
                    <a:pt x="499770" y="2170671"/>
                  </a:lnTo>
                  <a:lnTo>
                    <a:pt x="540042" y="2170760"/>
                  </a:lnTo>
                  <a:lnTo>
                    <a:pt x="580504" y="2166188"/>
                  </a:lnTo>
                  <a:lnTo>
                    <a:pt x="620204" y="2156968"/>
                  </a:lnTo>
                  <a:lnTo>
                    <a:pt x="658202" y="2143404"/>
                  </a:lnTo>
                  <a:lnTo>
                    <a:pt x="694410" y="2125700"/>
                  </a:lnTo>
                  <a:lnTo>
                    <a:pt x="728700" y="2104085"/>
                  </a:lnTo>
                  <a:lnTo>
                    <a:pt x="760971" y="2078748"/>
                  </a:lnTo>
                  <a:lnTo>
                    <a:pt x="791121" y="2049932"/>
                  </a:lnTo>
                  <a:lnTo>
                    <a:pt x="819035" y="2017826"/>
                  </a:lnTo>
                  <a:lnTo>
                    <a:pt x="844613" y="1982647"/>
                  </a:lnTo>
                  <a:lnTo>
                    <a:pt x="867740" y="1944636"/>
                  </a:lnTo>
                  <a:lnTo>
                    <a:pt x="888314" y="1903971"/>
                  </a:lnTo>
                  <a:lnTo>
                    <a:pt x="906208" y="1860880"/>
                  </a:lnTo>
                  <a:lnTo>
                    <a:pt x="921334" y="1815579"/>
                  </a:lnTo>
                  <a:lnTo>
                    <a:pt x="933577" y="1768284"/>
                  </a:lnTo>
                  <a:lnTo>
                    <a:pt x="942835" y="1719199"/>
                  </a:lnTo>
                  <a:lnTo>
                    <a:pt x="948982" y="1668627"/>
                  </a:lnTo>
                  <a:lnTo>
                    <a:pt x="951941" y="1616532"/>
                  </a:lnTo>
                  <a:lnTo>
                    <a:pt x="951585" y="1563370"/>
                  </a:lnTo>
                  <a:lnTo>
                    <a:pt x="947788" y="1509293"/>
                  </a:lnTo>
                  <a:lnTo>
                    <a:pt x="940473" y="1454480"/>
                  </a:lnTo>
                  <a:lnTo>
                    <a:pt x="930744" y="1404708"/>
                  </a:lnTo>
                  <a:lnTo>
                    <a:pt x="918235" y="1356042"/>
                  </a:lnTo>
                  <a:lnTo>
                    <a:pt x="903071" y="1308709"/>
                  </a:lnTo>
                  <a:lnTo>
                    <a:pt x="885329" y="1262888"/>
                  </a:lnTo>
                  <a:lnTo>
                    <a:pt x="865111" y="1218793"/>
                  </a:lnTo>
                  <a:lnTo>
                    <a:pt x="842530" y="1176629"/>
                  </a:lnTo>
                  <a:lnTo>
                    <a:pt x="839203" y="1171282"/>
                  </a:lnTo>
                  <a:lnTo>
                    <a:pt x="853262" y="1158290"/>
                  </a:lnTo>
                  <a:lnTo>
                    <a:pt x="881697" y="1126655"/>
                  </a:lnTo>
                  <a:lnTo>
                    <a:pt x="907846" y="1091933"/>
                  </a:lnTo>
                  <a:lnTo>
                    <a:pt x="931595" y="1054303"/>
                  </a:lnTo>
                  <a:lnTo>
                    <a:pt x="952830" y="1014006"/>
                  </a:lnTo>
                  <a:lnTo>
                    <a:pt x="971435" y="971219"/>
                  </a:lnTo>
                  <a:lnTo>
                    <a:pt x="987310" y="926185"/>
                  </a:lnTo>
                  <a:lnTo>
                    <a:pt x="1000328" y="879106"/>
                  </a:lnTo>
                  <a:lnTo>
                    <a:pt x="1010399" y="830186"/>
                  </a:lnTo>
                  <a:lnTo>
                    <a:pt x="1017384" y="779640"/>
                  </a:lnTo>
                  <a:lnTo>
                    <a:pt x="1021194" y="727684"/>
                  </a:lnTo>
                  <a:lnTo>
                    <a:pt x="1021702" y="674522"/>
                  </a:lnTo>
                  <a:close/>
                </a:path>
              </a:pathLst>
            </a:custGeom>
            <a:solidFill>
              <a:srgbClr val="C0C0C0">
                <a:alpha val="8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60374" y="4131441"/>
              <a:ext cx="666115" cy="376555"/>
            </a:xfrm>
            <a:custGeom>
              <a:avLst/>
              <a:gdLst/>
              <a:ahLst/>
              <a:cxnLst/>
              <a:rect l="l" t="t" r="r" b="b"/>
              <a:pathLst>
                <a:path w="666115" h="376554">
                  <a:moveTo>
                    <a:pt x="369024" y="376399"/>
                  </a:moveTo>
                  <a:lnTo>
                    <a:pt x="282649" y="355049"/>
                  </a:lnTo>
                  <a:lnTo>
                    <a:pt x="198899" y="312324"/>
                  </a:lnTo>
                  <a:lnTo>
                    <a:pt x="117774" y="244249"/>
                  </a:lnTo>
                  <a:lnTo>
                    <a:pt x="66749" y="184199"/>
                  </a:lnTo>
                  <a:lnTo>
                    <a:pt x="0" y="100099"/>
                  </a:lnTo>
                  <a:lnTo>
                    <a:pt x="98149" y="36024"/>
                  </a:lnTo>
                  <a:lnTo>
                    <a:pt x="164899" y="10674"/>
                  </a:lnTo>
                  <a:lnTo>
                    <a:pt x="231624" y="0"/>
                  </a:lnTo>
                  <a:lnTo>
                    <a:pt x="333699" y="2674"/>
                  </a:lnTo>
                  <a:lnTo>
                    <a:pt x="412199" y="32024"/>
                  </a:lnTo>
                  <a:lnTo>
                    <a:pt x="482874" y="74749"/>
                  </a:lnTo>
                  <a:lnTo>
                    <a:pt x="544373" y="120124"/>
                  </a:lnTo>
                  <a:lnTo>
                    <a:pt x="595398" y="174849"/>
                  </a:lnTo>
                  <a:lnTo>
                    <a:pt x="638598" y="236249"/>
                  </a:lnTo>
                  <a:lnTo>
                    <a:pt x="666073" y="272299"/>
                  </a:lnTo>
                  <a:lnTo>
                    <a:pt x="620273" y="312324"/>
                  </a:lnTo>
                  <a:lnTo>
                    <a:pt x="560073" y="347024"/>
                  </a:lnTo>
                  <a:lnTo>
                    <a:pt x="473699" y="372399"/>
                  </a:lnTo>
                  <a:lnTo>
                    <a:pt x="369024" y="376399"/>
                  </a:lnTo>
                  <a:close/>
                </a:path>
              </a:pathLst>
            </a:custGeom>
            <a:solidFill>
              <a:srgbClr val="333333">
                <a:alpha val="6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91514" y="4134648"/>
              <a:ext cx="950594" cy="1275080"/>
            </a:xfrm>
            <a:custGeom>
              <a:avLst/>
              <a:gdLst/>
              <a:ahLst/>
              <a:cxnLst/>
              <a:rect l="l" t="t" r="r" b="b"/>
              <a:pathLst>
                <a:path w="950594" h="1275079">
                  <a:moveTo>
                    <a:pt x="528673" y="1274825"/>
                  </a:moveTo>
                  <a:lnTo>
                    <a:pt x="488414" y="1274041"/>
                  </a:lnTo>
                  <a:lnTo>
                    <a:pt x="448601" y="1268755"/>
                  </a:lnTo>
                  <a:lnTo>
                    <a:pt x="409402" y="1259137"/>
                  </a:lnTo>
                  <a:lnTo>
                    <a:pt x="370984" y="1245354"/>
                  </a:lnTo>
                  <a:lnTo>
                    <a:pt x="333516" y="1227575"/>
                  </a:lnTo>
                  <a:lnTo>
                    <a:pt x="297165" y="1205969"/>
                  </a:lnTo>
                  <a:lnTo>
                    <a:pt x="262100" y="1180704"/>
                  </a:lnTo>
                  <a:lnTo>
                    <a:pt x="228489" y="1151949"/>
                  </a:lnTo>
                  <a:lnTo>
                    <a:pt x="196500" y="1119872"/>
                  </a:lnTo>
                  <a:lnTo>
                    <a:pt x="166300" y="1084641"/>
                  </a:lnTo>
                  <a:lnTo>
                    <a:pt x="138059" y="1046426"/>
                  </a:lnTo>
                  <a:lnTo>
                    <a:pt x="111943" y="1005394"/>
                  </a:lnTo>
                  <a:lnTo>
                    <a:pt x="88122" y="961714"/>
                  </a:lnTo>
                  <a:lnTo>
                    <a:pt x="66763" y="915555"/>
                  </a:lnTo>
                  <a:lnTo>
                    <a:pt x="48034" y="867084"/>
                  </a:lnTo>
                  <a:lnTo>
                    <a:pt x="32104" y="816471"/>
                  </a:lnTo>
                  <a:lnTo>
                    <a:pt x="19139" y="763884"/>
                  </a:lnTo>
                  <a:lnTo>
                    <a:pt x="9309" y="709491"/>
                  </a:lnTo>
                  <a:lnTo>
                    <a:pt x="2895" y="654570"/>
                  </a:lnTo>
                  <a:lnTo>
                    <a:pt x="0" y="600425"/>
                  </a:lnTo>
                  <a:lnTo>
                    <a:pt x="510" y="547269"/>
                  </a:lnTo>
                  <a:lnTo>
                    <a:pt x="4316" y="495313"/>
                  </a:lnTo>
                  <a:lnTo>
                    <a:pt x="11306" y="444770"/>
                  </a:lnTo>
                  <a:lnTo>
                    <a:pt x="21367" y="395850"/>
                  </a:lnTo>
                  <a:lnTo>
                    <a:pt x="34389" y="348766"/>
                  </a:lnTo>
                  <a:lnTo>
                    <a:pt x="50260" y="303729"/>
                  </a:lnTo>
                  <a:lnTo>
                    <a:pt x="68867" y="260952"/>
                  </a:lnTo>
                  <a:lnTo>
                    <a:pt x="90100" y="220645"/>
                  </a:lnTo>
                  <a:lnTo>
                    <a:pt x="113847" y="183021"/>
                  </a:lnTo>
                  <a:lnTo>
                    <a:pt x="139997" y="148292"/>
                  </a:lnTo>
                  <a:lnTo>
                    <a:pt x="168437" y="116669"/>
                  </a:lnTo>
                  <a:lnTo>
                    <a:pt x="199056" y="88363"/>
                  </a:lnTo>
                  <a:lnTo>
                    <a:pt x="231743" y="63588"/>
                  </a:lnTo>
                  <a:lnTo>
                    <a:pt x="266386" y="42554"/>
                  </a:lnTo>
                  <a:lnTo>
                    <a:pt x="302873" y="25473"/>
                  </a:lnTo>
                  <a:lnTo>
                    <a:pt x="341093" y="12557"/>
                  </a:lnTo>
                  <a:lnTo>
                    <a:pt x="380934" y="4018"/>
                  </a:lnTo>
                  <a:lnTo>
                    <a:pt x="427429" y="0"/>
                  </a:lnTo>
                  <a:lnTo>
                    <a:pt x="474050" y="2187"/>
                  </a:lnTo>
                  <a:lnTo>
                    <a:pt x="520465" y="10456"/>
                  </a:lnTo>
                  <a:lnTo>
                    <a:pt x="566343" y="24680"/>
                  </a:lnTo>
                  <a:lnTo>
                    <a:pt x="611352" y="44736"/>
                  </a:lnTo>
                  <a:lnTo>
                    <a:pt x="655163" y="70498"/>
                  </a:lnTo>
                  <a:lnTo>
                    <a:pt x="697441" y="101842"/>
                  </a:lnTo>
                  <a:lnTo>
                    <a:pt x="737858" y="138642"/>
                  </a:lnTo>
                  <a:lnTo>
                    <a:pt x="768383" y="171639"/>
                  </a:lnTo>
                  <a:lnTo>
                    <a:pt x="796892" y="207330"/>
                  </a:lnTo>
                  <a:lnTo>
                    <a:pt x="823290" y="245511"/>
                  </a:lnTo>
                  <a:lnTo>
                    <a:pt x="847479" y="285979"/>
                  </a:lnTo>
                  <a:lnTo>
                    <a:pt x="869364" y="328533"/>
                  </a:lnTo>
                  <a:lnTo>
                    <a:pt x="888847" y="372968"/>
                  </a:lnTo>
                  <a:lnTo>
                    <a:pt x="905832" y="419082"/>
                  </a:lnTo>
                  <a:lnTo>
                    <a:pt x="920222" y="466671"/>
                  </a:lnTo>
                  <a:lnTo>
                    <a:pt x="931922" y="515534"/>
                  </a:lnTo>
                  <a:lnTo>
                    <a:pt x="940833" y="565466"/>
                  </a:lnTo>
                  <a:lnTo>
                    <a:pt x="947247" y="620388"/>
                  </a:lnTo>
                  <a:lnTo>
                    <a:pt x="950143" y="674533"/>
                  </a:lnTo>
                  <a:lnTo>
                    <a:pt x="949632" y="727689"/>
                  </a:lnTo>
                  <a:lnTo>
                    <a:pt x="945826" y="779644"/>
                  </a:lnTo>
                  <a:lnTo>
                    <a:pt x="938836" y="830188"/>
                  </a:lnTo>
                  <a:lnTo>
                    <a:pt x="928775" y="879108"/>
                  </a:lnTo>
                  <a:lnTo>
                    <a:pt x="915753" y="926192"/>
                  </a:lnTo>
                  <a:lnTo>
                    <a:pt x="899883" y="971228"/>
                  </a:lnTo>
                  <a:lnTo>
                    <a:pt x="881275" y="1014006"/>
                  </a:lnTo>
                  <a:lnTo>
                    <a:pt x="860042" y="1054312"/>
                  </a:lnTo>
                  <a:lnTo>
                    <a:pt x="836295" y="1091936"/>
                  </a:lnTo>
                  <a:lnTo>
                    <a:pt x="810145" y="1126666"/>
                  </a:lnTo>
                  <a:lnTo>
                    <a:pt x="781705" y="1158289"/>
                  </a:lnTo>
                  <a:lnTo>
                    <a:pt x="751086" y="1186594"/>
                  </a:lnTo>
                  <a:lnTo>
                    <a:pt x="718399" y="1211370"/>
                  </a:lnTo>
                  <a:lnTo>
                    <a:pt x="683756" y="1232404"/>
                  </a:lnTo>
                  <a:lnTo>
                    <a:pt x="647269" y="1249485"/>
                  </a:lnTo>
                  <a:lnTo>
                    <a:pt x="609049" y="1262401"/>
                  </a:lnTo>
                  <a:lnTo>
                    <a:pt x="569208" y="1270940"/>
                  </a:lnTo>
                  <a:lnTo>
                    <a:pt x="528673" y="1274825"/>
                  </a:lnTo>
                  <a:close/>
                </a:path>
              </a:pathLst>
            </a:custGeom>
            <a:solidFill>
              <a:srgbClr val="808080">
                <a:alpha val="8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98132" y="3828442"/>
              <a:ext cx="1026794" cy="332740"/>
            </a:xfrm>
            <a:custGeom>
              <a:avLst/>
              <a:gdLst/>
              <a:ahLst/>
              <a:cxnLst/>
              <a:rect l="l" t="t" r="r" b="b"/>
              <a:pathLst>
                <a:path w="1026795" h="332739">
                  <a:moveTo>
                    <a:pt x="0" y="0"/>
                  </a:moveTo>
                  <a:lnTo>
                    <a:pt x="1026722" y="332149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86205" y="4041091"/>
              <a:ext cx="367030" cy="239395"/>
            </a:xfrm>
            <a:custGeom>
              <a:avLst/>
              <a:gdLst/>
              <a:ahLst/>
              <a:cxnLst/>
              <a:rect l="l" t="t" r="r" b="b"/>
              <a:pathLst>
                <a:path w="367029" h="239395">
                  <a:moveTo>
                    <a:pt x="0" y="238999"/>
                  </a:moveTo>
                  <a:lnTo>
                    <a:pt x="77324" y="0"/>
                  </a:lnTo>
                  <a:lnTo>
                    <a:pt x="366974" y="225699"/>
                  </a:lnTo>
                  <a:lnTo>
                    <a:pt x="0" y="2389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86205" y="4041091"/>
              <a:ext cx="367030" cy="239395"/>
            </a:xfrm>
            <a:custGeom>
              <a:avLst/>
              <a:gdLst/>
              <a:ahLst/>
              <a:cxnLst/>
              <a:rect l="l" t="t" r="r" b="b"/>
              <a:pathLst>
                <a:path w="367029" h="239395">
                  <a:moveTo>
                    <a:pt x="0" y="238999"/>
                  </a:moveTo>
                  <a:lnTo>
                    <a:pt x="366974" y="225699"/>
                  </a:lnTo>
                  <a:lnTo>
                    <a:pt x="77324" y="0"/>
                  </a:lnTo>
                  <a:lnTo>
                    <a:pt x="0" y="238999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65432" y="4278441"/>
              <a:ext cx="4781550" cy="1125220"/>
            </a:xfrm>
            <a:custGeom>
              <a:avLst/>
              <a:gdLst/>
              <a:ahLst/>
              <a:cxnLst/>
              <a:rect l="l" t="t" r="r" b="b"/>
              <a:pathLst>
                <a:path w="4781550" h="1125220">
                  <a:moveTo>
                    <a:pt x="1407372" y="0"/>
                  </a:moveTo>
                  <a:lnTo>
                    <a:pt x="4781515" y="1125022"/>
                  </a:lnTo>
                </a:path>
                <a:path w="4781550" h="1125220">
                  <a:moveTo>
                    <a:pt x="0" y="745948"/>
                  </a:moveTo>
                  <a:lnTo>
                    <a:pt x="985173" y="373649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06205" y="4530090"/>
              <a:ext cx="367665" cy="240029"/>
            </a:xfrm>
            <a:custGeom>
              <a:avLst/>
              <a:gdLst/>
              <a:ahLst/>
              <a:cxnLst/>
              <a:rect l="l" t="t" r="r" b="b"/>
              <a:pathLst>
                <a:path w="367665" h="240029">
                  <a:moveTo>
                    <a:pt x="88799" y="239474"/>
                  </a:moveTo>
                  <a:lnTo>
                    <a:pt x="0" y="4499"/>
                  </a:lnTo>
                  <a:lnTo>
                    <a:pt x="367199" y="0"/>
                  </a:lnTo>
                  <a:lnTo>
                    <a:pt x="88799" y="23947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06205" y="4530090"/>
              <a:ext cx="367665" cy="240029"/>
            </a:xfrm>
            <a:custGeom>
              <a:avLst/>
              <a:gdLst/>
              <a:ahLst/>
              <a:cxnLst/>
              <a:rect l="l" t="t" r="r" b="b"/>
              <a:pathLst>
                <a:path w="367665" h="240029">
                  <a:moveTo>
                    <a:pt x="88799" y="239474"/>
                  </a:moveTo>
                  <a:lnTo>
                    <a:pt x="367199" y="0"/>
                  </a:lnTo>
                  <a:lnTo>
                    <a:pt x="0" y="4499"/>
                  </a:lnTo>
                  <a:lnTo>
                    <a:pt x="88799" y="23947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65432" y="3230468"/>
              <a:ext cx="4773930" cy="1794510"/>
            </a:xfrm>
            <a:custGeom>
              <a:avLst/>
              <a:gdLst/>
              <a:ahLst/>
              <a:cxnLst/>
              <a:rect l="l" t="t" r="r" b="b"/>
              <a:pathLst>
                <a:path w="4773930" h="1794510">
                  <a:moveTo>
                    <a:pt x="1307722" y="1294797"/>
                  </a:moveTo>
                  <a:lnTo>
                    <a:pt x="4773665" y="0"/>
                  </a:lnTo>
                </a:path>
                <a:path w="4773930" h="1794510">
                  <a:moveTo>
                    <a:pt x="0" y="1793921"/>
                  </a:moveTo>
                  <a:lnTo>
                    <a:pt x="1058797" y="1689546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11930" y="4795015"/>
              <a:ext cx="356235" cy="250190"/>
            </a:xfrm>
            <a:custGeom>
              <a:avLst/>
              <a:gdLst/>
              <a:ahLst/>
              <a:cxnLst/>
              <a:rect l="l" t="t" r="r" b="b"/>
              <a:pathLst>
                <a:path w="356234" h="250189">
                  <a:moveTo>
                    <a:pt x="24624" y="249974"/>
                  </a:moveTo>
                  <a:lnTo>
                    <a:pt x="0" y="0"/>
                  </a:lnTo>
                  <a:lnTo>
                    <a:pt x="355724" y="91124"/>
                  </a:lnTo>
                  <a:lnTo>
                    <a:pt x="24624" y="24997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11930" y="4795015"/>
              <a:ext cx="356235" cy="250190"/>
            </a:xfrm>
            <a:custGeom>
              <a:avLst/>
              <a:gdLst/>
              <a:ahLst/>
              <a:cxnLst/>
              <a:rect l="l" t="t" r="r" b="b"/>
              <a:pathLst>
                <a:path w="356234" h="250189">
                  <a:moveTo>
                    <a:pt x="24624" y="249974"/>
                  </a:moveTo>
                  <a:lnTo>
                    <a:pt x="355724" y="91124"/>
                  </a:lnTo>
                  <a:lnTo>
                    <a:pt x="0" y="0"/>
                  </a:lnTo>
                  <a:lnTo>
                    <a:pt x="24624" y="24997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65432" y="3807092"/>
              <a:ext cx="4899660" cy="1071245"/>
            </a:xfrm>
            <a:custGeom>
              <a:avLst/>
              <a:gdLst/>
              <a:ahLst/>
              <a:cxnLst/>
              <a:rect l="l" t="t" r="r" b="b"/>
              <a:pathLst>
                <a:path w="4899659" h="1071245">
                  <a:moveTo>
                    <a:pt x="1418222" y="1070872"/>
                  </a:moveTo>
                  <a:lnTo>
                    <a:pt x="4899290" y="704748"/>
                  </a:lnTo>
                </a:path>
                <a:path w="4899659" h="1071245">
                  <a:moveTo>
                    <a:pt x="0" y="0"/>
                  </a:moveTo>
                  <a:lnTo>
                    <a:pt x="979173" y="59249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37030" y="3740992"/>
              <a:ext cx="352425" cy="250825"/>
            </a:xfrm>
            <a:custGeom>
              <a:avLst/>
              <a:gdLst/>
              <a:ahLst/>
              <a:cxnLst/>
              <a:rect l="l" t="t" r="r" b="b"/>
              <a:pathLst>
                <a:path w="352425" h="250825">
                  <a:moveTo>
                    <a:pt x="0" y="250724"/>
                  </a:moveTo>
                  <a:lnTo>
                    <a:pt x="15174" y="0"/>
                  </a:lnTo>
                  <a:lnTo>
                    <a:pt x="352024" y="146199"/>
                  </a:lnTo>
                  <a:lnTo>
                    <a:pt x="0" y="2507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37030" y="3740992"/>
              <a:ext cx="352425" cy="250825"/>
            </a:xfrm>
            <a:custGeom>
              <a:avLst/>
              <a:gdLst/>
              <a:ahLst/>
              <a:cxnLst/>
              <a:rect l="l" t="t" r="r" b="b"/>
              <a:pathLst>
                <a:path w="352425" h="250825">
                  <a:moveTo>
                    <a:pt x="0" y="250724"/>
                  </a:moveTo>
                  <a:lnTo>
                    <a:pt x="352024" y="146199"/>
                  </a:lnTo>
                  <a:lnTo>
                    <a:pt x="15174" y="0"/>
                  </a:lnTo>
                  <a:lnTo>
                    <a:pt x="0" y="25072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73155" y="3896217"/>
              <a:ext cx="3466465" cy="231775"/>
            </a:xfrm>
            <a:custGeom>
              <a:avLst/>
              <a:gdLst/>
              <a:ahLst/>
              <a:cxnLst/>
              <a:rect l="l" t="t" r="r" b="b"/>
              <a:pathLst>
                <a:path w="3466465" h="231775">
                  <a:moveTo>
                    <a:pt x="0" y="0"/>
                  </a:moveTo>
                  <a:lnTo>
                    <a:pt x="3465943" y="231224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36584" y="3520072"/>
            <a:ext cx="40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M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37065" y="3523789"/>
            <a:ext cx="479425" cy="488315"/>
            <a:chOff x="8152183" y="3549267"/>
            <a:chExt cx="479425" cy="488315"/>
          </a:xfrm>
        </p:grpSpPr>
        <p:sp>
          <p:nvSpPr>
            <p:cNvPr id="27" name="object 27"/>
            <p:cNvSpPr/>
            <p:nvPr/>
          </p:nvSpPr>
          <p:spPr>
            <a:xfrm>
              <a:off x="8158533" y="3555617"/>
              <a:ext cx="466725" cy="475615"/>
            </a:xfrm>
            <a:custGeom>
              <a:avLst/>
              <a:gdLst/>
              <a:ahLst/>
              <a:cxnLst/>
              <a:rect l="l" t="t" r="r" b="b"/>
              <a:pathLst>
                <a:path w="466725" h="475614">
                  <a:moveTo>
                    <a:pt x="233049" y="475424"/>
                  </a:moveTo>
                  <a:lnTo>
                    <a:pt x="189049" y="369099"/>
                  </a:lnTo>
                  <a:lnTo>
                    <a:pt x="89024" y="430024"/>
                  </a:lnTo>
                  <a:lnTo>
                    <a:pt x="117849" y="318924"/>
                  </a:lnTo>
                  <a:lnTo>
                    <a:pt x="0" y="311174"/>
                  </a:lnTo>
                  <a:lnTo>
                    <a:pt x="90649" y="237724"/>
                  </a:lnTo>
                  <a:lnTo>
                    <a:pt x="0" y="164249"/>
                  </a:lnTo>
                  <a:lnTo>
                    <a:pt x="117849" y="156524"/>
                  </a:lnTo>
                  <a:lnTo>
                    <a:pt x="89024" y="45399"/>
                  </a:lnTo>
                  <a:lnTo>
                    <a:pt x="189049" y="106324"/>
                  </a:lnTo>
                  <a:lnTo>
                    <a:pt x="233049" y="0"/>
                  </a:lnTo>
                  <a:lnTo>
                    <a:pt x="277049" y="106324"/>
                  </a:lnTo>
                  <a:lnTo>
                    <a:pt x="377099" y="45399"/>
                  </a:lnTo>
                  <a:lnTo>
                    <a:pt x="348274" y="156524"/>
                  </a:lnTo>
                  <a:lnTo>
                    <a:pt x="466099" y="164249"/>
                  </a:lnTo>
                  <a:lnTo>
                    <a:pt x="375449" y="237724"/>
                  </a:lnTo>
                  <a:lnTo>
                    <a:pt x="466099" y="311174"/>
                  </a:lnTo>
                  <a:lnTo>
                    <a:pt x="348274" y="318924"/>
                  </a:lnTo>
                  <a:lnTo>
                    <a:pt x="377099" y="430024"/>
                  </a:lnTo>
                  <a:lnTo>
                    <a:pt x="277049" y="369099"/>
                  </a:lnTo>
                  <a:lnTo>
                    <a:pt x="233049" y="4754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58533" y="3555617"/>
              <a:ext cx="466725" cy="475615"/>
            </a:xfrm>
            <a:custGeom>
              <a:avLst/>
              <a:gdLst/>
              <a:ahLst/>
              <a:cxnLst/>
              <a:rect l="l" t="t" r="r" b="b"/>
              <a:pathLst>
                <a:path w="466725" h="475614">
                  <a:moveTo>
                    <a:pt x="0" y="164249"/>
                  </a:moveTo>
                  <a:lnTo>
                    <a:pt x="117849" y="156524"/>
                  </a:lnTo>
                  <a:lnTo>
                    <a:pt x="89024" y="45399"/>
                  </a:lnTo>
                  <a:lnTo>
                    <a:pt x="189049" y="106324"/>
                  </a:lnTo>
                  <a:lnTo>
                    <a:pt x="233049" y="0"/>
                  </a:lnTo>
                  <a:lnTo>
                    <a:pt x="277049" y="106324"/>
                  </a:lnTo>
                  <a:lnTo>
                    <a:pt x="377099" y="45399"/>
                  </a:lnTo>
                  <a:lnTo>
                    <a:pt x="348274" y="156524"/>
                  </a:lnTo>
                  <a:lnTo>
                    <a:pt x="466099" y="164249"/>
                  </a:lnTo>
                  <a:lnTo>
                    <a:pt x="375449" y="237724"/>
                  </a:lnTo>
                  <a:lnTo>
                    <a:pt x="466099" y="311174"/>
                  </a:lnTo>
                  <a:lnTo>
                    <a:pt x="348274" y="318924"/>
                  </a:lnTo>
                  <a:lnTo>
                    <a:pt x="377099" y="430024"/>
                  </a:lnTo>
                  <a:lnTo>
                    <a:pt x="277049" y="369099"/>
                  </a:lnTo>
                  <a:lnTo>
                    <a:pt x="233049" y="475424"/>
                  </a:lnTo>
                  <a:lnTo>
                    <a:pt x="189049" y="369099"/>
                  </a:lnTo>
                  <a:lnTo>
                    <a:pt x="89024" y="430024"/>
                  </a:lnTo>
                  <a:lnTo>
                    <a:pt x="117849" y="318924"/>
                  </a:lnTo>
                  <a:lnTo>
                    <a:pt x="0" y="311174"/>
                  </a:lnTo>
                  <a:lnTo>
                    <a:pt x="90649" y="237724"/>
                  </a:lnTo>
                  <a:lnTo>
                    <a:pt x="0" y="164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1350" y="3269321"/>
            <a:ext cx="1148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baseline="-2314" dirty="0">
                <a:latin typeface="Arial"/>
                <a:cs typeface="Arial"/>
              </a:rPr>
              <a:t>S</a:t>
            </a:r>
            <a:r>
              <a:rPr sz="4800" b="1" baseline="-34722" dirty="0">
                <a:latin typeface="Arial"/>
                <a:cs typeface="Arial"/>
              </a:rPr>
              <a:t>1</a:t>
            </a:r>
            <a:r>
              <a:rPr sz="4800" b="1" spc="465" baseline="-34722" dirty="0">
                <a:latin typeface="Arial"/>
                <a:cs typeface="Arial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●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1335014" y="4813616"/>
            <a:ext cx="479425" cy="488315"/>
            <a:chOff x="8169433" y="4749915"/>
            <a:chExt cx="479425" cy="488315"/>
          </a:xfrm>
        </p:grpSpPr>
        <p:sp>
          <p:nvSpPr>
            <p:cNvPr id="31" name="object 31"/>
            <p:cNvSpPr/>
            <p:nvPr/>
          </p:nvSpPr>
          <p:spPr>
            <a:xfrm>
              <a:off x="8175783" y="4756265"/>
              <a:ext cx="466725" cy="475615"/>
            </a:xfrm>
            <a:custGeom>
              <a:avLst/>
              <a:gdLst/>
              <a:ahLst/>
              <a:cxnLst/>
              <a:rect l="l" t="t" r="r" b="b"/>
              <a:pathLst>
                <a:path w="466725" h="475614">
                  <a:moveTo>
                    <a:pt x="233049" y="475424"/>
                  </a:moveTo>
                  <a:lnTo>
                    <a:pt x="189024" y="369099"/>
                  </a:lnTo>
                  <a:lnTo>
                    <a:pt x="88999" y="430024"/>
                  </a:lnTo>
                  <a:lnTo>
                    <a:pt x="117824" y="318899"/>
                  </a:lnTo>
                  <a:lnTo>
                    <a:pt x="0" y="311174"/>
                  </a:lnTo>
                  <a:lnTo>
                    <a:pt x="90624" y="237699"/>
                  </a:lnTo>
                  <a:lnTo>
                    <a:pt x="0" y="164249"/>
                  </a:lnTo>
                  <a:lnTo>
                    <a:pt x="117824" y="156499"/>
                  </a:lnTo>
                  <a:lnTo>
                    <a:pt x="88999" y="45399"/>
                  </a:lnTo>
                  <a:lnTo>
                    <a:pt x="189024" y="106324"/>
                  </a:lnTo>
                  <a:lnTo>
                    <a:pt x="233049" y="0"/>
                  </a:lnTo>
                  <a:lnTo>
                    <a:pt x="277049" y="106324"/>
                  </a:lnTo>
                  <a:lnTo>
                    <a:pt x="377074" y="45399"/>
                  </a:lnTo>
                  <a:lnTo>
                    <a:pt x="348249" y="156499"/>
                  </a:lnTo>
                  <a:lnTo>
                    <a:pt x="466099" y="164249"/>
                  </a:lnTo>
                  <a:lnTo>
                    <a:pt x="375449" y="237699"/>
                  </a:lnTo>
                  <a:lnTo>
                    <a:pt x="466099" y="311174"/>
                  </a:lnTo>
                  <a:lnTo>
                    <a:pt x="348249" y="318899"/>
                  </a:lnTo>
                  <a:lnTo>
                    <a:pt x="377074" y="430024"/>
                  </a:lnTo>
                  <a:lnTo>
                    <a:pt x="277049" y="369099"/>
                  </a:lnTo>
                  <a:lnTo>
                    <a:pt x="233049" y="4754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75783" y="4756265"/>
              <a:ext cx="466725" cy="475615"/>
            </a:xfrm>
            <a:custGeom>
              <a:avLst/>
              <a:gdLst/>
              <a:ahLst/>
              <a:cxnLst/>
              <a:rect l="l" t="t" r="r" b="b"/>
              <a:pathLst>
                <a:path w="466725" h="475614">
                  <a:moveTo>
                    <a:pt x="0" y="164249"/>
                  </a:moveTo>
                  <a:lnTo>
                    <a:pt x="117824" y="156499"/>
                  </a:lnTo>
                  <a:lnTo>
                    <a:pt x="88999" y="45399"/>
                  </a:lnTo>
                  <a:lnTo>
                    <a:pt x="189024" y="106324"/>
                  </a:lnTo>
                  <a:lnTo>
                    <a:pt x="233049" y="0"/>
                  </a:lnTo>
                  <a:lnTo>
                    <a:pt x="277049" y="106324"/>
                  </a:lnTo>
                  <a:lnTo>
                    <a:pt x="377074" y="45399"/>
                  </a:lnTo>
                  <a:lnTo>
                    <a:pt x="348249" y="156499"/>
                  </a:lnTo>
                  <a:lnTo>
                    <a:pt x="466099" y="164249"/>
                  </a:lnTo>
                  <a:lnTo>
                    <a:pt x="375449" y="237699"/>
                  </a:lnTo>
                  <a:lnTo>
                    <a:pt x="466099" y="311174"/>
                  </a:lnTo>
                  <a:lnTo>
                    <a:pt x="348249" y="318899"/>
                  </a:lnTo>
                  <a:lnTo>
                    <a:pt x="377074" y="430024"/>
                  </a:lnTo>
                  <a:lnTo>
                    <a:pt x="277049" y="369099"/>
                  </a:lnTo>
                  <a:lnTo>
                    <a:pt x="233049" y="475424"/>
                  </a:lnTo>
                  <a:lnTo>
                    <a:pt x="189024" y="369099"/>
                  </a:lnTo>
                  <a:lnTo>
                    <a:pt x="88999" y="430024"/>
                  </a:lnTo>
                  <a:lnTo>
                    <a:pt x="117824" y="318899"/>
                  </a:lnTo>
                  <a:lnTo>
                    <a:pt x="0" y="311174"/>
                  </a:lnTo>
                  <a:lnTo>
                    <a:pt x="90624" y="237699"/>
                  </a:lnTo>
                  <a:lnTo>
                    <a:pt x="0" y="164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06903" y="4758185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26006" y="2676454"/>
            <a:ext cx="330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latin typeface="Arial"/>
                <a:cs typeface="Arial"/>
              </a:rPr>
              <a:t>Э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471" y="316767"/>
            <a:ext cx="43154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latin typeface="Arial"/>
                <a:cs typeface="Arial"/>
              </a:rPr>
              <a:t>Тень и полутень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550" y="1020244"/>
            <a:ext cx="13006069" cy="577081"/>
          </a:xfrm>
          <a:prstGeom prst="rect">
            <a:avLst/>
          </a:prstGeom>
          <a:solidFill>
            <a:srgbClr val="92D050"/>
          </a:solidFill>
          <a:ln w="38099">
            <a:solidFill>
              <a:srgbClr val="0F2F3E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00"/>
              </a:spcBef>
            </a:pPr>
            <a:r>
              <a:rPr lang="ru-RU" sz="30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Образование тени и полутени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  <p:pic>
        <p:nvPicPr>
          <p:cNvPr id="10" name="Picture 7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2104241" y="736345"/>
            <a:ext cx="3085466" cy="5803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922" y="4654550"/>
            <a:ext cx="6212310" cy="305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89" y="1993963"/>
            <a:ext cx="5620385" cy="3406061"/>
          </a:xfrm>
          <a:prstGeom prst="rect">
            <a:avLst/>
          </a:prstGeom>
          <a:solidFill>
            <a:srgbClr val="A4A4A4"/>
          </a:solidFill>
          <a:ln w="38099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035" marR="278130" algn="ctr">
              <a:lnSpc>
                <a:spcPct val="100000"/>
              </a:lnSpc>
              <a:spcBef>
                <a:spcPts val="2280"/>
              </a:spcBef>
            </a:pPr>
            <a:endParaRPr lang="ru-RU" sz="3300" dirty="0">
              <a:latin typeface="Times New Roman"/>
              <a:cs typeface="Times New Roman"/>
            </a:endParaRPr>
          </a:p>
          <a:p>
            <a:pPr marL="280035" marR="278130" algn="ctr">
              <a:lnSpc>
                <a:spcPct val="100000"/>
              </a:lnSpc>
              <a:spcBef>
                <a:spcPts val="2280"/>
              </a:spcBef>
            </a:pPr>
            <a:r>
              <a:rPr lang="ru-RU" sz="3000" b="1" spc="15" dirty="0" smtClean="0">
                <a:solidFill>
                  <a:srgbClr val="FFFFFF"/>
                </a:solidFill>
                <a:latin typeface="Arial"/>
                <a:cs typeface="Arial"/>
              </a:rPr>
              <a:t>Где мы можем наблюдать </a:t>
            </a:r>
            <a:r>
              <a:rPr lang="ru-RU" sz="3000" b="1" spc="15" dirty="0">
                <a:solidFill>
                  <a:srgbClr val="FFFFFF"/>
                </a:solidFill>
                <a:latin typeface="Arial"/>
                <a:cs typeface="Arial"/>
              </a:rPr>
              <a:t>образование </a:t>
            </a:r>
            <a:r>
              <a:rPr lang="ru-RU" sz="3000" b="1" spc="15" dirty="0" smtClean="0">
                <a:solidFill>
                  <a:srgbClr val="FFC000"/>
                </a:solidFill>
                <a:latin typeface="Arial"/>
                <a:cs typeface="Arial"/>
              </a:rPr>
              <a:t>тени</a:t>
            </a:r>
            <a:r>
              <a:rPr lang="ru-RU" sz="30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lang="ru-RU" sz="3000" b="1" spc="15" dirty="0">
                <a:solidFill>
                  <a:srgbClr val="FFC000"/>
                </a:solidFill>
                <a:latin typeface="Arial"/>
                <a:cs typeface="Arial"/>
              </a:rPr>
              <a:t>полутени</a:t>
            </a:r>
            <a:r>
              <a:rPr lang="ru-RU" sz="3000" b="1" spc="15" dirty="0">
                <a:solidFill>
                  <a:srgbClr val="FFFFFF"/>
                </a:solidFill>
                <a:latin typeface="Arial"/>
                <a:cs typeface="Arial"/>
              </a:rPr>
              <a:t> в космических масштабах</a:t>
            </a:r>
            <a:r>
              <a:rPr lang="ru-RU" sz="3000" b="1" spc="15" dirty="0" smtClean="0">
                <a:solidFill>
                  <a:srgbClr val="FFFFFF"/>
                </a:solidFill>
                <a:latin typeface="Arial"/>
                <a:cs typeface="Arial"/>
              </a:rPr>
              <a:t>? </a:t>
            </a:r>
          </a:p>
          <a:p>
            <a:pPr marL="280035" marR="278130" algn="ctr">
              <a:lnSpc>
                <a:spcPct val="100000"/>
              </a:lnSpc>
              <a:spcBef>
                <a:spcPts val="2280"/>
              </a:spcBef>
            </a:pP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8750" y="280538"/>
            <a:ext cx="6553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err="1" smtClean="0">
                <a:latin typeface="Arial"/>
                <a:cs typeface="Arial"/>
              </a:rPr>
              <a:t>Проблемн</a:t>
            </a:r>
            <a:r>
              <a:rPr lang="ru-RU" sz="3500" b="1" spc="-25" dirty="0" err="1" smtClean="0">
                <a:latin typeface="Arial"/>
                <a:cs typeface="Arial"/>
              </a:rPr>
              <a:t>ый</a:t>
            </a:r>
            <a:r>
              <a:rPr sz="3500" b="1" spc="-100" dirty="0" smtClean="0">
                <a:latin typeface="Arial"/>
                <a:cs typeface="Arial"/>
              </a:rPr>
              <a:t> </a:t>
            </a:r>
            <a:r>
              <a:rPr lang="ru-RU" sz="3500" b="1" dirty="0" smtClean="0">
                <a:latin typeface="Arial"/>
                <a:cs typeface="Arial"/>
              </a:rPr>
              <a:t>вопрос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4950" y="1513697"/>
            <a:ext cx="7352910" cy="43665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5143" y="316692"/>
            <a:ext cx="926140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5" dirty="0" smtClean="0">
                <a:latin typeface="Arial"/>
                <a:cs typeface="Arial"/>
              </a:rPr>
              <a:t>Солнечные и лунные </a:t>
            </a:r>
            <a:r>
              <a:rPr sz="3500" b="1" spc="-15" dirty="0" err="1" smtClean="0">
                <a:latin typeface="Arial"/>
                <a:cs typeface="Arial"/>
              </a:rPr>
              <a:t>затмен</a:t>
            </a:r>
            <a:r>
              <a:rPr lang="ru-RU" sz="3500" b="1" spc="-15" dirty="0" smtClean="0">
                <a:latin typeface="Arial"/>
                <a:cs typeface="Arial"/>
              </a:rPr>
              <a:t>и</a:t>
            </a:r>
            <a:r>
              <a:rPr sz="3500" b="1" spc="-15" dirty="0" smtClean="0">
                <a:latin typeface="Arial"/>
                <a:cs typeface="Arial"/>
              </a:rPr>
              <a:t>я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0950" y="1149350"/>
            <a:ext cx="12033250" cy="672620"/>
          </a:xfrm>
          <a:prstGeom prst="rect">
            <a:avLst/>
          </a:prstGeom>
          <a:solidFill>
            <a:srgbClr val="92D050"/>
          </a:solidFill>
          <a:ln w="38099">
            <a:solidFill>
              <a:srgbClr val="0F2F3E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3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lang="ru-RU"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lang="ru-RU"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5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затм</a:t>
            </a:r>
            <a:r>
              <a:rPr lang="ru-RU" sz="3500" b="1" spc="-1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500" b="1" spc="-1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35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81" y="2298294"/>
            <a:ext cx="10821338" cy="349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997" y="337966"/>
            <a:ext cx="703960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5" dirty="0" smtClean="0">
                <a:latin typeface="Arial"/>
                <a:cs typeface="Arial"/>
              </a:rPr>
              <a:t>Солнечные и лунные затмения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898" y="1252459"/>
            <a:ext cx="12558395" cy="672620"/>
          </a:xfrm>
          <a:prstGeom prst="rect">
            <a:avLst/>
          </a:prstGeom>
          <a:solidFill>
            <a:srgbClr val="92D050"/>
          </a:solidFill>
          <a:ln w="38099">
            <a:solidFill>
              <a:srgbClr val="0F2F3E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lang="ru-RU"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Солнечное затмение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910" y="2341062"/>
            <a:ext cx="5818500" cy="36941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63081" y="6182805"/>
            <a:ext cx="350746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spc="-5" dirty="0" smtClean="0">
                <a:solidFill>
                  <a:srgbClr val="0F2F3E"/>
                </a:solidFill>
                <a:latin typeface="Arial"/>
                <a:cs typeface="Arial"/>
              </a:rPr>
              <a:t>Полное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i="1" dirty="0" smtClean="0">
                <a:solidFill>
                  <a:srgbClr val="0F2F3E"/>
                </a:solidFill>
                <a:latin typeface="Arial"/>
                <a:cs typeface="Arial"/>
              </a:rPr>
              <a:t>(</a:t>
            </a:r>
            <a:r>
              <a:rPr lang="ru-RU" sz="2000" b="1" i="1" dirty="0" smtClean="0">
                <a:solidFill>
                  <a:srgbClr val="0F2F3E"/>
                </a:solidFill>
                <a:latin typeface="Arial"/>
                <a:cs typeface="Arial"/>
              </a:rPr>
              <a:t>в области полной тени</a:t>
            </a:r>
            <a:r>
              <a:rPr sz="2000" b="1" i="1" spc="-5" dirty="0" smtClean="0">
                <a:solidFill>
                  <a:srgbClr val="0F2F3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5226" y="6085774"/>
            <a:ext cx="32995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 err="1" smtClean="0">
                <a:solidFill>
                  <a:srgbClr val="0F2F3E"/>
                </a:solidFill>
                <a:latin typeface="Arial"/>
                <a:cs typeface="Arial"/>
              </a:rPr>
              <a:t>Част</a:t>
            </a:r>
            <a:r>
              <a:rPr lang="ru-RU" sz="2000" b="1" i="1" spc="-10" dirty="0" err="1" smtClean="0">
                <a:solidFill>
                  <a:srgbClr val="0F2F3E"/>
                </a:solidFill>
                <a:latin typeface="Arial"/>
                <a:cs typeface="Arial"/>
              </a:rPr>
              <a:t>ичное</a:t>
            </a:r>
            <a:endParaRPr sz="20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i="1" dirty="0" smtClean="0">
                <a:solidFill>
                  <a:srgbClr val="0F2F3E"/>
                </a:solidFill>
                <a:latin typeface="Arial"/>
                <a:cs typeface="Arial"/>
              </a:rPr>
              <a:t>(</a:t>
            </a:r>
            <a:r>
              <a:rPr lang="ru-RU" sz="2000" b="1" i="1" dirty="0" smtClean="0">
                <a:solidFill>
                  <a:srgbClr val="0F2F3E"/>
                </a:solidFill>
                <a:latin typeface="Arial"/>
                <a:cs typeface="Arial"/>
              </a:rPr>
              <a:t>в области полутени</a:t>
            </a:r>
            <a:r>
              <a:rPr sz="2000" b="1" i="1" spc="-10" dirty="0" smtClean="0">
                <a:solidFill>
                  <a:srgbClr val="0F2F3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8860" y="2330195"/>
            <a:ext cx="6418011" cy="361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350" y="1599042"/>
            <a:ext cx="10269133" cy="55399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Лунное затмение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8526" y="2602707"/>
            <a:ext cx="9655224" cy="527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844550"/>
            <a:ext cx="780356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8526" y="650779"/>
            <a:ext cx="717023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kern="0" spc="-5" dirty="0">
                <a:solidFill>
                  <a:prstClr val="black"/>
                </a:solidFill>
                <a:latin typeface="Arial"/>
                <a:cs typeface="Arial"/>
              </a:rPr>
              <a:t>Солнечные и лунные </a:t>
            </a:r>
            <a:r>
              <a:rPr lang="ru-RU" sz="3500" b="1" kern="0" spc="-15" dirty="0">
                <a:solidFill>
                  <a:prstClr val="black"/>
                </a:solidFill>
                <a:latin typeface="Arial"/>
                <a:cs typeface="Arial"/>
              </a:rPr>
              <a:t>затмения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87" y="3901619"/>
            <a:ext cx="5941526" cy="286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1" y="2602706"/>
            <a:ext cx="10726332" cy="35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445" y="337966"/>
            <a:ext cx="703960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5" dirty="0" smtClean="0">
                <a:latin typeface="Arial"/>
                <a:cs typeface="Arial"/>
              </a:rPr>
              <a:t>Солнечные и лунные затмения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72" y="1149350"/>
            <a:ext cx="12074525" cy="665567"/>
          </a:xfrm>
          <a:prstGeom prst="rect">
            <a:avLst/>
          </a:prstGeom>
          <a:solidFill>
            <a:srgbClr val="92D050"/>
          </a:solidFill>
          <a:ln w="38099">
            <a:solidFill>
              <a:srgbClr val="0F2F3E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lang="ru-RU" sz="3400" b="1" spc="-5" dirty="0" smtClean="0">
                <a:solidFill>
                  <a:srgbClr val="FFFFFF"/>
                </a:solidFill>
                <a:latin typeface="Arial"/>
                <a:cs typeface="Arial"/>
              </a:rPr>
              <a:t>Лунное затмение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350" y="6441680"/>
            <a:ext cx="2057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i="1" spc="-5" dirty="0" err="1" smtClean="0">
                <a:solidFill>
                  <a:srgbClr val="0F2F3E"/>
                </a:solidFill>
                <a:latin typeface="Arial"/>
                <a:cs typeface="Arial"/>
              </a:rPr>
              <a:t>По</a:t>
            </a:r>
            <a:r>
              <a:rPr lang="ru-RU" sz="3300" b="1" i="1" spc="-5" dirty="0" err="1" smtClean="0">
                <a:solidFill>
                  <a:srgbClr val="0F2F3E"/>
                </a:solidFill>
                <a:latin typeface="Arial"/>
                <a:cs typeface="Arial"/>
              </a:rPr>
              <a:t>лное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6848" y="6441680"/>
            <a:ext cx="290690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i="1" dirty="0" err="1" smtClean="0">
                <a:solidFill>
                  <a:srgbClr val="0F2F3E"/>
                </a:solidFill>
                <a:latin typeface="Arial"/>
                <a:cs typeface="Arial"/>
              </a:rPr>
              <a:t>Част</a:t>
            </a:r>
            <a:r>
              <a:rPr lang="ru-RU" sz="3300" b="1" i="1" dirty="0" err="1" smtClean="0">
                <a:solidFill>
                  <a:srgbClr val="0F2F3E"/>
                </a:solidFill>
                <a:latin typeface="Arial"/>
                <a:cs typeface="Arial"/>
              </a:rPr>
              <a:t>ичное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547" y="2364370"/>
            <a:ext cx="5600788" cy="38893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960" y="2364370"/>
            <a:ext cx="5873938" cy="39205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950" y="844550"/>
            <a:ext cx="9283463" cy="75691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Физкультминутка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6" b="8108"/>
          <a:stretch/>
        </p:blipFill>
        <p:spPr>
          <a:xfrm>
            <a:off x="2594549" y="2292350"/>
            <a:ext cx="920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297" y="337979"/>
            <a:ext cx="664945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5" dirty="0" smtClean="0">
                <a:latin typeface="Arial"/>
                <a:cs typeface="Arial"/>
              </a:rPr>
              <a:t>Языковая </a:t>
            </a:r>
            <a:r>
              <a:rPr lang="ru-RU" sz="3500" b="1" spc="-5" dirty="0" smtClean="0">
                <a:latin typeface="Arial"/>
                <a:cs typeface="Arial"/>
              </a:rPr>
              <a:t>часть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4750" y="3206750"/>
            <a:ext cx="96012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Слова </a:t>
            </a:r>
            <a:r>
              <a:rPr lang="ru-RU" sz="4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</a:t>
            </a:r>
            <a:r>
              <a:rPr lang="ru-RU" sz="4400" b="1" i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полу-</a:t>
            </a:r>
            <a:r>
              <a:rPr lang="ru-RU" sz="4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пишутся слитно</a:t>
            </a:r>
            <a:r>
              <a:rPr lang="ru-RU" sz="4400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ru-RU" sz="4400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например: </a:t>
            </a:r>
            <a:r>
              <a:rPr lang="ru-RU" sz="4400" i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полуостров,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ru-RU" sz="4400" i="1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4400" i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полубольной</a:t>
            </a:r>
            <a:r>
              <a:rPr lang="ru-RU" sz="4400" i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4400" i="1" dirty="0" err="1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полудремать</a:t>
            </a:r>
            <a:r>
              <a:rPr lang="ru-RU" sz="4400" i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ru-RU" sz="4400" i="1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4400" i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полулёжа, </a:t>
            </a:r>
            <a:r>
              <a:rPr lang="ru-RU" sz="4400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полутень</a:t>
            </a:r>
            <a:endParaRPr lang="ru-R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05508"/>
              </p:ext>
            </p:extLst>
          </p:nvPr>
        </p:nvGraphicFramePr>
        <p:xfrm>
          <a:off x="869950" y="1392356"/>
          <a:ext cx="12268201" cy="1021938"/>
        </p:xfrm>
        <a:graphic>
          <a:graphicData uri="http://schemas.openxmlformats.org/drawingml/2006/table">
            <a:tbl>
              <a:tblPr/>
              <a:tblGrid>
                <a:gridCol w="12268201"/>
              </a:tblGrid>
              <a:tr h="1021938">
                <a:tc>
                  <a:txBody>
                    <a:bodyPr/>
                    <a:lstStyle/>
                    <a:p>
                      <a:pPr algn="ctr">
                        <a:lnSpc>
                          <a:spcPts val="627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Правописание</a:t>
                      </a:r>
                      <a:r>
                        <a:rPr lang="en-US" sz="5400" b="1" spc="25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слов</a:t>
                      </a: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с</a:t>
                      </a:r>
                      <a:r>
                        <a:rPr lang="ru-RU" sz="54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 пол</a:t>
                      </a:r>
                      <a:r>
                        <a:rPr lang="ru-RU" sz="5400" b="1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 – и полу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26297" y="2135609"/>
            <a:ext cx="97736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098" y="1695221"/>
            <a:ext cx="12885420" cy="625812"/>
          </a:xfrm>
          <a:prstGeom prst="rect">
            <a:avLst/>
          </a:prstGeom>
          <a:solidFill>
            <a:srgbClr val="A4A4A4"/>
          </a:solidFill>
          <a:ln w="38099">
            <a:solidFill>
              <a:srgbClr val="FFC000"/>
            </a:solidFill>
          </a:ln>
        </p:spPr>
        <p:txBody>
          <a:bodyPr vert="horz" wrap="square" lIns="0" tIns="162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lang="ru-RU"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Что такое свет? Как распространяется свет в пространстве</a:t>
            </a:r>
            <a:r>
              <a:rPr sz="3000" b="1" spc="-1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238" y="590904"/>
            <a:ext cx="612491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err="1" smtClean="0">
                <a:latin typeface="Arial"/>
                <a:cs typeface="Arial"/>
              </a:rPr>
              <a:t>Проблемн</a:t>
            </a:r>
            <a:r>
              <a:rPr lang="ru-RU" sz="3500" b="1" spc="-25" dirty="0" err="1" smtClean="0">
                <a:latin typeface="Arial"/>
                <a:cs typeface="Arial"/>
              </a:rPr>
              <a:t>ый</a:t>
            </a:r>
            <a:r>
              <a:rPr lang="ru-RU" sz="3500" b="1" spc="-25" dirty="0" smtClean="0">
                <a:latin typeface="Arial"/>
                <a:cs typeface="Arial"/>
              </a:rPr>
              <a:t> вопрос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972" y="750843"/>
            <a:ext cx="780223" cy="3065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98" y="3400468"/>
            <a:ext cx="4086541" cy="26264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4089" y="3400468"/>
            <a:ext cx="3931992" cy="26264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9530" y="3400468"/>
            <a:ext cx="3939766" cy="2626494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3280689" y="6330950"/>
            <a:ext cx="8294327" cy="65017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86690" rIns="0" bIns="0" rtlCol="0">
            <a:spAutoFit/>
          </a:bodyPr>
          <a:lstStyle/>
          <a:p>
            <a:pPr marL="85725" marR="537845">
              <a:lnSpc>
                <a:spcPct val="100000"/>
              </a:lnSpc>
              <a:spcBef>
                <a:spcPts val="1470"/>
              </a:spcBef>
            </a:pPr>
            <a:r>
              <a:rPr lang="ru-RU" sz="3000" b="1" spc="-15" dirty="0" smtClean="0">
                <a:solidFill>
                  <a:srgbClr val="FFD966"/>
                </a:solidFill>
                <a:latin typeface="Arial"/>
                <a:cs typeface="Arial"/>
              </a:rPr>
              <a:t>Свет – </a:t>
            </a:r>
            <a:r>
              <a:rPr lang="ru-RU" sz="3000" b="1" spc="-15" dirty="0" smtClean="0">
                <a:solidFill>
                  <a:schemeClr val="bg1"/>
                </a:solidFill>
                <a:latin typeface="Arial"/>
                <a:cs typeface="Arial"/>
              </a:rPr>
              <a:t>это видимое излучение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350" y="387350"/>
            <a:ext cx="9283463" cy="75691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Лайфак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387351"/>
            <a:ext cx="1371600" cy="990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28742"/>
          <a:stretch/>
        </p:blipFill>
        <p:spPr>
          <a:xfrm>
            <a:off x="1174750" y="1758950"/>
            <a:ext cx="12193432" cy="533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0" y="230187"/>
            <a:ext cx="1379653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8150" y="2597151"/>
            <a:ext cx="11430000" cy="381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47" y="1433027"/>
            <a:ext cx="11430001" cy="6429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9147" y="186680"/>
            <a:ext cx="10210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Лайфак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11590"/>
            <a:ext cx="137781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550" y="463550"/>
            <a:ext cx="9283463" cy="75691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Проверяем себя: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550" y="3968750"/>
            <a:ext cx="13425327" cy="1676399"/>
          </a:xfrm>
        </p:spPr>
        <p:txBody>
          <a:bodyPr/>
          <a:lstStyle/>
          <a:p>
            <a:r>
              <a:rPr lang="ru-RU" sz="4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https://gramota.ru/uchebnik/uprazhneniya/chasti-pol-i-polu</a:t>
            </a:r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интерактивное задание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598" y="337979"/>
            <a:ext cx="4565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25" dirty="0" smtClean="0">
                <a:latin typeface="Arial"/>
                <a:cs typeface="Arial"/>
              </a:rPr>
              <a:t>Решение </a:t>
            </a:r>
            <a:r>
              <a:rPr sz="3500" b="1" spc="-80" dirty="0" smtClean="0">
                <a:latin typeface="Arial"/>
                <a:cs typeface="Arial"/>
              </a:rPr>
              <a:t> </a:t>
            </a:r>
            <a:r>
              <a:rPr sz="3500" b="1" spc="-30" dirty="0">
                <a:latin typeface="Arial"/>
                <a:cs typeface="Arial"/>
              </a:rPr>
              <a:t>задач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544" y="2935010"/>
            <a:ext cx="6370320" cy="2580194"/>
          </a:xfrm>
          <a:prstGeom prst="rect">
            <a:avLst/>
          </a:prstGeom>
          <a:solidFill>
            <a:srgbClr val="5B9BD4"/>
          </a:solidFill>
          <a:ln w="38099">
            <a:solidFill>
              <a:srgbClr val="EC7C30"/>
            </a:solidFill>
          </a:ln>
        </p:spPr>
        <p:txBody>
          <a:bodyPr vert="horz" wrap="square" lIns="0" tIns="345440" rIns="0" bIns="0" rtlCol="0">
            <a:spAutoFit/>
          </a:bodyPr>
          <a:lstStyle/>
          <a:p>
            <a:pPr marL="918210" marR="248285" indent="-667385">
              <a:lnSpc>
                <a:spcPct val="100000"/>
              </a:lnSpc>
              <a:spcBef>
                <a:spcPts val="2720"/>
              </a:spcBef>
            </a:pPr>
            <a:r>
              <a:rPr sz="2900" b="1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900" b="1" spc="-5" dirty="0" smtClean="0">
                <a:solidFill>
                  <a:srgbClr val="FFFFFF"/>
                </a:solidFill>
                <a:latin typeface="Arial"/>
                <a:cs typeface="Arial"/>
              </a:rPr>
              <a:t>. В </a:t>
            </a:r>
            <a:r>
              <a:rPr lang="ru-RU" sz="2900" b="1" spc="-5" dirty="0">
                <a:solidFill>
                  <a:srgbClr val="FFFFFF"/>
                </a:solidFill>
                <a:latin typeface="Arial"/>
                <a:cs typeface="Arial"/>
              </a:rPr>
              <a:t>какой точке (1 или 2) необходимо расположить лампу, </a:t>
            </a:r>
            <a:r>
              <a:rPr lang="ru-RU" sz="2900" b="1" spc="-5" dirty="0" smtClean="0">
                <a:solidFill>
                  <a:srgbClr val="FFFFFF"/>
                </a:solidFill>
                <a:latin typeface="Arial"/>
                <a:cs typeface="Arial"/>
              </a:rPr>
              <a:t>чтобы получить </a:t>
            </a:r>
            <a:r>
              <a:rPr lang="ru-RU" sz="2900" b="1" spc="-5" dirty="0">
                <a:solidFill>
                  <a:srgbClr val="FFFFFF"/>
                </a:solidFill>
                <a:latin typeface="Arial"/>
                <a:cs typeface="Arial"/>
              </a:rPr>
              <a:t>на экране тень от шара </a:t>
            </a:r>
            <a:r>
              <a:rPr lang="ru-RU" sz="2900" b="1" spc="-5" dirty="0" smtClean="0">
                <a:solidFill>
                  <a:srgbClr val="FFFFFF"/>
                </a:solidFill>
                <a:latin typeface="Arial"/>
                <a:cs typeface="Arial"/>
              </a:rPr>
              <a:t>большого размера?</a:t>
            </a:r>
            <a:endParaRPr sz="29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85610" y="3388717"/>
            <a:ext cx="4934585" cy="1925955"/>
            <a:chOff x="6985610" y="3388717"/>
            <a:chExt cx="4934585" cy="1925955"/>
          </a:xfrm>
        </p:grpSpPr>
        <p:sp>
          <p:nvSpPr>
            <p:cNvPr id="5" name="object 5"/>
            <p:cNvSpPr/>
            <p:nvPr/>
          </p:nvSpPr>
          <p:spPr>
            <a:xfrm>
              <a:off x="7199785" y="3417292"/>
              <a:ext cx="4692015" cy="772160"/>
            </a:xfrm>
            <a:custGeom>
              <a:avLst/>
              <a:gdLst/>
              <a:ahLst/>
              <a:cxnLst/>
              <a:rect l="l" t="t" r="r" b="b"/>
              <a:pathLst>
                <a:path w="4692015" h="772160">
                  <a:moveTo>
                    <a:pt x="1688846" y="501598"/>
                  </a:moveTo>
                  <a:lnTo>
                    <a:pt x="4691690" y="0"/>
                  </a:lnTo>
                </a:path>
                <a:path w="4692015" h="772160">
                  <a:moveTo>
                    <a:pt x="0" y="771948"/>
                  </a:moveTo>
                  <a:lnTo>
                    <a:pt x="1320872" y="552948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00107" y="3846317"/>
              <a:ext cx="361315" cy="248285"/>
            </a:xfrm>
            <a:custGeom>
              <a:avLst/>
              <a:gdLst/>
              <a:ahLst/>
              <a:cxnLst/>
              <a:rect l="l" t="t" r="r" b="b"/>
              <a:pathLst>
                <a:path w="361315" h="248285">
                  <a:moveTo>
                    <a:pt x="41099" y="247824"/>
                  </a:moveTo>
                  <a:lnTo>
                    <a:pt x="0" y="0"/>
                  </a:lnTo>
                  <a:lnTo>
                    <a:pt x="360974" y="67474"/>
                  </a:lnTo>
                  <a:lnTo>
                    <a:pt x="41099" y="2478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0107" y="3846317"/>
              <a:ext cx="361315" cy="248285"/>
            </a:xfrm>
            <a:custGeom>
              <a:avLst/>
              <a:gdLst/>
              <a:ahLst/>
              <a:cxnLst/>
              <a:rect l="l" t="t" r="r" b="b"/>
              <a:pathLst>
                <a:path w="361315" h="248285">
                  <a:moveTo>
                    <a:pt x="41099" y="247824"/>
                  </a:moveTo>
                  <a:lnTo>
                    <a:pt x="360974" y="67474"/>
                  </a:lnTo>
                  <a:lnTo>
                    <a:pt x="0" y="0"/>
                  </a:lnTo>
                  <a:lnTo>
                    <a:pt x="41099" y="24782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9785" y="4200991"/>
              <a:ext cx="4692015" cy="864235"/>
            </a:xfrm>
            <a:custGeom>
              <a:avLst/>
              <a:gdLst/>
              <a:ahLst/>
              <a:cxnLst/>
              <a:rect l="l" t="t" r="r" b="b"/>
              <a:pathLst>
                <a:path w="4692015" h="864235">
                  <a:moveTo>
                    <a:pt x="0" y="0"/>
                  </a:moveTo>
                  <a:lnTo>
                    <a:pt x="1323322" y="262974"/>
                  </a:lnTo>
                </a:path>
                <a:path w="4692015" h="864235">
                  <a:moveTo>
                    <a:pt x="1600846" y="323849"/>
                  </a:moveTo>
                  <a:lnTo>
                    <a:pt x="4691690" y="863648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98607" y="4340766"/>
              <a:ext cx="363220" cy="246379"/>
            </a:xfrm>
            <a:custGeom>
              <a:avLst/>
              <a:gdLst/>
              <a:ahLst/>
              <a:cxnLst/>
              <a:rect l="l" t="t" r="r" b="b"/>
              <a:pathLst>
                <a:path w="363220" h="246379">
                  <a:moveTo>
                    <a:pt x="0" y="246374"/>
                  </a:moveTo>
                  <a:lnTo>
                    <a:pt x="48974" y="0"/>
                  </a:lnTo>
                  <a:lnTo>
                    <a:pt x="362949" y="190449"/>
                  </a:lnTo>
                  <a:lnTo>
                    <a:pt x="0" y="24637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98607" y="4340766"/>
              <a:ext cx="363220" cy="246379"/>
            </a:xfrm>
            <a:custGeom>
              <a:avLst/>
              <a:gdLst/>
              <a:ahLst/>
              <a:cxnLst/>
              <a:rect l="l" t="t" r="r" b="b"/>
              <a:pathLst>
                <a:path w="363220" h="246379">
                  <a:moveTo>
                    <a:pt x="0" y="246374"/>
                  </a:moveTo>
                  <a:lnTo>
                    <a:pt x="362949" y="190449"/>
                  </a:lnTo>
                  <a:lnTo>
                    <a:pt x="48974" y="0"/>
                  </a:lnTo>
                  <a:lnTo>
                    <a:pt x="0" y="24637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6808" y="4212766"/>
              <a:ext cx="842010" cy="267970"/>
            </a:xfrm>
            <a:custGeom>
              <a:avLst/>
              <a:gdLst/>
              <a:ahLst/>
              <a:cxnLst/>
              <a:rect l="l" t="t" r="r" b="b"/>
              <a:pathLst>
                <a:path w="842009" h="267970">
                  <a:moveTo>
                    <a:pt x="0" y="0"/>
                  </a:moveTo>
                  <a:lnTo>
                    <a:pt x="841698" y="267824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70431" y="4360891"/>
              <a:ext cx="367030" cy="239395"/>
            </a:xfrm>
            <a:custGeom>
              <a:avLst/>
              <a:gdLst/>
              <a:ahLst/>
              <a:cxnLst/>
              <a:rect l="l" t="t" r="r" b="b"/>
              <a:pathLst>
                <a:path w="367029" h="239395">
                  <a:moveTo>
                    <a:pt x="0" y="239374"/>
                  </a:moveTo>
                  <a:lnTo>
                    <a:pt x="76174" y="0"/>
                  </a:lnTo>
                  <a:lnTo>
                    <a:pt x="366924" y="224324"/>
                  </a:lnTo>
                  <a:lnTo>
                    <a:pt x="0" y="23937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70431" y="4360891"/>
              <a:ext cx="367030" cy="239395"/>
            </a:xfrm>
            <a:custGeom>
              <a:avLst/>
              <a:gdLst/>
              <a:ahLst/>
              <a:cxnLst/>
              <a:rect l="l" t="t" r="r" b="b"/>
              <a:pathLst>
                <a:path w="367029" h="239395">
                  <a:moveTo>
                    <a:pt x="0" y="239374"/>
                  </a:moveTo>
                  <a:lnTo>
                    <a:pt x="366924" y="224324"/>
                  </a:lnTo>
                  <a:lnTo>
                    <a:pt x="76174" y="0"/>
                  </a:lnTo>
                  <a:lnTo>
                    <a:pt x="0" y="239374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00706" y="4548365"/>
              <a:ext cx="2477135" cy="737870"/>
            </a:xfrm>
            <a:custGeom>
              <a:avLst/>
              <a:gdLst/>
              <a:ahLst/>
              <a:cxnLst/>
              <a:rect l="l" t="t" r="r" b="b"/>
              <a:pathLst>
                <a:path w="2477134" h="737870">
                  <a:moveTo>
                    <a:pt x="0" y="0"/>
                  </a:moveTo>
                  <a:lnTo>
                    <a:pt x="2476670" y="737548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2633" y="4102491"/>
              <a:ext cx="220524" cy="220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5610" y="4102491"/>
              <a:ext cx="220524" cy="2205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187371" y="1879427"/>
            <a:ext cx="4324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latin typeface="Microsoft Sans Serif"/>
                <a:cs typeface="Microsoft Sans Serif"/>
              </a:rPr>
              <a:t>Э</a:t>
            </a:r>
            <a:r>
              <a:rPr sz="4800" dirty="0" smtClean="0">
                <a:latin typeface="Microsoft Sans Serif"/>
                <a:cs typeface="Microsoft Sans Serif"/>
              </a:rPr>
              <a:t>Е</a:t>
            </a:r>
            <a:endParaRPr sz="48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5045" y="4317689"/>
            <a:ext cx="1531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195" algn="l"/>
              </a:tabLst>
            </a:pPr>
            <a:r>
              <a:rPr sz="4800" dirty="0">
                <a:latin typeface="Microsoft Sans Serif"/>
                <a:cs typeface="Microsoft Sans Serif"/>
              </a:rPr>
              <a:t>1	2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10605" y="2255810"/>
            <a:ext cx="2705100" cy="3914140"/>
            <a:chOff x="9610605" y="2255810"/>
            <a:chExt cx="2705100" cy="3914140"/>
          </a:xfrm>
        </p:grpSpPr>
        <p:sp>
          <p:nvSpPr>
            <p:cNvPr id="20" name="object 20"/>
            <p:cNvSpPr/>
            <p:nvPr/>
          </p:nvSpPr>
          <p:spPr>
            <a:xfrm>
              <a:off x="9616955" y="3720917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79" h="1008379">
                  <a:moveTo>
                    <a:pt x="504073" y="1008147"/>
                  </a:moveTo>
                  <a:lnTo>
                    <a:pt x="455527" y="1005840"/>
                  </a:lnTo>
                  <a:lnTo>
                    <a:pt x="408286" y="999059"/>
                  </a:lnTo>
                  <a:lnTo>
                    <a:pt x="362562" y="988014"/>
                  </a:lnTo>
                  <a:lnTo>
                    <a:pt x="318566" y="972918"/>
                  </a:lnTo>
                  <a:lnTo>
                    <a:pt x="276510" y="953982"/>
                  </a:lnTo>
                  <a:lnTo>
                    <a:pt x="236605" y="931416"/>
                  </a:lnTo>
                  <a:lnTo>
                    <a:pt x="199061" y="905432"/>
                  </a:lnTo>
                  <a:lnTo>
                    <a:pt x="164091" y="876242"/>
                  </a:lnTo>
                  <a:lnTo>
                    <a:pt x="131905" y="844056"/>
                  </a:lnTo>
                  <a:lnTo>
                    <a:pt x="102715" y="809086"/>
                  </a:lnTo>
                  <a:lnTo>
                    <a:pt x="76731" y="771542"/>
                  </a:lnTo>
                  <a:lnTo>
                    <a:pt x="54165" y="731637"/>
                  </a:lnTo>
                  <a:lnTo>
                    <a:pt x="35229" y="689581"/>
                  </a:lnTo>
                  <a:lnTo>
                    <a:pt x="20133" y="645585"/>
                  </a:lnTo>
                  <a:lnTo>
                    <a:pt x="9088" y="599861"/>
                  </a:lnTo>
                  <a:lnTo>
                    <a:pt x="2307" y="552620"/>
                  </a:lnTo>
                  <a:lnTo>
                    <a:pt x="0" y="504073"/>
                  </a:lnTo>
                  <a:lnTo>
                    <a:pt x="2307" y="455527"/>
                  </a:lnTo>
                  <a:lnTo>
                    <a:pt x="9088" y="408286"/>
                  </a:lnTo>
                  <a:lnTo>
                    <a:pt x="20133" y="362562"/>
                  </a:lnTo>
                  <a:lnTo>
                    <a:pt x="35229" y="318566"/>
                  </a:lnTo>
                  <a:lnTo>
                    <a:pt x="54165" y="276510"/>
                  </a:lnTo>
                  <a:lnTo>
                    <a:pt x="76731" y="236605"/>
                  </a:lnTo>
                  <a:lnTo>
                    <a:pt x="102715" y="199061"/>
                  </a:lnTo>
                  <a:lnTo>
                    <a:pt x="131905" y="164091"/>
                  </a:lnTo>
                  <a:lnTo>
                    <a:pt x="164091" y="131905"/>
                  </a:lnTo>
                  <a:lnTo>
                    <a:pt x="199061" y="102715"/>
                  </a:lnTo>
                  <a:lnTo>
                    <a:pt x="236605" y="76731"/>
                  </a:lnTo>
                  <a:lnTo>
                    <a:pt x="276510" y="54165"/>
                  </a:lnTo>
                  <a:lnTo>
                    <a:pt x="318566" y="35229"/>
                  </a:lnTo>
                  <a:lnTo>
                    <a:pt x="362562" y="20133"/>
                  </a:lnTo>
                  <a:lnTo>
                    <a:pt x="408286" y="9088"/>
                  </a:lnTo>
                  <a:lnTo>
                    <a:pt x="455527" y="2307"/>
                  </a:lnTo>
                  <a:lnTo>
                    <a:pt x="504073" y="0"/>
                  </a:lnTo>
                  <a:lnTo>
                    <a:pt x="553891" y="2467"/>
                  </a:lnTo>
                  <a:lnTo>
                    <a:pt x="602866" y="9777"/>
                  </a:lnTo>
                  <a:lnTo>
                    <a:pt x="650669" y="21793"/>
                  </a:lnTo>
                  <a:lnTo>
                    <a:pt x="696967" y="38378"/>
                  </a:lnTo>
                  <a:lnTo>
                    <a:pt x="741430" y="59393"/>
                  </a:lnTo>
                  <a:lnTo>
                    <a:pt x="783727" y="84701"/>
                  </a:lnTo>
                  <a:lnTo>
                    <a:pt x="823526" y="114166"/>
                  </a:lnTo>
                  <a:lnTo>
                    <a:pt x="860498" y="147649"/>
                  </a:lnTo>
                  <a:lnTo>
                    <a:pt x="893981" y="184621"/>
                  </a:lnTo>
                  <a:lnTo>
                    <a:pt x="923446" y="224420"/>
                  </a:lnTo>
                  <a:lnTo>
                    <a:pt x="948754" y="266717"/>
                  </a:lnTo>
                  <a:lnTo>
                    <a:pt x="969769" y="311180"/>
                  </a:lnTo>
                  <a:lnTo>
                    <a:pt x="986354" y="357478"/>
                  </a:lnTo>
                  <a:lnTo>
                    <a:pt x="998370" y="405281"/>
                  </a:lnTo>
                  <a:lnTo>
                    <a:pt x="1005680" y="454256"/>
                  </a:lnTo>
                  <a:lnTo>
                    <a:pt x="1008147" y="504073"/>
                  </a:lnTo>
                  <a:lnTo>
                    <a:pt x="1005840" y="552620"/>
                  </a:lnTo>
                  <a:lnTo>
                    <a:pt x="999059" y="599861"/>
                  </a:lnTo>
                  <a:lnTo>
                    <a:pt x="988014" y="645585"/>
                  </a:lnTo>
                  <a:lnTo>
                    <a:pt x="972918" y="689581"/>
                  </a:lnTo>
                  <a:lnTo>
                    <a:pt x="953982" y="731637"/>
                  </a:lnTo>
                  <a:lnTo>
                    <a:pt x="931416" y="771542"/>
                  </a:lnTo>
                  <a:lnTo>
                    <a:pt x="905432" y="809086"/>
                  </a:lnTo>
                  <a:lnTo>
                    <a:pt x="876242" y="844056"/>
                  </a:lnTo>
                  <a:lnTo>
                    <a:pt x="844056" y="876242"/>
                  </a:lnTo>
                  <a:lnTo>
                    <a:pt x="809086" y="905432"/>
                  </a:lnTo>
                  <a:lnTo>
                    <a:pt x="771542" y="931416"/>
                  </a:lnTo>
                  <a:lnTo>
                    <a:pt x="731637" y="953982"/>
                  </a:lnTo>
                  <a:lnTo>
                    <a:pt x="689581" y="972918"/>
                  </a:lnTo>
                  <a:lnTo>
                    <a:pt x="645585" y="988014"/>
                  </a:lnTo>
                  <a:lnTo>
                    <a:pt x="599861" y="999059"/>
                  </a:lnTo>
                  <a:lnTo>
                    <a:pt x="552620" y="1005840"/>
                  </a:lnTo>
                  <a:lnTo>
                    <a:pt x="504073" y="100814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16955" y="3720917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79" h="1008379">
                  <a:moveTo>
                    <a:pt x="0" y="504073"/>
                  </a:moveTo>
                  <a:lnTo>
                    <a:pt x="2307" y="455527"/>
                  </a:lnTo>
                  <a:lnTo>
                    <a:pt x="9088" y="408286"/>
                  </a:lnTo>
                  <a:lnTo>
                    <a:pt x="20133" y="362562"/>
                  </a:lnTo>
                  <a:lnTo>
                    <a:pt x="35229" y="318566"/>
                  </a:lnTo>
                  <a:lnTo>
                    <a:pt x="54165" y="276510"/>
                  </a:lnTo>
                  <a:lnTo>
                    <a:pt x="76731" y="236605"/>
                  </a:lnTo>
                  <a:lnTo>
                    <a:pt x="102715" y="199061"/>
                  </a:lnTo>
                  <a:lnTo>
                    <a:pt x="131905" y="164091"/>
                  </a:lnTo>
                  <a:lnTo>
                    <a:pt x="164091" y="131905"/>
                  </a:lnTo>
                  <a:lnTo>
                    <a:pt x="199061" y="102715"/>
                  </a:lnTo>
                  <a:lnTo>
                    <a:pt x="236605" y="76731"/>
                  </a:lnTo>
                  <a:lnTo>
                    <a:pt x="276510" y="54165"/>
                  </a:lnTo>
                  <a:lnTo>
                    <a:pt x="318566" y="35229"/>
                  </a:lnTo>
                  <a:lnTo>
                    <a:pt x="362562" y="20133"/>
                  </a:lnTo>
                  <a:lnTo>
                    <a:pt x="408286" y="9088"/>
                  </a:lnTo>
                  <a:lnTo>
                    <a:pt x="455527" y="2307"/>
                  </a:lnTo>
                  <a:lnTo>
                    <a:pt x="504073" y="0"/>
                  </a:lnTo>
                  <a:lnTo>
                    <a:pt x="553891" y="2467"/>
                  </a:lnTo>
                  <a:lnTo>
                    <a:pt x="602866" y="9777"/>
                  </a:lnTo>
                  <a:lnTo>
                    <a:pt x="650669" y="21793"/>
                  </a:lnTo>
                  <a:lnTo>
                    <a:pt x="696967" y="38378"/>
                  </a:lnTo>
                  <a:lnTo>
                    <a:pt x="741430" y="59393"/>
                  </a:lnTo>
                  <a:lnTo>
                    <a:pt x="783727" y="84701"/>
                  </a:lnTo>
                  <a:lnTo>
                    <a:pt x="823526" y="114166"/>
                  </a:lnTo>
                  <a:lnTo>
                    <a:pt x="860498" y="147649"/>
                  </a:lnTo>
                  <a:lnTo>
                    <a:pt x="893981" y="184621"/>
                  </a:lnTo>
                  <a:lnTo>
                    <a:pt x="923446" y="224420"/>
                  </a:lnTo>
                  <a:lnTo>
                    <a:pt x="948754" y="266717"/>
                  </a:lnTo>
                  <a:lnTo>
                    <a:pt x="969769" y="311180"/>
                  </a:lnTo>
                  <a:lnTo>
                    <a:pt x="986354" y="357478"/>
                  </a:lnTo>
                  <a:lnTo>
                    <a:pt x="998370" y="405281"/>
                  </a:lnTo>
                  <a:lnTo>
                    <a:pt x="1005680" y="454256"/>
                  </a:lnTo>
                  <a:lnTo>
                    <a:pt x="1008147" y="504073"/>
                  </a:lnTo>
                  <a:lnTo>
                    <a:pt x="1005840" y="552620"/>
                  </a:lnTo>
                  <a:lnTo>
                    <a:pt x="999059" y="599861"/>
                  </a:lnTo>
                  <a:lnTo>
                    <a:pt x="988014" y="645585"/>
                  </a:lnTo>
                  <a:lnTo>
                    <a:pt x="972918" y="689581"/>
                  </a:lnTo>
                  <a:lnTo>
                    <a:pt x="953982" y="731637"/>
                  </a:lnTo>
                  <a:lnTo>
                    <a:pt x="931416" y="771542"/>
                  </a:lnTo>
                  <a:lnTo>
                    <a:pt x="905432" y="809086"/>
                  </a:lnTo>
                  <a:lnTo>
                    <a:pt x="876242" y="844056"/>
                  </a:lnTo>
                  <a:lnTo>
                    <a:pt x="844056" y="876242"/>
                  </a:lnTo>
                  <a:lnTo>
                    <a:pt x="809086" y="905432"/>
                  </a:lnTo>
                  <a:lnTo>
                    <a:pt x="771542" y="931416"/>
                  </a:lnTo>
                  <a:lnTo>
                    <a:pt x="731637" y="953982"/>
                  </a:lnTo>
                  <a:lnTo>
                    <a:pt x="689581" y="972918"/>
                  </a:lnTo>
                  <a:lnTo>
                    <a:pt x="645585" y="988014"/>
                  </a:lnTo>
                  <a:lnTo>
                    <a:pt x="599861" y="999059"/>
                  </a:lnTo>
                  <a:lnTo>
                    <a:pt x="552620" y="1005840"/>
                  </a:lnTo>
                  <a:lnTo>
                    <a:pt x="504073" y="1008147"/>
                  </a:lnTo>
                  <a:lnTo>
                    <a:pt x="455527" y="1005840"/>
                  </a:lnTo>
                  <a:lnTo>
                    <a:pt x="408286" y="999059"/>
                  </a:lnTo>
                  <a:lnTo>
                    <a:pt x="362562" y="988014"/>
                  </a:lnTo>
                  <a:lnTo>
                    <a:pt x="318566" y="972918"/>
                  </a:lnTo>
                  <a:lnTo>
                    <a:pt x="276510" y="953982"/>
                  </a:lnTo>
                  <a:lnTo>
                    <a:pt x="236605" y="931416"/>
                  </a:lnTo>
                  <a:lnTo>
                    <a:pt x="199061" y="905432"/>
                  </a:lnTo>
                  <a:lnTo>
                    <a:pt x="164091" y="876242"/>
                  </a:lnTo>
                  <a:lnTo>
                    <a:pt x="131905" y="844056"/>
                  </a:lnTo>
                  <a:lnTo>
                    <a:pt x="102715" y="809086"/>
                  </a:lnTo>
                  <a:lnTo>
                    <a:pt x="76731" y="771542"/>
                  </a:lnTo>
                  <a:lnTo>
                    <a:pt x="54165" y="731637"/>
                  </a:lnTo>
                  <a:lnTo>
                    <a:pt x="35229" y="689581"/>
                  </a:lnTo>
                  <a:lnTo>
                    <a:pt x="20133" y="645585"/>
                  </a:lnTo>
                  <a:lnTo>
                    <a:pt x="9088" y="599861"/>
                  </a:lnTo>
                  <a:lnTo>
                    <a:pt x="2307" y="552620"/>
                  </a:lnTo>
                  <a:lnTo>
                    <a:pt x="0" y="504073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91476" y="2293910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0"/>
                  </a:moveTo>
                  <a:lnTo>
                    <a:pt x="0" y="3837702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58126" y="3213143"/>
              <a:ext cx="638175" cy="2073275"/>
            </a:xfrm>
            <a:custGeom>
              <a:avLst/>
              <a:gdLst/>
              <a:ahLst/>
              <a:cxnLst/>
              <a:rect l="l" t="t" r="r" b="b"/>
              <a:pathLst>
                <a:path w="638175" h="2073275">
                  <a:moveTo>
                    <a:pt x="219249" y="1851496"/>
                  </a:moveTo>
                  <a:lnTo>
                    <a:pt x="176576" y="1850061"/>
                  </a:lnTo>
                  <a:lnTo>
                    <a:pt x="141730" y="1846149"/>
                  </a:lnTo>
                  <a:lnTo>
                    <a:pt x="118238" y="1840348"/>
                  </a:lnTo>
                  <a:lnTo>
                    <a:pt x="109624" y="1833246"/>
                  </a:lnTo>
                  <a:lnTo>
                    <a:pt x="109624" y="1046097"/>
                  </a:lnTo>
                  <a:lnTo>
                    <a:pt x="101010" y="1038981"/>
                  </a:lnTo>
                  <a:lnTo>
                    <a:pt x="77518" y="1033172"/>
                  </a:lnTo>
                  <a:lnTo>
                    <a:pt x="42673" y="1029258"/>
                  </a:lnTo>
                  <a:lnTo>
                    <a:pt x="0" y="1027822"/>
                  </a:lnTo>
                  <a:lnTo>
                    <a:pt x="42673" y="1026387"/>
                  </a:lnTo>
                  <a:lnTo>
                    <a:pt x="77518" y="1022472"/>
                  </a:lnTo>
                  <a:lnTo>
                    <a:pt x="101010" y="1016664"/>
                  </a:lnTo>
                  <a:lnTo>
                    <a:pt x="109624" y="1009547"/>
                  </a:lnTo>
                  <a:lnTo>
                    <a:pt x="109624" y="222399"/>
                  </a:lnTo>
                  <a:lnTo>
                    <a:pt x="118238" y="215297"/>
                  </a:lnTo>
                  <a:lnTo>
                    <a:pt x="141730" y="209496"/>
                  </a:lnTo>
                  <a:lnTo>
                    <a:pt x="176576" y="205584"/>
                  </a:lnTo>
                  <a:lnTo>
                    <a:pt x="219249" y="204149"/>
                  </a:lnTo>
                </a:path>
                <a:path w="638175" h="2073275">
                  <a:moveTo>
                    <a:pt x="233349" y="0"/>
                  </a:moveTo>
                  <a:lnTo>
                    <a:pt x="312143" y="2650"/>
                  </a:lnTo>
                  <a:lnTo>
                    <a:pt x="376486" y="9878"/>
                  </a:lnTo>
                  <a:lnTo>
                    <a:pt x="419867" y="20598"/>
                  </a:lnTo>
                  <a:lnTo>
                    <a:pt x="435774" y="33724"/>
                  </a:lnTo>
                  <a:lnTo>
                    <a:pt x="435774" y="1002647"/>
                  </a:lnTo>
                  <a:lnTo>
                    <a:pt x="451677" y="1015774"/>
                  </a:lnTo>
                  <a:lnTo>
                    <a:pt x="495049" y="1026494"/>
                  </a:lnTo>
                  <a:lnTo>
                    <a:pt x="559383" y="1033722"/>
                  </a:lnTo>
                  <a:lnTo>
                    <a:pt x="638173" y="1036372"/>
                  </a:lnTo>
                  <a:lnTo>
                    <a:pt x="559383" y="1039023"/>
                  </a:lnTo>
                  <a:lnTo>
                    <a:pt x="495049" y="1046254"/>
                  </a:lnTo>
                  <a:lnTo>
                    <a:pt x="451677" y="1056981"/>
                  </a:lnTo>
                  <a:lnTo>
                    <a:pt x="435774" y="1070122"/>
                  </a:lnTo>
                  <a:lnTo>
                    <a:pt x="435774" y="2039045"/>
                  </a:lnTo>
                  <a:lnTo>
                    <a:pt x="419867" y="2052172"/>
                  </a:lnTo>
                  <a:lnTo>
                    <a:pt x="376486" y="2062892"/>
                  </a:lnTo>
                  <a:lnTo>
                    <a:pt x="312143" y="2070120"/>
                  </a:lnTo>
                  <a:lnTo>
                    <a:pt x="233349" y="207277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122097" y="3859842"/>
            <a:ext cx="18567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9060" algn="l"/>
              </a:tabLst>
            </a:pPr>
            <a:r>
              <a:rPr sz="4800" spc="-5" dirty="0">
                <a:latin typeface="Microsoft Sans Serif"/>
                <a:cs typeface="Microsoft Sans Serif"/>
              </a:rPr>
              <a:t>1</a:t>
            </a:r>
            <a:r>
              <a:rPr sz="4800" dirty="0">
                <a:latin typeface="Microsoft Sans Serif"/>
                <a:cs typeface="Microsoft Sans Serif"/>
              </a:rPr>
              <a:t>’	</a:t>
            </a:r>
            <a:r>
              <a:rPr sz="4800" spc="-5" dirty="0">
                <a:latin typeface="Microsoft Sans Serif"/>
                <a:cs typeface="Microsoft Sans Serif"/>
              </a:rPr>
              <a:t>2’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243033" y="3184568"/>
            <a:ext cx="3663315" cy="1026160"/>
            <a:chOff x="8243033" y="3184568"/>
            <a:chExt cx="3663315" cy="1026160"/>
          </a:xfrm>
        </p:grpSpPr>
        <p:sp>
          <p:nvSpPr>
            <p:cNvPr id="26" name="object 26"/>
            <p:cNvSpPr/>
            <p:nvPr/>
          </p:nvSpPr>
          <p:spPr>
            <a:xfrm>
              <a:off x="8271608" y="3938117"/>
              <a:ext cx="871855" cy="243840"/>
            </a:xfrm>
            <a:custGeom>
              <a:avLst/>
              <a:gdLst/>
              <a:ahLst/>
              <a:cxnLst/>
              <a:rect l="l" t="t" r="r" b="b"/>
              <a:pathLst>
                <a:path w="871854" h="243839">
                  <a:moveTo>
                    <a:pt x="0" y="243624"/>
                  </a:moveTo>
                  <a:lnTo>
                    <a:pt x="871273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056" y="3817167"/>
              <a:ext cx="366395" cy="241935"/>
            </a:xfrm>
            <a:custGeom>
              <a:avLst/>
              <a:gdLst/>
              <a:ahLst/>
              <a:cxnLst/>
              <a:rect l="l" t="t" r="r" b="b"/>
              <a:pathLst>
                <a:path w="366395" h="241935">
                  <a:moveTo>
                    <a:pt x="67649" y="241924"/>
                  </a:moveTo>
                  <a:lnTo>
                    <a:pt x="0" y="0"/>
                  </a:lnTo>
                  <a:lnTo>
                    <a:pt x="366149" y="28049"/>
                  </a:lnTo>
                  <a:lnTo>
                    <a:pt x="67649" y="24192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09056" y="3817167"/>
              <a:ext cx="366395" cy="241935"/>
            </a:xfrm>
            <a:custGeom>
              <a:avLst/>
              <a:gdLst/>
              <a:ahLst/>
              <a:cxnLst/>
              <a:rect l="l" t="t" r="r" b="b"/>
              <a:pathLst>
                <a:path w="366395" h="241935">
                  <a:moveTo>
                    <a:pt x="67649" y="241924"/>
                  </a:moveTo>
                  <a:lnTo>
                    <a:pt x="366149" y="28049"/>
                  </a:lnTo>
                  <a:lnTo>
                    <a:pt x="0" y="0"/>
                  </a:lnTo>
                  <a:lnTo>
                    <a:pt x="67649" y="241924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33531" y="3213143"/>
              <a:ext cx="2544445" cy="666115"/>
            </a:xfrm>
            <a:custGeom>
              <a:avLst/>
              <a:gdLst/>
              <a:ahLst/>
              <a:cxnLst/>
              <a:rect l="l" t="t" r="r" b="b"/>
              <a:pathLst>
                <a:path w="2544445" h="666114">
                  <a:moveTo>
                    <a:pt x="0" y="665698"/>
                  </a:moveTo>
                  <a:lnTo>
                    <a:pt x="2543844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6297" y="337979"/>
            <a:ext cx="45656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smtClean="0">
                <a:latin typeface="Arial"/>
                <a:cs typeface="Arial"/>
              </a:rPr>
              <a:t>Р</a:t>
            </a:r>
            <a:r>
              <a:rPr lang="ru-RU" sz="3500" b="1" spc="-25" dirty="0" err="1" smtClean="0">
                <a:latin typeface="Arial"/>
                <a:cs typeface="Arial"/>
              </a:rPr>
              <a:t>ешение</a:t>
            </a:r>
            <a:r>
              <a:rPr lang="ru-RU" sz="3500" b="1" spc="-25" dirty="0" smtClean="0">
                <a:latin typeface="Arial"/>
                <a:cs typeface="Arial"/>
              </a:rPr>
              <a:t> задач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698" y="1428447"/>
            <a:ext cx="6935029" cy="1620315"/>
          </a:xfrm>
          <a:prstGeom prst="rect">
            <a:avLst/>
          </a:prstGeom>
          <a:solidFill>
            <a:srgbClr val="5B9BD4"/>
          </a:solidFill>
          <a:ln w="38099">
            <a:solidFill>
              <a:srgbClr val="EC7C30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1136015" marR="350520" indent="-779780">
              <a:lnSpc>
                <a:spcPct val="100000"/>
              </a:lnSpc>
              <a:spcBef>
                <a:spcPts val="183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lang="ru-RU"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Укажите </a:t>
            </a:r>
            <a:r>
              <a:rPr lang="ru-RU" sz="3000" b="1" spc="-20" dirty="0" smtClean="0">
                <a:solidFill>
                  <a:srgbClr val="FFC000"/>
                </a:solidFill>
                <a:latin typeface="Arial"/>
                <a:cs typeface="Arial"/>
              </a:rPr>
              <a:t>тени </a:t>
            </a:r>
            <a:r>
              <a:rPr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и полутени </a:t>
            </a:r>
            <a:r>
              <a:rPr lang="ru-RU" sz="3000" b="1" spc="-5" dirty="0" smtClean="0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3000" b="1" spc="-2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мяча</a:t>
            </a:r>
            <a:r>
              <a:rPr lang="ru-RU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который освещается</a:t>
            </a:r>
            <a:endParaRPr sz="3000" dirty="0">
              <a:latin typeface="Arial"/>
              <a:cs typeface="Arial"/>
            </a:endParaRPr>
          </a:p>
          <a:p>
            <a:pPr marL="781685" marR="599440" indent="-177800">
              <a:lnSpc>
                <a:spcPct val="100000"/>
              </a:lnSpc>
            </a:pPr>
            <a:r>
              <a:rPr lang="ru-RU" sz="3000" b="1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lang="ru-RU" sz="3000" b="1" spc="-30" dirty="0" smtClean="0">
                <a:solidFill>
                  <a:srgbClr val="FFFFFF"/>
                </a:solidFill>
                <a:latin typeface="Arial"/>
                <a:cs typeface="Arial"/>
              </a:rPr>
              <a:t>вумя источниками света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0538" y="2404302"/>
            <a:ext cx="6077585" cy="3486785"/>
            <a:chOff x="5790538" y="2404302"/>
            <a:chExt cx="6077585" cy="3486785"/>
          </a:xfrm>
        </p:grpSpPr>
        <p:sp>
          <p:nvSpPr>
            <p:cNvPr id="5" name="object 5"/>
            <p:cNvSpPr/>
            <p:nvPr/>
          </p:nvSpPr>
          <p:spPr>
            <a:xfrm>
              <a:off x="7157435" y="3552467"/>
              <a:ext cx="1325880" cy="0"/>
            </a:xfrm>
            <a:custGeom>
              <a:avLst/>
              <a:gdLst/>
              <a:ahLst/>
              <a:cxnLst/>
              <a:rect l="l" t="t" r="r" b="b"/>
              <a:pathLst>
                <a:path w="1325879">
                  <a:moveTo>
                    <a:pt x="0" y="0"/>
                  </a:moveTo>
                  <a:lnTo>
                    <a:pt x="1325747" y="0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3182" y="3426868"/>
              <a:ext cx="345440" cy="251460"/>
            </a:xfrm>
            <a:custGeom>
              <a:avLst/>
              <a:gdLst/>
              <a:ahLst/>
              <a:cxnLst/>
              <a:rect l="l" t="t" r="r" b="b"/>
              <a:pathLst>
                <a:path w="345440" h="251460">
                  <a:moveTo>
                    <a:pt x="0" y="251174"/>
                  </a:moveTo>
                  <a:lnTo>
                    <a:pt x="0" y="0"/>
                  </a:lnTo>
                  <a:lnTo>
                    <a:pt x="345074" y="125599"/>
                  </a:lnTo>
                  <a:lnTo>
                    <a:pt x="0" y="25117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3182" y="3426868"/>
              <a:ext cx="345440" cy="251460"/>
            </a:xfrm>
            <a:custGeom>
              <a:avLst/>
              <a:gdLst/>
              <a:ahLst/>
              <a:cxnLst/>
              <a:rect l="l" t="t" r="r" b="b"/>
              <a:pathLst>
                <a:path w="345440" h="251460">
                  <a:moveTo>
                    <a:pt x="0" y="251174"/>
                  </a:moveTo>
                  <a:lnTo>
                    <a:pt x="345074" y="125599"/>
                  </a:lnTo>
                  <a:lnTo>
                    <a:pt x="0" y="0"/>
                  </a:lnTo>
                  <a:lnTo>
                    <a:pt x="0" y="25117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4782" y="3544317"/>
              <a:ext cx="2596515" cy="0"/>
            </a:xfrm>
            <a:custGeom>
              <a:avLst/>
              <a:gdLst/>
              <a:ahLst/>
              <a:cxnLst/>
              <a:rect l="l" t="t" r="r" b="b"/>
              <a:pathLst>
                <a:path w="2596515">
                  <a:moveTo>
                    <a:pt x="0" y="0"/>
                  </a:moveTo>
                  <a:lnTo>
                    <a:pt x="2596019" y="0"/>
                  </a:lnTo>
                </a:path>
              </a:pathLst>
            </a:custGeom>
            <a:ln w="734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8460" y="3536167"/>
              <a:ext cx="1415415" cy="753745"/>
            </a:xfrm>
            <a:custGeom>
              <a:avLst/>
              <a:gdLst/>
              <a:ahLst/>
              <a:cxnLst/>
              <a:rect l="l" t="t" r="r" b="b"/>
              <a:pathLst>
                <a:path w="1415415" h="753745">
                  <a:moveTo>
                    <a:pt x="0" y="0"/>
                  </a:moveTo>
                  <a:lnTo>
                    <a:pt x="1414997" y="753423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74433" y="4178716"/>
              <a:ext cx="363855" cy="273050"/>
            </a:xfrm>
            <a:custGeom>
              <a:avLst/>
              <a:gdLst/>
              <a:ahLst/>
              <a:cxnLst/>
              <a:rect l="l" t="t" r="r" b="b"/>
              <a:pathLst>
                <a:path w="363854" h="273050">
                  <a:moveTo>
                    <a:pt x="363624" y="273049"/>
                  </a:moveTo>
                  <a:lnTo>
                    <a:pt x="0" y="221724"/>
                  </a:lnTo>
                  <a:lnTo>
                    <a:pt x="118074" y="0"/>
                  </a:lnTo>
                  <a:lnTo>
                    <a:pt x="363624" y="27304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4433" y="4178716"/>
              <a:ext cx="363855" cy="273050"/>
            </a:xfrm>
            <a:custGeom>
              <a:avLst/>
              <a:gdLst/>
              <a:ahLst/>
              <a:cxnLst/>
              <a:rect l="l" t="t" r="r" b="b"/>
              <a:pathLst>
                <a:path w="363854" h="273050">
                  <a:moveTo>
                    <a:pt x="0" y="221724"/>
                  </a:moveTo>
                  <a:lnTo>
                    <a:pt x="363624" y="273049"/>
                  </a:lnTo>
                  <a:lnTo>
                    <a:pt x="118074" y="0"/>
                  </a:lnTo>
                  <a:lnTo>
                    <a:pt x="0" y="22172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3357" y="4452941"/>
              <a:ext cx="2606040" cy="1409700"/>
            </a:xfrm>
            <a:custGeom>
              <a:avLst/>
              <a:gdLst/>
              <a:ahLst/>
              <a:cxnLst/>
              <a:rect l="l" t="t" r="r" b="b"/>
              <a:pathLst>
                <a:path w="2606040" h="1409700">
                  <a:moveTo>
                    <a:pt x="0" y="0"/>
                  </a:moveTo>
                  <a:lnTo>
                    <a:pt x="2605544" y="1409272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9113" y="4431791"/>
              <a:ext cx="1891030" cy="1015365"/>
            </a:xfrm>
            <a:custGeom>
              <a:avLst/>
              <a:gdLst/>
              <a:ahLst/>
              <a:cxnLst/>
              <a:rect l="l" t="t" r="r" b="b"/>
              <a:pathLst>
                <a:path w="1891029" h="1015364">
                  <a:moveTo>
                    <a:pt x="0" y="1014922"/>
                  </a:moveTo>
                  <a:lnTo>
                    <a:pt x="1890946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50659" y="4268591"/>
              <a:ext cx="363855" cy="274320"/>
            </a:xfrm>
            <a:custGeom>
              <a:avLst/>
              <a:gdLst/>
              <a:ahLst/>
              <a:cxnLst/>
              <a:rect l="l" t="t" r="r" b="b"/>
              <a:pathLst>
                <a:path w="363854" h="274320">
                  <a:moveTo>
                    <a:pt x="118799" y="273874"/>
                  </a:moveTo>
                  <a:lnTo>
                    <a:pt x="0" y="52549"/>
                  </a:lnTo>
                  <a:lnTo>
                    <a:pt x="363449" y="0"/>
                  </a:lnTo>
                  <a:lnTo>
                    <a:pt x="118799" y="27387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50659" y="4268591"/>
              <a:ext cx="363855" cy="274320"/>
            </a:xfrm>
            <a:custGeom>
              <a:avLst/>
              <a:gdLst/>
              <a:ahLst/>
              <a:cxnLst/>
              <a:rect l="l" t="t" r="r" b="b"/>
              <a:pathLst>
                <a:path w="363854" h="274320">
                  <a:moveTo>
                    <a:pt x="118799" y="273874"/>
                  </a:moveTo>
                  <a:lnTo>
                    <a:pt x="363449" y="0"/>
                  </a:lnTo>
                  <a:lnTo>
                    <a:pt x="0" y="52549"/>
                  </a:lnTo>
                  <a:lnTo>
                    <a:pt x="118799" y="273874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95484" y="2432877"/>
              <a:ext cx="3453765" cy="1840864"/>
            </a:xfrm>
            <a:custGeom>
              <a:avLst/>
              <a:gdLst/>
              <a:ahLst/>
              <a:cxnLst/>
              <a:rect l="l" t="t" r="r" b="b"/>
              <a:pathLst>
                <a:path w="3453765" h="1840864">
                  <a:moveTo>
                    <a:pt x="0" y="1840663"/>
                  </a:moveTo>
                  <a:lnTo>
                    <a:pt x="3453418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29401" y="2473305"/>
              <a:ext cx="419734" cy="3388995"/>
            </a:xfrm>
            <a:custGeom>
              <a:avLst/>
              <a:gdLst/>
              <a:ahLst/>
              <a:cxnLst/>
              <a:rect l="l" t="t" r="r" b="b"/>
              <a:pathLst>
                <a:path w="419734" h="3388995">
                  <a:moveTo>
                    <a:pt x="0" y="1062862"/>
                  </a:moveTo>
                  <a:lnTo>
                    <a:pt x="78779" y="1065513"/>
                  </a:lnTo>
                  <a:lnTo>
                    <a:pt x="143115" y="1072744"/>
                  </a:lnTo>
                  <a:lnTo>
                    <a:pt x="186492" y="1083471"/>
                  </a:lnTo>
                  <a:lnTo>
                    <a:pt x="202399" y="1096612"/>
                  </a:lnTo>
                  <a:lnTo>
                    <a:pt x="202399" y="1411062"/>
                  </a:lnTo>
                  <a:lnTo>
                    <a:pt x="218306" y="1424192"/>
                  </a:lnTo>
                  <a:lnTo>
                    <a:pt x="261683" y="1434921"/>
                  </a:lnTo>
                  <a:lnTo>
                    <a:pt x="326019" y="1442157"/>
                  </a:lnTo>
                  <a:lnTo>
                    <a:pt x="404799" y="1444812"/>
                  </a:lnTo>
                  <a:lnTo>
                    <a:pt x="326019" y="1447462"/>
                  </a:lnTo>
                  <a:lnTo>
                    <a:pt x="261683" y="1454690"/>
                  </a:lnTo>
                  <a:lnTo>
                    <a:pt x="218306" y="1465410"/>
                  </a:lnTo>
                  <a:lnTo>
                    <a:pt x="202399" y="1478537"/>
                  </a:lnTo>
                  <a:lnTo>
                    <a:pt x="202399" y="1793011"/>
                  </a:lnTo>
                  <a:lnTo>
                    <a:pt x="186492" y="1806138"/>
                  </a:lnTo>
                  <a:lnTo>
                    <a:pt x="143115" y="1816858"/>
                  </a:lnTo>
                  <a:lnTo>
                    <a:pt x="78779" y="1824085"/>
                  </a:lnTo>
                  <a:lnTo>
                    <a:pt x="0" y="1826736"/>
                  </a:lnTo>
                </a:path>
                <a:path w="419734" h="3388995">
                  <a:moveTo>
                    <a:pt x="0" y="0"/>
                  </a:moveTo>
                  <a:lnTo>
                    <a:pt x="78779" y="2651"/>
                  </a:lnTo>
                  <a:lnTo>
                    <a:pt x="143115" y="9881"/>
                  </a:lnTo>
                  <a:lnTo>
                    <a:pt x="186492" y="20606"/>
                  </a:lnTo>
                  <a:lnTo>
                    <a:pt x="202399" y="33739"/>
                  </a:lnTo>
                  <a:lnTo>
                    <a:pt x="202399" y="480914"/>
                  </a:lnTo>
                  <a:lnTo>
                    <a:pt x="218306" y="494044"/>
                  </a:lnTo>
                  <a:lnTo>
                    <a:pt x="261683" y="504773"/>
                  </a:lnTo>
                  <a:lnTo>
                    <a:pt x="326019" y="512009"/>
                  </a:lnTo>
                  <a:lnTo>
                    <a:pt x="404799" y="514663"/>
                  </a:lnTo>
                  <a:lnTo>
                    <a:pt x="326019" y="517314"/>
                  </a:lnTo>
                  <a:lnTo>
                    <a:pt x="261683" y="524542"/>
                  </a:lnTo>
                  <a:lnTo>
                    <a:pt x="218306" y="535261"/>
                  </a:lnTo>
                  <a:lnTo>
                    <a:pt x="202399" y="548388"/>
                  </a:lnTo>
                  <a:lnTo>
                    <a:pt x="202399" y="995562"/>
                  </a:lnTo>
                  <a:lnTo>
                    <a:pt x="186492" y="1008693"/>
                  </a:lnTo>
                  <a:lnTo>
                    <a:pt x="143115" y="1019422"/>
                  </a:lnTo>
                  <a:lnTo>
                    <a:pt x="78779" y="1026658"/>
                  </a:lnTo>
                  <a:lnTo>
                    <a:pt x="0" y="1029312"/>
                  </a:lnTo>
                </a:path>
                <a:path w="419734" h="3388995">
                  <a:moveTo>
                    <a:pt x="14799" y="1842986"/>
                  </a:moveTo>
                  <a:lnTo>
                    <a:pt x="93594" y="1845636"/>
                  </a:lnTo>
                  <a:lnTo>
                    <a:pt x="157937" y="1852864"/>
                  </a:lnTo>
                  <a:lnTo>
                    <a:pt x="201317" y="1863584"/>
                  </a:lnTo>
                  <a:lnTo>
                    <a:pt x="217224" y="1876711"/>
                  </a:lnTo>
                  <a:lnTo>
                    <a:pt x="217224" y="2582209"/>
                  </a:lnTo>
                  <a:lnTo>
                    <a:pt x="233127" y="2595336"/>
                  </a:lnTo>
                  <a:lnTo>
                    <a:pt x="276499" y="2606056"/>
                  </a:lnTo>
                  <a:lnTo>
                    <a:pt x="340833" y="2613284"/>
                  </a:lnTo>
                  <a:lnTo>
                    <a:pt x="419624" y="2615934"/>
                  </a:lnTo>
                  <a:lnTo>
                    <a:pt x="340833" y="2618589"/>
                  </a:lnTo>
                  <a:lnTo>
                    <a:pt x="276499" y="2625825"/>
                  </a:lnTo>
                  <a:lnTo>
                    <a:pt x="233127" y="2636553"/>
                  </a:lnTo>
                  <a:lnTo>
                    <a:pt x="217224" y="2649684"/>
                  </a:lnTo>
                  <a:lnTo>
                    <a:pt x="217224" y="3355183"/>
                  </a:lnTo>
                  <a:lnTo>
                    <a:pt x="201317" y="3368310"/>
                  </a:lnTo>
                  <a:lnTo>
                    <a:pt x="157937" y="3379030"/>
                  </a:lnTo>
                  <a:lnTo>
                    <a:pt x="93594" y="3386257"/>
                  </a:lnTo>
                  <a:lnTo>
                    <a:pt x="14799" y="3388908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68913" y="4973415"/>
              <a:ext cx="2336800" cy="473709"/>
            </a:xfrm>
            <a:custGeom>
              <a:avLst/>
              <a:gdLst/>
              <a:ahLst/>
              <a:cxnLst/>
              <a:rect l="l" t="t" r="r" b="b"/>
              <a:pathLst>
                <a:path w="2336800" h="473710">
                  <a:moveTo>
                    <a:pt x="0" y="473299"/>
                  </a:moveTo>
                  <a:lnTo>
                    <a:pt x="2336370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0358" y="4850315"/>
              <a:ext cx="363220" cy="246379"/>
            </a:xfrm>
            <a:custGeom>
              <a:avLst/>
              <a:gdLst/>
              <a:ahLst/>
              <a:cxnLst/>
              <a:rect l="l" t="t" r="r" b="b"/>
              <a:pathLst>
                <a:path w="363220" h="246379">
                  <a:moveTo>
                    <a:pt x="49874" y="246199"/>
                  </a:moveTo>
                  <a:lnTo>
                    <a:pt x="0" y="0"/>
                  </a:lnTo>
                  <a:lnTo>
                    <a:pt x="363124" y="54599"/>
                  </a:lnTo>
                  <a:lnTo>
                    <a:pt x="49874" y="24619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0358" y="4850315"/>
              <a:ext cx="363220" cy="246379"/>
            </a:xfrm>
            <a:custGeom>
              <a:avLst/>
              <a:gdLst/>
              <a:ahLst/>
              <a:cxnLst/>
              <a:rect l="l" t="t" r="r" b="b"/>
              <a:pathLst>
                <a:path w="363220" h="246379">
                  <a:moveTo>
                    <a:pt x="49874" y="246199"/>
                  </a:moveTo>
                  <a:lnTo>
                    <a:pt x="363124" y="54599"/>
                  </a:lnTo>
                  <a:lnTo>
                    <a:pt x="0" y="0"/>
                  </a:lnTo>
                  <a:lnTo>
                    <a:pt x="49874" y="246199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31432" y="4300041"/>
              <a:ext cx="2898140" cy="605790"/>
            </a:xfrm>
            <a:custGeom>
              <a:avLst/>
              <a:gdLst/>
              <a:ahLst/>
              <a:cxnLst/>
              <a:rect l="l" t="t" r="r" b="b"/>
              <a:pathLst>
                <a:path w="2898140" h="605789">
                  <a:moveTo>
                    <a:pt x="0" y="605323"/>
                  </a:moveTo>
                  <a:lnTo>
                    <a:pt x="2897969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11807" y="3552468"/>
              <a:ext cx="1145540" cy="1145540"/>
            </a:xfrm>
            <a:custGeom>
              <a:avLst/>
              <a:gdLst/>
              <a:ahLst/>
              <a:cxnLst/>
              <a:rect l="l" t="t" r="r" b="b"/>
              <a:pathLst>
                <a:path w="1145540" h="1145539">
                  <a:moveTo>
                    <a:pt x="572723" y="1145447"/>
                  </a:moveTo>
                  <a:lnTo>
                    <a:pt x="525752" y="1143549"/>
                  </a:lnTo>
                  <a:lnTo>
                    <a:pt x="479826" y="1137951"/>
                  </a:lnTo>
                  <a:lnTo>
                    <a:pt x="435094" y="1128802"/>
                  </a:lnTo>
                  <a:lnTo>
                    <a:pt x="391701" y="1116249"/>
                  </a:lnTo>
                  <a:lnTo>
                    <a:pt x="349796" y="1100439"/>
                  </a:lnTo>
                  <a:lnTo>
                    <a:pt x="309527" y="1081519"/>
                  </a:lnTo>
                  <a:lnTo>
                    <a:pt x="271040" y="1059638"/>
                  </a:lnTo>
                  <a:lnTo>
                    <a:pt x="234483" y="1034943"/>
                  </a:lnTo>
                  <a:lnTo>
                    <a:pt x="200004" y="1007580"/>
                  </a:lnTo>
                  <a:lnTo>
                    <a:pt x="167749" y="977698"/>
                  </a:lnTo>
                  <a:lnTo>
                    <a:pt x="137867" y="945443"/>
                  </a:lnTo>
                  <a:lnTo>
                    <a:pt x="110504" y="910963"/>
                  </a:lnTo>
                  <a:lnTo>
                    <a:pt x="85808" y="874407"/>
                  </a:lnTo>
                  <a:lnTo>
                    <a:pt x="63927" y="835920"/>
                  </a:lnTo>
                  <a:lnTo>
                    <a:pt x="45008" y="795650"/>
                  </a:lnTo>
                  <a:lnTo>
                    <a:pt x="29198" y="753746"/>
                  </a:lnTo>
                  <a:lnTo>
                    <a:pt x="16645" y="710353"/>
                  </a:lnTo>
                  <a:lnTo>
                    <a:pt x="7496" y="665620"/>
                  </a:lnTo>
                  <a:lnTo>
                    <a:pt x="1898" y="619695"/>
                  </a:lnTo>
                  <a:lnTo>
                    <a:pt x="0" y="572723"/>
                  </a:lnTo>
                  <a:lnTo>
                    <a:pt x="1898" y="525749"/>
                  </a:lnTo>
                  <a:lnTo>
                    <a:pt x="7496" y="479820"/>
                  </a:lnTo>
                  <a:lnTo>
                    <a:pt x="16645" y="435085"/>
                  </a:lnTo>
                  <a:lnTo>
                    <a:pt x="29198" y="391692"/>
                  </a:lnTo>
                  <a:lnTo>
                    <a:pt x="45008" y="349786"/>
                  </a:lnTo>
                  <a:lnTo>
                    <a:pt x="63927" y="309516"/>
                  </a:lnTo>
                  <a:lnTo>
                    <a:pt x="85808" y="271029"/>
                  </a:lnTo>
                  <a:lnTo>
                    <a:pt x="110504" y="234472"/>
                  </a:lnTo>
                  <a:lnTo>
                    <a:pt x="137867" y="199994"/>
                  </a:lnTo>
                  <a:lnTo>
                    <a:pt x="167766" y="167724"/>
                  </a:lnTo>
                  <a:lnTo>
                    <a:pt x="200004" y="137858"/>
                  </a:lnTo>
                  <a:lnTo>
                    <a:pt x="234483" y="110497"/>
                  </a:lnTo>
                  <a:lnTo>
                    <a:pt x="271040" y="85802"/>
                  </a:lnTo>
                  <a:lnTo>
                    <a:pt x="309527" y="63923"/>
                  </a:lnTo>
                  <a:lnTo>
                    <a:pt x="349796" y="45004"/>
                  </a:lnTo>
                  <a:lnTo>
                    <a:pt x="391701" y="29196"/>
                  </a:lnTo>
                  <a:lnTo>
                    <a:pt x="435094" y="16643"/>
                  </a:lnTo>
                  <a:lnTo>
                    <a:pt x="479826" y="7495"/>
                  </a:lnTo>
                  <a:lnTo>
                    <a:pt x="525752" y="1898"/>
                  </a:lnTo>
                  <a:lnTo>
                    <a:pt x="572723" y="0"/>
                  </a:lnTo>
                  <a:lnTo>
                    <a:pt x="623082" y="2216"/>
                  </a:lnTo>
                  <a:lnTo>
                    <a:pt x="672716" y="8791"/>
                  </a:lnTo>
                  <a:lnTo>
                    <a:pt x="721361" y="19617"/>
                  </a:lnTo>
                  <a:lnTo>
                    <a:pt x="768754" y="34584"/>
                  </a:lnTo>
                  <a:lnTo>
                    <a:pt x="814630" y="53584"/>
                  </a:lnTo>
                  <a:lnTo>
                    <a:pt x="858726" y="76507"/>
                  </a:lnTo>
                  <a:lnTo>
                    <a:pt x="900779" y="103244"/>
                  </a:lnTo>
                  <a:lnTo>
                    <a:pt x="940524" y="133686"/>
                  </a:lnTo>
                  <a:lnTo>
                    <a:pt x="977712" y="167740"/>
                  </a:lnTo>
                  <a:lnTo>
                    <a:pt x="1011737" y="204905"/>
                  </a:lnTo>
                  <a:lnTo>
                    <a:pt x="1042181" y="244656"/>
                  </a:lnTo>
                  <a:lnTo>
                    <a:pt x="1068921" y="286713"/>
                  </a:lnTo>
                  <a:lnTo>
                    <a:pt x="1091848" y="330812"/>
                  </a:lnTo>
                  <a:lnTo>
                    <a:pt x="1110852" y="376691"/>
                  </a:lnTo>
                  <a:lnTo>
                    <a:pt x="1125823" y="424085"/>
                  </a:lnTo>
                  <a:lnTo>
                    <a:pt x="1136652" y="472731"/>
                  </a:lnTo>
                  <a:lnTo>
                    <a:pt x="1143230" y="522365"/>
                  </a:lnTo>
                  <a:lnTo>
                    <a:pt x="1145447" y="572723"/>
                  </a:lnTo>
                  <a:lnTo>
                    <a:pt x="1143549" y="619695"/>
                  </a:lnTo>
                  <a:lnTo>
                    <a:pt x="1137951" y="665620"/>
                  </a:lnTo>
                  <a:lnTo>
                    <a:pt x="1128802" y="710353"/>
                  </a:lnTo>
                  <a:lnTo>
                    <a:pt x="1116249" y="753746"/>
                  </a:lnTo>
                  <a:lnTo>
                    <a:pt x="1100439" y="795650"/>
                  </a:lnTo>
                  <a:lnTo>
                    <a:pt x="1081519" y="835920"/>
                  </a:lnTo>
                  <a:lnTo>
                    <a:pt x="1059638" y="874407"/>
                  </a:lnTo>
                  <a:lnTo>
                    <a:pt x="1034943" y="910963"/>
                  </a:lnTo>
                  <a:lnTo>
                    <a:pt x="1007580" y="945443"/>
                  </a:lnTo>
                  <a:lnTo>
                    <a:pt x="977698" y="977698"/>
                  </a:lnTo>
                  <a:lnTo>
                    <a:pt x="945443" y="1007580"/>
                  </a:lnTo>
                  <a:lnTo>
                    <a:pt x="910963" y="1034943"/>
                  </a:lnTo>
                  <a:lnTo>
                    <a:pt x="874407" y="1059638"/>
                  </a:lnTo>
                  <a:lnTo>
                    <a:pt x="835920" y="1081519"/>
                  </a:lnTo>
                  <a:lnTo>
                    <a:pt x="795650" y="1100439"/>
                  </a:lnTo>
                  <a:lnTo>
                    <a:pt x="753746" y="1116249"/>
                  </a:lnTo>
                  <a:lnTo>
                    <a:pt x="710353" y="1128802"/>
                  </a:lnTo>
                  <a:lnTo>
                    <a:pt x="665620" y="1137951"/>
                  </a:lnTo>
                  <a:lnTo>
                    <a:pt x="619695" y="1143549"/>
                  </a:lnTo>
                  <a:lnTo>
                    <a:pt x="572723" y="114544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11807" y="3552467"/>
              <a:ext cx="1145540" cy="1145540"/>
            </a:xfrm>
            <a:custGeom>
              <a:avLst/>
              <a:gdLst/>
              <a:ahLst/>
              <a:cxnLst/>
              <a:rect l="l" t="t" r="r" b="b"/>
              <a:pathLst>
                <a:path w="1145540" h="1145539">
                  <a:moveTo>
                    <a:pt x="0" y="572723"/>
                  </a:moveTo>
                  <a:lnTo>
                    <a:pt x="1898" y="525749"/>
                  </a:lnTo>
                  <a:lnTo>
                    <a:pt x="7496" y="479820"/>
                  </a:lnTo>
                  <a:lnTo>
                    <a:pt x="16645" y="435085"/>
                  </a:lnTo>
                  <a:lnTo>
                    <a:pt x="29198" y="391692"/>
                  </a:lnTo>
                  <a:lnTo>
                    <a:pt x="45008" y="349786"/>
                  </a:lnTo>
                  <a:lnTo>
                    <a:pt x="63927" y="309516"/>
                  </a:lnTo>
                  <a:lnTo>
                    <a:pt x="85808" y="271029"/>
                  </a:lnTo>
                  <a:lnTo>
                    <a:pt x="110504" y="234472"/>
                  </a:lnTo>
                  <a:lnTo>
                    <a:pt x="137867" y="199994"/>
                  </a:lnTo>
                  <a:lnTo>
                    <a:pt x="167749" y="167740"/>
                  </a:lnTo>
                  <a:lnTo>
                    <a:pt x="200004" y="137858"/>
                  </a:lnTo>
                  <a:lnTo>
                    <a:pt x="234483" y="110497"/>
                  </a:lnTo>
                  <a:lnTo>
                    <a:pt x="271040" y="85802"/>
                  </a:lnTo>
                  <a:lnTo>
                    <a:pt x="309527" y="63923"/>
                  </a:lnTo>
                  <a:lnTo>
                    <a:pt x="349796" y="45004"/>
                  </a:lnTo>
                  <a:lnTo>
                    <a:pt x="391701" y="29196"/>
                  </a:lnTo>
                  <a:lnTo>
                    <a:pt x="435094" y="16643"/>
                  </a:lnTo>
                  <a:lnTo>
                    <a:pt x="479826" y="7495"/>
                  </a:lnTo>
                  <a:lnTo>
                    <a:pt x="525752" y="1898"/>
                  </a:lnTo>
                  <a:lnTo>
                    <a:pt x="572723" y="0"/>
                  </a:lnTo>
                  <a:lnTo>
                    <a:pt x="623082" y="2216"/>
                  </a:lnTo>
                  <a:lnTo>
                    <a:pt x="672716" y="8791"/>
                  </a:lnTo>
                  <a:lnTo>
                    <a:pt x="721361" y="19617"/>
                  </a:lnTo>
                  <a:lnTo>
                    <a:pt x="768754" y="34584"/>
                  </a:lnTo>
                  <a:lnTo>
                    <a:pt x="814630" y="53584"/>
                  </a:lnTo>
                  <a:lnTo>
                    <a:pt x="858726" y="76507"/>
                  </a:lnTo>
                  <a:lnTo>
                    <a:pt x="900779" y="103244"/>
                  </a:lnTo>
                  <a:lnTo>
                    <a:pt x="940524" y="133686"/>
                  </a:lnTo>
                  <a:lnTo>
                    <a:pt x="977698" y="167724"/>
                  </a:lnTo>
                  <a:lnTo>
                    <a:pt x="1011737" y="204905"/>
                  </a:lnTo>
                  <a:lnTo>
                    <a:pt x="1042181" y="244656"/>
                  </a:lnTo>
                  <a:lnTo>
                    <a:pt x="1068921" y="286713"/>
                  </a:lnTo>
                  <a:lnTo>
                    <a:pt x="1091848" y="330812"/>
                  </a:lnTo>
                  <a:lnTo>
                    <a:pt x="1110852" y="376691"/>
                  </a:lnTo>
                  <a:lnTo>
                    <a:pt x="1125823" y="424085"/>
                  </a:lnTo>
                  <a:lnTo>
                    <a:pt x="1136652" y="472731"/>
                  </a:lnTo>
                  <a:lnTo>
                    <a:pt x="1143230" y="522365"/>
                  </a:lnTo>
                  <a:lnTo>
                    <a:pt x="1145447" y="572723"/>
                  </a:lnTo>
                  <a:lnTo>
                    <a:pt x="1143549" y="619695"/>
                  </a:lnTo>
                  <a:lnTo>
                    <a:pt x="1137951" y="665620"/>
                  </a:lnTo>
                  <a:lnTo>
                    <a:pt x="1128802" y="710353"/>
                  </a:lnTo>
                  <a:lnTo>
                    <a:pt x="1116249" y="753746"/>
                  </a:lnTo>
                  <a:lnTo>
                    <a:pt x="1100439" y="795650"/>
                  </a:lnTo>
                  <a:lnTo>
                    <a:pt x="1081519" y="835920"/>
                  </a:lnTo>
                  <a:lnTo>
                    <a:pt x="1059638" y="874407"/>
                  </a:lnTo>
                  <a:lnTo>
                    <a:pt x="1034943" y="910963"/>
                  </a:lnTo>
                  <a:lnTo>
                    <a:pt x="1007580" y="945443"/>
                  </a:lnTo>
                  <a:lnTo>
                    <a:pt x="977698" y="977698"/>
                  </a:lnTo>
                  <a:lnTo>
                    <a:pt x="945443" y="1007580"/>
                  </a:lnTo>
                  <a:lnTo>
                    <a:pt x="910963" y="1034943"/>
                  </a:lnTo>
                  <a:lnTo>
                    <a:pt x="874407" y="1059638"/>
                  </a:lnTo>
                  <a:lnTo>
                    <a:pt x="835920" y="1081519"/>
                  </a:lnTo>
                  <a:lnTo>
                    <a:pt x="795650" y="1100439"/>
                  </a:lnTo>
                  <a:lnTo>
                    <a:pt x="753746" y="1116249"/>
                  </a:lnTo>
                  <a:lnTo>
                    <a:pt x="710353" y="1128802"/>
                  </a:lnTo>
                  <a:lnTo>
                    <a:pt x="665620" y="1137951"/>
                  </a:lnTo>
                  <a:lnTo>
                    <a:pt x="619695" y="1143549"/>
                  </a:lnTo>
                  <a:lnTo>
                    <a:pt x="572723" y="1145447"/>
                  </a:lnTo>
                  <a:lnTo>
                    <a:pt x="525752" y="1143549"/>
                  </a:lnTo>
                  <a:lnTo>
                    <a:pt x="479826" y="1137951"/>
                  </a:lnTo>
                  <a:lnTo>
                    <a:pt x="435094" y="1128802"/>
                  </a:lnTo>
                  <a:lnTo>
                    <a:pt x="391701" y="1116249"/>
                  </a:lnTo>
                  <a:lnTo>
                    <a:pt x="349796" y="1100439"/>
                  </a:lnTo>
                  <a:lnTo>
                    <a:pt x="309527" y="1081519"/>
                  </a:lnTo>
                  <a:lnTo>
                    <a:pt x="271040" y="1059638"/>
                  </a:lnTo>
                  <a:lnTo>
                    <a:pt x="234483" y="1034943"/>
                  </a:lnTo>
                  <a:lnTo>
                    <a:pt x="200004" y="1007580"/>
                  </a:lnTo>
                  <a:lnTo>
                    <a:pt x="167749" y="977698"/>
                  </a:lnTo>
                  <a:lnTo>
                    <a:pt x="137867" y="945443"/>
                  </a:lnTo>
                  <a:lnTo>
                    <a:pt x="110504" y="910963"/>
                  </a:lnTo>
                  <a:lnTo>
                    <a:pt x="85808" y="874407"/>
                  </a:lnTo>
                  <a:lnTo>
                    <a:pt x="63927" y="835920"/>
                  </a:lnTo>
                  <a:lnTo>
                    <a:pt x="45008" y="795650"/>
                  </a:lnTo>
                  <a:lnTo>
                    <a:pt x="29198" y="753746"/>
                  </a:lnTo>
                  <a:lnTo>
                    <a:pt x="16645" y="710353"/>
                  </a:lnTo>
                  <a:lnTo>
                    <a:pt x="7496" y="665620"/>
                  </a:lnTo>
                  <a:lnTo>
                    <a:pt x="1898" y="619695"/>
                  </a:lnTo>
                  <a:lnTo>
                    <a:pt x="0" y="572723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092407" y="2256985"/>
            <a:ext cx="1652270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>
              <a:lnSpc>
                <a:spcPct val="152600"/>
              </a:lnSpc>
              <a:spcBef>
                <a:spcPts val="100"/>
              </a:spcBef>
            </a:pPr>
            <a:r>
              <a:rPr sz="4000" spc="-20" dirty="0">
                <a:latin typeface="Microsoft Sans Serif"/>
                <a:cs typeface="Microsoft Sans Serif"/>
              </a:rPr>
              <a:t>Пі</a:t>
            </a:r>
            <a:r>
              <a:rPr sz="4000" spc="-105" dirty="0">
                <a:latin typeface="Microsoft Sans Serif"/>
                <a:cs typeface="Microsoft Sans Serif"/>
              </a:rPr>
              <a:t>в</a:t>
            </a:r>
            <a:r>
              <a:rPr sz="4000" spc="-15" dirty="0">
                <a:latin typeface="Microsoft Sans Serif"/>
                <a:cs typeface="Microsoft Sans Serif"/>
              </a:rPr>
              <a:t>тінь  </a:t>
            </a:r>
            <a:r>
              <a:rPr sz="4000" spc="-20" dirty="0">
                <a:latin typeface="Microsoft Sans Serif"/>
                <a:cs typeface="Microsoft Sans Serif"/>
              </a:rPr>
              <a:t>Тінь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51843" y="4678836"/>
            <a:ext cx="1652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Microsoft Sans Serif"/>
                <a:cs typeface="Microsoft Sans Serif"/>
              </a:rPr>
              <a:t>Пі</a:t>
            </a:r>
            <a:r>
              <a:rPr sz="4000" spc="-105" dirty="0">
                <a:latin typeface="Microsoft Sans Serif"/>
                <a:cs typeface="Microsoft Sans Serif"/>
              </a:rPr>
              <a:t>в</a:t>
            </a:r>
            <a:r>
              <a:rPr sz="4000" spc="-15" dirty="0">
                <a:latin typeface="Microsoft Sans Serif"/>
                <a:cs typeface="Microsoft Sans Serif"/>
              </a:rPr>
              <a:t>тінь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2407" y="3043590"/>
            <a:ext cx="601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27112" y="1705254"/>
            <a:ext cx="4324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Е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29386" y="3230818"/>
            <a:ext cx="578485" cy="578485"/>
            <a:chOff x="6829386" y="3230818"/>
            <a:chExt cx="578485" cy="578485"/>
          </a:xfrm>
        </p:grpSpPr>
        <p:sp>
          <p:nvSpPr>
            <p:cNvPr id="29" name="object 29"/>
            <p:cNvSpPr/>
            <p:nvPr/>
          </p:nvSpPr>
          <p:spPr>
            <a:xfrm>
              <a:off x="6835736" y="3237168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282724" y="565448"/>
                  </a:moveTo>
                  <a:lnTo>
                    <a:pt x="229324" y="438999"/>
                  </a:lnTo>
                  <a:lnTo>
                    <a:pt x="107974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49" y="282724"/>
                  </a:lnTo>
                  <a:lnTo>
                    <a:pt x="0" y="195349"/>
                  </a:lnTo>
                  <a:lnTo>
                    <a:pt x="142949" y="186149"/>
                  </a:lnTo>
                  <a:lnTo>
                    <a:pt x="107974" y="53999"/>
                  </a:lnTo>
                  <a:lnTo>
                    <a:pt x="229324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74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74" y="379299"/>
                  </a:lnTo>
                  <a:lnTo>
                    <a:pt x="457449" y="511448"/>
                  </a:lnTo>
                  <a:lnTo>
                    <a:pt x="336099" y="438999"/>
                  </a:lnTo>
                  <a:lnTo>
                    <a:pt x="282724" y="56544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35736" y="3237168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0" y="195349"/>
                  </a:moveTo>
                  <a:lnTo>
                    <a:pt x="142949" y="186149"/>
                  </a:lnTo>
                  <a:lnTo>
                    <a:pt x="107974" y="53999"/>
                  </a:lnTo>
                  <a:lnTo>
                    <a:pt x="229324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74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74" y="379299"/>
                  </a:lnTo>
                  <a:lnTo>
                    <a:pt x="457449" y="511448"/>
                  </a:lnTo>
                  <a:lnTo>
                    <a:pt x="336099" y="438999"/>
                  </a:lnTo>
                  <a:lnTo>
                    <a:pt x="282724" y="565448"/>
                  </a:lnTo>
                  <a:lnTo>
                    <a:pt x="229324" y="438999"/>
                  </a:lnTo>
                  <a:lnTo>
                    <a:pt x="107974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49" y="282724"/>
                  </a:lnTo>
                  <a:lnTo>
                    <a:pt x="0" y="1953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51711" y="3214585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●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48913" y="5157639"/>
            <a:ext cx="578485" cy="578485"/>
            <a:chOff x="5548913" y="5157639"/>
            <a:chExt cx="578485" cy="578485"/>
          </a:xfrm>
        </p:grpSpPr>
        <p:sp>
          <p:nvSpPr>
            <p:cNvPr id="33" name="object 33"/>
            <p:cNvSpPr/>
            <p:nvPr/>
          </p:nvSpPr>
          <p:spPr>
            <a:xfrm>
              <a:off x="5555263" y="5163989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282724" y="565448"/>
                  </a:moveTo>
                  <a:lnTo>
                    <a:pt x="229324" y="438999"/>
                  </a:lnTo>
                  <a:lnTo>
                    <a:pt x="107974" y="511473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49" y="282724"/>
                  </a:lnTo>
                  <a:lnTo>
                    <a:pt x="0" y="195374"/>
                  </a:lnTo>
                  <a:lnTo>
                    <a:pt x="142949" y="186149"/>
                  </a:lnTo>
                  <a:lnTo>
                    <a:pt x="107974" y="53999"/>
                  </a:lnTo>
                  <a:lnTo>
                    <a:pt x="229324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74" y="186149"/>
                  </a:lnTo>
                  <a:lnTo>
                    <a:pt x="565448" y="195374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74" y="379299"/>
                  </a:lnTo>
                  <a:lnTo>
                    <a:pt x="457449" y="511473"/>
                  </a:lnTo>
                  <a:lnTo>
                    <a:pt x="336099" y="438999"/>
                  </a:lnTo>
                  <a:lnTo>
                    <a:pt x="282724" y="56544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5263" y="5163989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0" y="195374"/>
                  </a:moveTo>
                  <a:lnTo>
                    <a:pt x="142949" y="186149"/>
                  </a:lnTo>
                  <a:lnTo>
                    <a:pt x="107974" y="53999"/>
                  </a:lnTo>
                  <a:lnTo>
                    <a:pt x="229324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74" y="186149"/>
                  </a:lnTo>
                  <a:lnTo>
                    <a:pt x="565448" y="195374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74" y="379299"/>
                  </a:lnTo>
                  <a:lnTo>
                    <a:pt x="457449" y="511473"/>
                  </a:lnTo>
                  <a:lnTo>
                    <a:pt x="336099" y="438999"/>
                  </a:lnTo>
                  <a:lnTo>
                    <a:pt x="282724" y="565448"/>
                  </a:lnTo>
                  <a:lnTo>
                    <a:pt x="229324" y="438999"/>
                  </a:lnTo>
                  <a:lnTo>
                    <a:pt x="107974" y="511473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49" y="282724"/>
                  </a:lnTo>
                  <a:lnTo>
                    <a:pt x="0" y="19537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771239" y="5141412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●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92655" y="5032234"/>
            <a:ext cx="601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2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48901" y="220632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0" y="383770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4325" y="337979"/>
            <a:ext cx="4565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smtClean="0">
                <a:latin typeface="Arial"/>
                <a:cs typeface="Arial"/>
              </a:rPr>
              <a:t>Р</a:t>
            </a:r>
            <a:r>
              <a:rPr lang="ru-RU" sz="3500" b="1" spc="-25" dirty="0" err="1" smtClean="0">
                <a:latin typeface="Arial"/>
                <a:cs typeface="Arial"/>
              </a:rPr>
              <a:t>ешение</a:t>
            </a:r>
            <a:r>
              <a:rPr sz="3500" b="1" spc="-80" dirty="0" smtClean="0">
                <a:latin typeface="Arial"/>
                <a:cs typeface="Arial"/>
              </a:rPr>
              <a:t> </a:t>
            </a:r>
            <a:r>
              <a:rPr sz="3500" b="1" spc="-30" dirty="0">
                <a:latin typeface="Arial"/>
                <a:cs typeface="Arial"/>
              </a:rPr>
              <a:t>задач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750" y="1101317"/>
            <a:ext cx="10638903" cy="1387559"/>
          </a:xfrm>
          <a:prstGeom prst="rect">
            <a:avLst/>
          </a:prstGeom>
          <a:solidFill>
            <a:srgbClr val="5B9BD4"/>
          </a:solidFill>
          <a:ln w="38099">
            <a:solidFill>
              <a:srgbClr val="EC7C3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02715" marR="278765" indent="-1116330">
              <a:lnSpc>
                <a:spcPct val="100000"/>
              </a:lnSpc>
              <a:tabLst>
                <a:tab pos="2343785" algn="l"/>
              </a:tabLst>
            </a:pPr>
            <a:r>
              <a:rPr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30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Укаж</a:t>
            </a:r>
            <a:r>
              <a:rPr lang="ru-RU" sz="30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ите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lang="ru-RU" sz="3000" b="1" spc="-20" dirty="0" smtClean="0">
                <a:solidFill>
                  <a:srgbClr val="FFC000"/>
                </a:solidFill>
                <a:latin typeface="Arial"/>
                <a:cs typeface="Arial"/>
              </a:rPr>
              <a:t>тени</a:t>
            </a:r>
            <a:r>
              <a:rPr lang="ru-RU"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 и </a:t>
            </a:r>
            <a:r>
              <a:rPr lang="ru-RU" sz="3000" b="1" spc="-20" dirty="0" smtClean="0">
                <a:solidFill>
                  <a:srgbClr val="FFC000"/>
                </a:solidFill>
                <a:latin typeface="Arial"/>
                <a:cs typeface="Arial"/>
              </a:rPr>
              <a:t>полутени</a:t>
            </a:r>
            <a:r>
              <a:rPr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20" dirty="0" smtClean="0">
                <a:solidFill>
                  <a:srgbClr val="FFFFFF"/>
                </a:solidFill>
                <a:latin typeface="Arial"/>
                <a:cs typeface="Arial"/>
              </a:rPr>
              <a:t>которые </a:t>
            </a:r>
            <a:endParaRPr sz="3000" dirty="0">
              <a:latin typeface="Arial"/>
              <a:cs typeface="Arial"/>
            </a:endParaRPr>
          </a:p>
          <a:p>
            <a:pPr marL="284480" marR="281305" indent="-635" algn="ctr">
              <a:lnSpc>
                <a:spcPct val="100000"/>
              </a:lnSpc>
            </a:pPr>
            <a:r>
              <a:rPr lang="ru-RU"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образуются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 err="1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непрозрачным предметом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000" b="1" spc="-8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25" dirty="0" smtClean="0">
                <a:solidFill>
                  <a:srgbClr val="FFFFFF"/>
                </a:solidFill>
                <a:latin typeface="Arial"/>
                <a:cs typeface="Arial"/>
              </a:rPr>
              <a:t>который освещается двумя источниками света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98709" y="3084818"/>
            <a:ext cx="3846195" cy="2419985"/>
            <a:chOff x="7798709" y="3084818"/>
            <a:chExt cx="3846195" cy="2419985"/>
          </a:xfrm>
        </p:grpSpPr>
        <p:sp>
          <p:nvSpPr>
            <p:cNvPr id="5" name="object 5"/>
            <p:cNvSpPr/>
            <p:nvPr/>
          </p:nvSpPr>
          <p:spPr>
            <a:xfrm>
              <a:off x="8037083" y="4976865"/>
              <a:ext cx="1155065" cy="175260"/>
            </a:xfrm>
            <a:custGeom>
              <a:avLst/>
              <a:gdLst/>
              <a:ahLst/>
              <a:cxnLst/>
              <a:rect l="l" t="t" r="r" b="b"/>
              <a:pathLst>
                <a:path w="1155065" h="175260">
                  <a:moveTo>
                    <a:pt x="0" y="0"/>
                  </a:moveTo>
                  <a:lnTo>
                    <a:pt x="1154522" y="174974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72806" y="5027664"/>
              <a:ext cx="360045" cy="248920"/>
            </a:xfrm>
            <a:custGeom>
              <a:avLst/>
              <a:gdLst/>
              <a:ahLst/>
              <a:cxnLst/>
              <a:rect l="l" t="t" r="r" b="b"/>
              <a:pathLst>
                <a:path w="360045" h="248920">
                  <a:moveTo>
                    <a:pt x="0" y="248349"/>
                  </a:moveTo>
                  <a:lnTo>
                    <a:pt x="37624" y="0"/>
                  </a:lnTo>
                  <a:lnTo>
                    <a:pt x="359999" y="175874"/>
                  </a:lnTo>
                  <a:lnTo>
                    <a:pt x="0" y="2483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72806" y="5027664"/>
              <a:ext cx="360045" cy="248920"/>
            </a:xfrm>
            <a:custGeom>
              <a:avLst/>
              <a:gdLst/>
              <a:ahLst/>
              <a:cxnLst/>
              <a:rect l="l" t="t" r="r" b="b"/>
              <a:pathLst>
                <a:path w="360045" h="248920">
                  <a:moveTo>
                    <a:pt x="0" y="248349"/>
                  </a:moveTo>
                  <a:lnTo>
                    <a:pt x="359999" y="175874"/>
                  </a:lnTo>
                  <a:lnTo>
                    <a:pt x="37624" y="0"/>
                  </a:lnTo>
                  <a:lnTo>
                    <a:pt x="0" y="248349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37083" y="4441690"/>
              <a:ext cx="3183890" cy="1026794"/>
            </a:xfrm>
            <a:custGeom>
              <a:avLst/>
              <a:gdLst/>
              <a:ahLst/>
              <a:cxnLst/>
              <a:rect l="l" t="t" r="r" b="b"/>
              <a:pathLst>
                <a:path w="3183890" h="1026795">
                  <a:moveTo>
                    <a:pt x="1524521" y="767073"/>
                  </a:moveTo>
                  <a:lnTo>
                    <a:pt x="3183868" y="1026347"/>
                  </a:lnTo>
                </a:path>
                <a:path w="3183890" h="1026795">
                  <a:moveTo>
                    <a:pt x="0" y="535198"/>
                  </a:moveTo>
                  <a:lnTo>
                    <a:pt x="907773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81082" y="4266441"/>
              <a:ext cx="361315" cy="283845"/>
            </a:xfrm>
            <a:custGeom>
              <a:avLst/>
              <a:gdLst/>
              <a:ahLst/>
              <a:cxnLst/>
              <a:rect l="l" t="t" r="r" b="b"/>
              <a:pathLst>
                <a:path w="361315" h="283845">
                  <a:moveTo>
                    <a:pt x="127574" y="283449"/>
                  </a:moveTo>
                  <a:lnTo>
                    <a:pt x="0" y="67049"/>
                  </a:lnTo>
                  <a:lnTo>
                    <a:pt x="361049" y="0"/>
                  </a:lnTo>
                  <a:lnTo>
                    <a:pt x="127574" y="2834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81082" y="4266441"/>
              <a:ext cx="361315" cy="283845"/>
            </a:xfrm>
            <a:custGeom>
              <a:avLst/>
              <a:gdLst/>
              <a:ahLst/>
              <a:cxnLst/>
              <a:rect l="l" t="t" r="r" b="b"/>
              <a:pathLst>
                <a:path w="361315" h="283845">
                  <a:moveTo>
                    <a:pt x="127574" y="283449"/>
                  </a:moveTo>
                  <a:lnTo>
                    <a:pt x="361049" y="0"/>
                  </a:lnTo>
                  <a:lnTo>
                    <a:pt x="0" y="67049"/>
                  </a:lnTo>
                  <a:lnTo>
                    <a:pt x="127574" y="283449"/>
                  </a:lnTo>
                  <a:close/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2181" y="3113393"/>
              <a:ext cx="1944370" cy="1138555"/>
            </a:xfrm>
            <a:custGeom>
              <a:avLst/>
              <a:gdLst/>
              <a:ahLst/>
              <a:cxnLst/>
              <a:rect l="l" t="t" r="r" b="b"/>
              <a:pathLst>
                <a:path w="1944370" h="1138554">
                  <a:moveTo>
                    <a:pt x="0" y="1138097"/>
                  </a:moveTo>
                  <a:lnTo>
                    <a:pt x="1943971" y="0"/>
                  </a:lnTo>
                </a:path>
              </a:pathLst>
            </a:custGeom>
            <a:ln w="571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6152" y="3141993"/>
              <a:ext cx="419734" cy="2343785"/>
            </a:xfrm>
            <a:custGeom>
              <a:avLst/>
              <a:gdLst/>
              <a:ahLst/>
              <a:cxnLst/>
              <a:rect l="l" t="t" r="r" b="b"/>
              <a:pathLst>
                <a:path w="419734" h="2343785">
                  <a:moveTo>
                    <a:pt x="2624" y="430974"/>
                  </a:moveTo>
                  <a:lnTo>
                    <a:pt x="81404" y="433624"/>
                  </a:lnTo>
                  <a:lnTo>
                    <a:pt x="145740" y="440855"/>
                  </a:lnTo>
                  <a:lnTo>
                    <a:pt x="189117" y="451582"/>
                  </a:lnTo>
                  <a:lnTo>
                    <a:pt x="205024" y="464724"/>
                  </a:lnTo>
                  <a:lnTo>
                    <a:pt x="205024" y="1268822"/>
                  </a:lnTo>
                  <a:lnTo>
                    <a:pt x="220931" y="1281963"/>
                  </a:lnTo>
                  <a:lnTo>
                    <a:pt x="264308" y="1292691"/>
                  </a:lnTo>
                  <a:lnTo>
                    <a:pt x="328644" y="1299921"/>
                  </a:lnTo>
                  <a:lnTo>
                    <a:pt x="407424" y="1302572"/>
                  </a:lnTo>
                  <a:lnTo>
                    <a:pt x="328644" y="1305222"/>
                  </a:lnTo>
                  <a:lnTo>
                    <a:pt x="264308" y="1312450"/>
                  </a:lnTo>
                  <a:lnTo>
                    <a:pt x="220931" y="1323170"/>
                  </a:lnTo>
                  <a:lnTo>
                    <a:pt x="205024" y="1336297"/>
                  </a:lnTo>
                  <a:lnTo>
                    <a:pt x="205024" y="2140420"/>
                  </a:lnTo>
                  <a:lnTo>
                    <a:pt x="189117" y="2153547"/>
                  </a:lnTo>
                  <a:lnTo>
                    <a:pt x="145740" y="2164267"/>
                  </a:lnTo>
                  <a:lnTo>
                    <a:pt x="81404" y="2171495"/>
                  </a:lnTo>
                  <a:lnTo>
                    <a:pt x="2624" y="2174145"/>
                  </a:lnTo>
                </a:path>
                <a:path w="419734" h="2343785">
                  <a:moveTo>
                    <a:pt x="0" y="0"/>
                  </a:moveTo>
                  <a:lnTo>
                    <a:pt x="78779" y="2650"/>
                  </a:lnTo>
                  <a:lnTo>
                    <a:pt x="143115" y="9878"/>
                  </a:lnTo>
                  <a:lnTo>
                    <a:pt x="186492" y="20598"/>
                  </a:lnTo>
                  <a:lnTo>
                    <a:pt x="202399" y="33724"/>
                  </a:lnTo>
                  <a:lnTo>
                    <a:pt x="202399" y="177399"/>
                  </a:lnTo>
                  <a:lnTo>
                    <a:pt x="218306" y="190526"/>
                  </a:lnTo>
                  <a:lnTo>
                    <a:pt x="261683" y="201246"/>
                  </a:lnTo>
                  <a:lnTo>
                    <a:pt x="326019" y="208474"/>
                  </a:lnTo>
                  <a:lnTo>
                    <a:pt x="404799" y="211124"/>
                  </a:lnTo>
                  <a:lnTo>
                    <a:pt x="326019" y="213778"/>
                  </a:lnTo>
                  <a:lnTo>
                    <a:pt x="261683" y="221015"/>
                  </a:lnTo>
                  <a:lnTo>
                    <a:pt x="218306" y="231743"/>
                  </a:lnTo>
                  <a:lnTo>
                    <a:pt x="202399" y="244874"/>
                  </a:lnTo>
                  <a:lnTo>
                    <a:pt x="202399" y="388549"/>
                  </a:lnTo>
                  <a:lnTo>
                    <a:pt x="186492" y="401676"/>
                  </a:lnTo>
                  <a:lnTo>
                    <a:pt x="143115" y="412396"/>
                  </a:lnTo>
                  <a:lnTo>
                    <a:pt x="78779" y="419623"/>
                  </a:lnTo>
                  <a:lnTo>
                    <a:pt x="0" y="422274"/>
                  </a:lnTo>
                </a:path>
                <a:path w="419734" h="2343785">
                  <a:moveTo>
                    <a:pt x="14799" y="2174145"/>
                  </a:moveTo>
                  <a:lnTo>
                    <a:pt x="93579" y="2175255"/>
                  </a:lnTo>
                  <a:lnTo>
                    <a:pt x="157915" y="2178279"/>
                  </a:lnTo>
                  <a:lnTo>
                    <a:pt x="201292" y="2182762"/>
                  </a:lnTo>
                  <a:lnTo>
                    <a:pt x="217199" y="2188245"/>
                  </a:lnTo>
                  <a:lnTo>
                    <a:pt x="217199" y="2244645"/>
                  </a:lnTo>
                  <a:lnTo>
                    <a:pt x="233106" y="2250139"/>
                  </a:lnTo>
                  <a:lnTo>
                    <a:pt x="276483" y="2254620"/>
                  </a:lnTo>
                  <a:lnTo>
                    <a:pt x="340819" y="2257639"/>
                  </a:lnTo>
                  <a:lnTo>
                    <a:pt x="419599" y="2258745"/>
                  </a:lnTo>
                  <a:lnTo>
                    <a:pt x="379932" y="2259020"/>
                  </a:lnTo>
                  <a:lnTo>
                    <a:pt x="307310" y="2261118"/>
                  </a:lnTo>
                  <a:lnTo>
                    <a:pt x="251202" y="2265023"/>
                  </a:lnTo>
                  <a:lnTo>
                    <a:pt x="217199" y="2272845"/>
                  </a:lnTo>
                  <a:lnTo>
                    <a:pt x="217199" y="2329245"/>
                  </a:lnTo>
                  <a:lnTo>
                    <a:pt x="201292" y="2334739"/>
                  </a:lnTo>
                  <a:lnTo>
                    <a:pt x="157915" y="2339220"/>
                  </a:lnTo>
                  <a:lnTo>
                    <a:pt x="93579" y="2342239"/>
                  </a:lnTo>
                  <a:lnTo>
                    <a:pt x="14799" y="234334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47280" y="4421216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20">
                  <a:moveTo>
                    <a:pt x="0" y="794848"/>
                  </a:moveTo>
                  <a:lnTo>
                    <a:pt x="0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21430" y="4075416"/>
              <a:ext cx="252095" cy="346075"/>
            </a:xfrm>
            <a:custGeom>
              <a:avLst/>
              <a:gdLst/>
              <a:ahLst/>
              <a:cxnLst/>
              <a:rect l="l" t="t" r="r" b="b"/>
              <a:pathLst>
                <a:path w="252095" h="346075">
                  <a:moveTo>
                    <a:pt x="251724" y="345799"/>
                  </a:moveTo>
                  <a:lnTo>
                    <a:pt x="0" y="345799"/>
                  </a:lnTo>
                  <a:lnTo>
                    <a:pt x="125849" y="0"/>
                  </a:lnTo>
                  <a:lnTo>
                    <a:pt x="251724" y="345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1430" y="4075416"/>
              <a:ext cx="252095" cy="346075"/>
            </a:xfrm>
            <a:custGeom>
              <a:avLst/>
              <a:gdLst/>
              <a:ahLst/>
              <a:cxnLst/>
              <a:rect l="l" t="t" r="r" b="b"/>
              <a:pathLst>
                <a:path w="252095" h="346075">
                  <a:moveTo>
                    <a:pt x="251724" y="345799"/>
                  </a:moveTo>
                  <a:lnTo>
                    <a:pt x="125849" y="0"/>
                  </a:lnTo>
                  <a:lnTo>
                    <a:pt x="0" y="345799"/>
                  </a:lnTo>
                  <a:lnTo>
                    <a:pt x="251724" y="345799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05059" y="4671815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282724" y="565448"/>
                  </a:moveTo>
                  <a:lnTo>
                    <a:pt x="229349" y="438974"/>
                  </a:lnTo>
                  <a:lnTo>
                    <a:pt x="107999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74" y="282724"/>
                  </a:lnTo>
                  <a:lnTo>
                    <a:pt x="0" y="195349"/>
                  </a:lnTo>
                  <a:lnTo>
                    <a:pt x="142949" y="186149"/>
                  </a:lnTo>
                  <a:lnTo>
                    <a:pt x="107999" y="53999"/>
                  </a:lnTo>
                  <a:lnTo>
                    <a:pt x="229349" y="126449"/>
                  </a:lnTo>
                  <a:lnTo>
                    <a:pt x="282724" y="0"/>
                  </a:lnTo>
                  <a:lnTo>
                    <a:pt x="336124" y="126449"/>
                  </a:lnTo>
                  <a:lnTo>
                    <a:pt x="457474" y="53999"/>
                  </a:lnTo>
                  <a:lnTo>
                    <a:pt x="422499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99" y="379299"/>
                  </a:lnTo>
                  <a:lnTo>
                    <a:pt x="457474" y="511448"/>
                  </a:lnTo>
                  <a:lnTo>
                    <a:pt x="336124" y="438974"/>
                  </a:lnTo>
                  <a:lnTo>
                    <a:pt x="282724" y="56544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05059" y="4671815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0" y="195349"/>
                  </a:moveTo>
                  <a:lnTo>
                    <a:pt x="142949" y="186149"/>
                  </a:lnTo>
                  <a:lnTo>
                    <a:pt x="107999" y="53999"/>
                  </a:lnTo>
                  <a:lnTo>
                    <a:pt x="229349" y="126449"/>
                  </a:lnTo>
                  <a:lnTo>
                    <a:pt x="282724" y="0"/>
                  </a:lnTo>
                  <a:lnTo>
                    <a:pt x="336124" y="126449"/>
                  </a:lnTo>
                  <a:lnTo>
                    <a:pt x="457474" y="53999"/>
                  </a:lnTo>
                  <a:lnTo>
                    <a:pt x="422499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99" y="379299"/>
                  </a:lnTo>
                  <a:lnTo>
                    <a:pt x="457474" y="511448"/>
                  </a:lnTo>
                  <a:lnTo>
                    <a:pt x="336124" y="438974"/>
                  </a:lnTo>
                  <a:lnTo>
                    <a:pt x="282724" y="565448"/>
                  </a:lnTo>
                  <a:lnTo>
                    <a:pt x="229349" y="438974"/>
                  </a:lnTo>
                  <a:lnTo>
                    <a:pt x="107999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74" y="282724"/>
                  </a:lnTo>
                  <a:lnTo>
                    <a:pt x="0" y="1953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020357" y="2545273"/>
            <a:ext cx="2506478" cy="189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>
              <a:lnSpc>
                <a:spcPct val="152600"/>
              </a:lnSpc>
              <a:spcBef>
                <a:spcPts val="100"/>
              </a:spcBef>
            </a:pPr>
            <a:r>
              <a:rPr sz="4000" spc="-20" dirty="0" smtClean="0">
                <a:latin typeface="Microsoft Sans Serif"/>
                <a:cs typeface="Microsoft Sans Serif"/>
              </a:rPr>
              <a:t>П</a:t>
            </a:r>
            <a:r>
              <a:rPr lang="ru-RU" sz="4000" spc="-20" dirty="0" err="1" smtClean="0">
                <a:latin typeface="Microsoft Sans Serif"/>
                <a:cs typeface="Microsoft Sans Serif"/>
              </a:rPr>
              <a:t>олутень</a:t>
            </a:r>
            <a:r>
              <a:rPr sz="4000" spc="-15" dirty="0" smtClean="0">
                <a:latin typeface="Microsoft Sans Serif"/>
                <a:cs typeface="Microsoft Sans Serif"/>
              </a:rPr>
              <a:t>  </a:t>
            </a:r>
            <a:r>
              <a:rPr lang="ru-RU" sz="4000" spc="-20" dirty="0" smtClean="0">
                <a:latin typeface="Microsoft Sans Serif"/>
                <a:cs typeface="Microsoft Sans Serif"/>
              </a:rPr>
              <a:t>Тень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20356" y="4981959"/>
            <a:ext cx="236874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pc="-20" dirty="0" smtClean="0">
                <a:latin typeface="Microsoft Sans Serif"/>
                <a:cs typeface="Microsoft Sans Serif"/>
              </a:rPr>
              <a:t>Полутень 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7792" y="5304468"/>
            <a:ext cx="601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552818" y="2008386"/>
            <a:ext cx="928346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333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 Э</a:t>
            </a:r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033740" y="4649228"/>
            <a:ext cx="276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●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08962" y="4662840"/>
            <a:ext cx="578485" cy="578485"/>
            <a:chOff x="5908962" y="4662840"/>
            <a:chExt cx="578485" cy="578485"/>
          </a:xfrm>
        </p:grpSpPr>
        <p:sp>
          <p:nvSpPr>
            <p:cNvPr id="24" name="object 24"/>
            <p:cNvSpPr/>
            <p:nvPr/>
          </p:nvSpPr>
          <p:spPr>
            <a:xfrm>
              <a:off x="5915312" y="4669190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282724" y="565448"/>
                  </a:moveTo>
                  <a:lnTo>
                    <a:pt x="229349" y="438999"/>
                  </a:lnTo>
                  <a:lnTo>
                    <a:pt x="107999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74" y="282724"/>
                  </a:lnTo>
                  <a:lnTo>
                    <a:pt x="0" y="195349"/>
                  </a:lnTo>
                  <a:lnTo>
                    <a:pt x="142949" y="186149"/>
                  </a:lnTo>
                  <a:lnTo>
                    <a:pt x="107999" y="53999"/>
                  </a:lnTo>
                  <a:lnTo>
                    <a:pt x="229349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99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99" y="379299"/>
                  </a:lnTo>
                  <a:lnTo>
                    <a:pt x="457449" y="511448"/>
                  </a:lnTo>
                  <a:lnTo>
                    <a:pt x="336099" y="438999"/>
                  </a:lnTo>
                  <a:lnTo>
                    <a:pt x="282724" y="56544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15312" y="4669190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0" y="195349"/>
                  </a:moveTo>
                  <a:lnTo>
                    <a:pt x="142949" y="186149"/>
                  </a:lnTo>
                  <a:lnTo>
                    <a:pt x="107999" y="53999"/>
                  </a:lnTo>
                  <a:lnTo>
                    <a:pt x="229349" y="126474"/>
                  </a:lnTo>
                  <a:lnTo>
                    <a:pt x="282724" y="0"/>
                  </a:lnTo>
                  <a:lnTo>
                    <a:pt x="336099" y="126474"/>
                  </a:lnTo>
                  <a:lnTo>
                    <a:pt x="457449" y="53999"/>
                  </a:lnTo>
                  <a:lnTo>
                    <a:pt x="422499" y="186149"/>
                  </a:lnTo>
                  <a:lnTo>
                    <a:pt x="565448" y="195349"/>
                  </a:lnTo>
                  <a:lnTo>
                    <a:pt x="455474" y="282724"/>
                  </a:lnTo>
                  <a:lnTo>
                    <a:pt x="565448" y="370099"/>
                  </a:lnTo>
                  <a:lnTo>
                    <a:pt x="422499" y="379299"/>
                  </a:lnTo>
                  <a:lnTo>
                    <a:pt x="457449" y="511448"/>
                  </a:lnTo>
                  <a:lnTo>
                    <a:pt x="336099" y="438999"/>
                  </a:lnTo>
                  <a:lnTo>
                    <a:pt x="282724" y="565448"/>
                  </a:lnTo>
                  <a:lnTo>
                    <a:pt x="229349" y="438999"/>
                  </a:lnTo>
                  <a:lnTo>
                    <a:pt x="107999" y="511448"/>
                  </a:lnTo>
                  <a:lnTo>
                    <a:pt x="142949" y="379299"/>
                  </a:lnTo>
                  <a:lnTo>
                    <a:pt x="0" y="370099"/>
                  </a:lnTo>
                  <a:lnTo>
                    <a:pt x="109974" y="282724"/>
                  </a:lnTo>
                  <a:lnTo>
                    <a:pt x="0" y="1953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31293" y="4646609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●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7597" y="5317155"/>
            <a:ext cx="576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2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225627" y="2509444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0" y="3837717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522796" y="3158489"/>
            <a:ext cx="4324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A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49685" y="5304658"/>
            <a:ext cx="4324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Microsoft Sans Serif"/>
                <a:cs typeface="Microsoft Sans Serif"/>
              </a:rPr>
              <a:t>B</a:t>
            </a:r>
            <a:endParaRPr sz="4800"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022" y="1787996"/>
            <a:ext cx="12242165" cy="4746625"/>
          </a:xfrm>
          <a:custGeom>
            <a:avLst/>
            <a:gdLst/>
            <a:ahLst/>
            <a:cxnLst/>
            <a:rect l="l" t="t" r="r" b="b"/>
            <a:pathLst>
              <a:path w="12242165" h="4746625">
                <a:moveTo>
                  <a:pt x="0" y="0"/>
                </a:moveTo>
                <a:lnTo>
                  <a:pt x="12242075" y="0"/>
                </a:lnTo>
                <a:lnTo>
                  <a:pt x="12242075" y="4746590"/>
                </a:lnTo>
                <a:lnTo>
                  <a:pt x="0" y="474659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56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50" y="1837200"/>
            <a:ext cx="11770977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50" lvl="1" indent="-742950">
              <a:lnSpc>
                <a:spcPct val="100000"/>
              </a:lnSpc>
              <a:buClr>
                <a:srgbClr val="0F2F3E"/>
              </a:buClr>
              <a:buAutoNum type="arabicPeriod"/>
            </a:pPr>
            <a:r>
              <a:rPr lang="ru-RU" sz="3650" dirty="0" smtClean="0">
                <a:latin typeface="Arial"/>
                <a:cs typeface="Arial"/>
              </a:rPr>
              <a:t>§63  </a:t>
            </a:r>
            <a:r>
              <a:rPr lang="ru-RU" sz="3650" dirty="0" err="1" smtClean="0">
                <a:latin typeface="Arial"/>
                <a:cs typeface="Arial"/>
              </a:rPr>
              <a:t>Перышкин</a:t>
            </a:r>
            <a:r>
              <a:rPr lang="ru-RU" sz="3650" dirty="0" smtClean="0">
                <a:latin typeface="Arial"/>
                <a:cs typeface="Arial"/>
              </a:rPr>
              <a:t> А.В., 8 класс ( читать)</a:t>
            </a:r>
          </a:p>
          <a:p>
            <a:pPr lvl="1">
              <a:lnSpc>
                <a:spcPct val="100000"/>
              </a:lnSpc>
              <a:buClr>
                <a:srgbClr val="0F2F3E"/>
              </a:buClr>
            </a:pPr>
            <a:endParaRPr sz="3650" dirty="0">
              <a:latin typeface="Arial"/>
              <a:cs typeface="Arial"/>
            </a:endParaRPr>
          </a:p>
          <a:p>
            <a:pPr marL="12065" lvl="1">
              <a:lnSpc>
                <a:spcPct val="100000"/>
              </a:lnSpc>
              <a:tabLst>
                <a:tab pos="876935" algn="l"/>
              </a:tabLst>
            </a:pPr>
            <a:r>
              <a:rPr lang="ru-RU" sz="3500" spc="-25" dirty="0" smtClean="0">
                <a:solidFill>
                  <a:srgbClr val="0F2F3E"/>
                </a:solidFill>
                <a:latin typeface="Arial"/>
                <a:cs typeface="Arial"/>
              </a:rPr>
              <a:t>    2. </a:t>
            </a:r>
            <a:r>
              <a:rPr sz="3500" spc="-25" dirty="0" err="1" smtClean="0">
                <a:solidFill>
                  <a:srgbClr val="0F2F3E"/>
                </a:solidFill>
                <a:latin typeface="Arial"/>
                <a:cs typeface="Arial"/>
              </a:rPr>
              <a:t>Пряму</a:t>
            </a:r>
            <a:r>
              <a:rPr lang="ru-RU" sz="3500" spc="-25" dirty="0" smtClean="0">
                <a:solidFill>
                  <a:srgbClr val="0F2F3E"/>
                </a:solidFill>
                <a:latin typeface="Arial"/>
                <a:cs typeface="Arial"/>
              </a:rPr>
              <a:t>ю</a:t>
            </a:r>
            <a:r>
              <a:rPr sz="3500" spc="-15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sz="3500" spc="-15" dirty="0" err="1" smtClean="0">
                <a:solidFill>
                  <a:srgbClr val="0F2F3E"/>
                </a:solidFill>
                <a:latin typeface="Arial"/>
                <a:cs typeface="Arial"/>
              </a:rPr>
              <a:t>ал</a:t>
            </a:r>
            <a:r>
              <a:rPr lang="ru-RU" sz="3500" spc="-15" dirty="0" smtClean="0">
                <a:solidFill>
                  <a:srgbClr val="0F2F3E"/>
                </a:solidFill>
                <a:latin typeface="Arial"/>
                <a:cs typeface="Arial"/>
              </a:rPr>
              <a:t>л</a:t>
            </a:r>
            <a:r>
              <a:rPr sz="3500" spc="-15" dirty="0" err="1" smtClean="0">
                <a:solidFill>
                  <a:srgbClr val="0F2F3E"/>
                </a:solidFill>
                <a:latin typeface="Arial"/>
                <a:cs typeface="Arial"/>
              </a:rPr>
              <a:t>ею</a:t>
            </a:r>
            <a:r>
              <a:rPr sz="3500" spc="-10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sz="3500" dirty="0" err="1" smtClean="0">
                <a:solidFill>
                  <a:srgbClr val="0F2F3E"/>
                </a:solidFill>
                <a:latin typeface="Arial"/>
                <a:cs typeface="Arial"/>
              </a:rPr>
              <a:t>парк</a:t>
            </a:r>
            <a:r>
              <a:rPr lang="ru-RU" sz="3500" dirty="0" smtClean="0">
                <a:solidFill>
                  <a:srgbClr val="0F2F3E"/>
                </a:solidFill>
                <a:latin typeface="Arial"/>
                <a:cs typeface="Arial"/>
              </a:rPr>
              <a:t>а</a:t>
            </a:r>
            <a:r>
              <a:rPr sz="3500" spc="-15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sz="3500" spc="-20" dirty="0" smtClean="0">
                <a:solidFill>
                  <a:srgbClr val="0F2F3E"/>
                </a:solidFill>
                <a:latin typeface="Arial"/>
                <a:cs typeface="Arial"/>
              </a:rPr>
              <a:t>о</a:t>
            </a:r>
            <a:r>
              <a:rPr lang="ru-RU" sz="3500" spc="-20" dirty="0" err="1" smtClean="0">
                <a:solidFill>
                  <a:srgbClr val="0F2F3E"/>
                </a:solidFill>
                <a:latin typeface="Arial"/>
                <a:cs typeface="Arial"/>
              </a:rPr>
              <a:t>свещает</a:t>
            </a:r>
            <a:r>
              <a:rPr sz="3500" spc="-10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lang="ru-RU" sz="3500" spc="-10" dirty="0">
                <a:solidFill>
                  <a:srgbClr val="0F2F3E"/>
                </a:solidFill>
                <a:latin typeface="Arial"/>
                <a:cs typeface="Arial"/>
              </a:rPr>
              <a:t>э</a:t>
            </a:r>
            <a:r>
              <a:rPr sz="3500" spc="-10" dirty="0" err="1" smtClean="0">
                <a:solidFill>
                  <a:srgbClr val="0F2F3E"/>
                </a:solidFill>
                <a:latin typeface="Arial"/>
                <a:cs typeface="Arial"/>
              </a:rPr>
              <a:t>лектрич</a:t>
            </a:r>
            <a:r>
              <a:rPr lang="ru-RU" sz="3500" spc="-10" dirty="0" err="1" smtClean="0">
                <a:solidFill>
                  <a:srgbClr val="0F2F3E"/>
                </a:solidFill>
                <a:latin typeface="Arial"/>
                <a:cs typeface="Arial"/>
              </a:rPr>
              <a:t>еский</a:t>
            </a:r>
            <a:r>
              <a:rPr sz="3500" spc="-10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lang="ru-RU" sz="3500" spc="-10" dirty="0" smtClean="0">
                <a:solidFill>
                  <a:srgbClr val="0F2F3E"/>
                </a:solidFill>
                <a:latin typeface="Arial"/>
                <a:cs typeface="Arial"/>
              </a:rPr>
              <a:t>    </a:t>
            </a:r>
            <a:r>
              <a:rPr lang="ru-RU" sz="3500" spc="-5" dirty="0" smtClean="0">
                <a:solidFill>
                  <a:srgbClr val="0F2F3E"/>
                </a:solidFill>
                <a:latin typeface="Arial"/>
                <a:cs typeface="Arial"/>
              </a:rPr>
              <a:t>фонарь</a:t>
            </a:r>
            <a:r>
              <a:rPr sz="3500" spc="-5" dirty="0" smtClean="0">
                <a:solidFill>
                  <a:srgbClr val="0F2F3E"/>
                </a:solidFill>
                <a:latin typeface="Arial"/>
                <a:cs typeface="Arial"/>
              </a:rPr>
              <a:t>.</a:t>
            </a:r>
            <a:r>
              <a:rPr lang="ru-RU" sz="3500" spc="-5" dirty="0" smtClean="0">
                <a:solidFill>
                  <a:srgbClr val="0F2F3E"/>
                </a:solidFill>
                <a:latin typeface="Arial"/>
                <a:cs typeface="Arial"/>
              </a:rPr>
              <a:t>Предложите </a:t>
            </a:r>
            <a:r>
              <a:rPr sz="3500" spc="-5" dirty="0" smtClean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sz="3500" spc="-15" dirty="0" err="1" smtClean="0">
                <a:solidFill>
                  <a:srgbClr val="0F2F3E"/>
                </a:solidFill>
                <a:latin typeface="Arial"/>
                <a:cs typeface="Arial"/>
              </a:rPr>
              <a:t>спос</a:t>
            </a:r>
            <a:r>
              <a:rPr lang="ru-RU" sz="3500" spc="-15" dirty="0" smtClean="0">
                <a:solidFill>
                  <a:srgbClr val="0F2F3E"/>
                </a:solidFill>
                <a:latin typeface="Arial"/>
                <a:cs typeface="Arial"/>
              </a:rPr>
              <a:t>о</a:t>
            </a:r>
            <a:r>
              <a:rPr sz="3500" spc="-15" dirty="0" smtClean="0">
                <a:solidFill>
                  <a:srgbClr val="0F2F3E"/>
                </a:solidFill>
                <a:latin typeface="Arial"/>
                <a:cs typeface="Arial"/>
              </a:rPr>
              <a:t>б </a:t>
            </a:r>
            <a:r>
              <a:rPr lang="ru-RU" sz="3500" spc="-10" dirty="0" smtClean="0">
                <a:solidFill>
                  <a:srgbClr val="0F2F3E"/>
                </a:solidFill>
                <a:latin typeface="Arial"/>
                <a:cs typeface="Arial"/>
              </a:rPr>
              <a:t>оценить</a:t>
            </a:r>
            <a:r>
              <a:rPr sz="3500" spc="-10" dirty="0" smtClean="0">
                <a:solidFill>
                  <a:srgbClr val="0F2F3E"/>
                </a:solidFill>
                <a:latin typeface="Arial"/>
                <a:cs typeface="Arial"/>
              </a:rPr>
              <a:t>, </a:t>
            </a:r>
            <a:r>
              <a:rPr sz="3500" dirty="0" err="1">
                <a:solidFill>
                  <a:srgbClr val="0F2F3E"/>
                </a:solidFill>
                <a:latin typeface="Arial"/>
                <a:cs typeface="Arial"/>
              </a:rPr>
              <a:t>на</a:t>
            </a:r>
            <a:r>
              <a:rPr sz="3500" dirty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lang="ru-RU" sz="3500" spc="-5" dirty="0" smtClean="0">
                <a:solidFill>
                  <a:srgbClr val="0F2F3E"/>
                </a:solidFill>
                <a:latin typeface="Arial"/>
                <a:cs typeface="Arial"/>
              </a:rPr>
              <a:t>какой высоте </a:t>
            </a:r>
            <a:r>
              <a:rPr lang="ru-RU" sz="3500" spc="-25" dirty="0" smtClean="0">
                <a:solidFill>
                  <a:srgbClr val="0F2F3E"/>
                </a:solidFill>
                <a:latin typeface="Arial"/>
                <a:cs typeface="Arial"/>
              </a:rPr>
              <a:t>размещен фонарь</a:t>
            </a:r>
            <a:r>
              <a:rPr sz="3500" spc="-5" dirty="0" smtClean="0">
                <a:solidFill>
                  <a:srgbClr val="0F2F3E"/>
                </a:solidFill>
                <a:latin typeface="Arial"/>
                <a:cs typeface="Arial"/>
              </a:rPr>
              <a:t>, </a:t>
            </a:r>
            <a:r>
              <a:rPr sz="3500" dirty="0" err="1">
                <a:solidFill>
                  <a:srgbClr val="0F2F3E"/>
                </a:solidFill>
                <a:latin typeface="Arial"/>
                <a:cs typeface="Arial"/>
              </a:rPr>
              <a:t>не</a:t>
            </a:r>
            <a:r>
              <a:rPr sz="3500" spc="-10" dirty="0">
                <a:solidFill>
                  <a:srgbClr val="0F2F3E"/>
                </a:solidFill>
                <a:latin typeface="Arial"/>
                <a:cs typeface="Arial"/>
              </a:rPr>
              <a:t> </a:t>
            </a:r>
            <a:r>
              <a:rPr lang="ru-RU" sz="3500" spc="-30" dirty="0" smtClean="0">
                <a:solidFill>
                  <a:srgbClr val="0F2F3E"/>
                </a:solidFill>
                <a:latin typeface="Arial"/>
                <a:cs typeface="Arial"/>
              </a:rPr>
              <a:t>используя </a:t>
            </a:r>
            <a:r>
              <a:rPr lang="ru-RU" sz="3500" dirty="0" smtClean="0">
                <a:solidFill>
                  <a:srgbClr val="0F2F3E"/>
                </a:solidFill>
                <a:latin typeface="Arial"/>
                <a:cs typeface="Arial"/>
              </a:rPr>
              <a:t>приборы </a:t>
            </a:r>
            <a:r>
              <a:rPr lang="ru-RU" sz="3500" spc="-10" dirty="0" smtClean="0">
                <a:solidFill>
                  <a:srgbClr val="0F2F3E"/>
                </a:solidFill>
                <a:latin typeface="Arial"/>
                <a:cs typeface="Arial"/>
              </a:rPr>
              <a:t>измерения длины</a:t>
            </a:r>
            <a:r>
              <a:rPr sz="3500" spc="-15" dirty="0" smtClean="0">
                <a:solidFill>
                  <a:srgbClr val="0F2F3E"/>
                </a:solidFill>
                <a:latin typeface="Arial"/>
                <a:cs typeface="Arial"/>
              </a:rPr>
              <a:t>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6116" y="328934"/>
            <a:ext cx="425069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5" dirty="0" err="1" smtClean="0">
                <a:latin typeface="Arial"/>
                <a:cs typeface="Arial"/>
              </a:rPr>
              <a:t>Домашн</a:t>
            </a:r>
            <a:r>
              <a:rPr lang="ru-RU" sz="3500" b="1" spc="-15" dirty="0" smtClean="0">
                <a:latin typeface="Arial"/>
                <a:cs typeface="Arial"/>
              </a:rPr>
              <a:t>ее</a:t>
            </a:r>
            <a:r>
              <a:rPr sz="3500" b="1" spc="-40" dirty="0" smtClean="0">
                <a:latin typeface="Arial"/>
                <a:cs typeface="Arial"/>
              </a:rPr>
              <a:t> </a:t>
            </a:r>
            <a:r>
              <a:rPr lang="ru-RU" sz="3500" b="1" spc="-15" dirty="0" smtClean="0">
                <a:latin typeface="Arial"/>
                <a:cs typeface="Arial"/>
              </a:rPr>
              <a:t>задание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569" y="337979"/>
            <a:ext cx="45986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15" dirty="0" smtClean="0">
                <a:latin typeface="Arial"/>
                <a:cs typeface="Arial"/>
              </a:rPr>
              <a:t>Беседа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950" y="1843946"/>
            <a:ext cx="14478000" cy="347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indent="-4235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6245" algn="l"/>
              </a:tabLst>
            </a:pPr>
            <a:r>
              <a:rPr lang="ru-RU" sz="32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нового вы узнали сегодня на уроке ?</a:t>
            </a:r>
          </a:p>
          <a:p>
            <a:pPr marL="12064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lang="ru-RU" sz="32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spc="-7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spc="-2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Сформул</a:t>
            </a:r>
            <a:r>
              <a:rPr lang="ru-RU" sz="32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ируйте</a:t>
            </a:r>
            <a:r>
              <a:rPr sz="32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65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sz="3200" spc="2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3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прямолинейного распространения света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4">
              <a:lnSpc>
                <a:spcPct val="100000"/>
              </a:lnSpc>
              <a:tabLst>
                <a:tab pos="436245" algn="l"/>
              </a:tabLst>
            </a:pPr>
            <a:r>
              <a:rPr lang="ru-RU" sz="3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При каких условиях </a:t>
            </a:r>
            <a:r>
              <a:rPr sz="3200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sz="32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образует </a:t>
            </a:r>
            <a:r>
              <a:rPr sz="3200" spc="-1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3200" spc="-1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лную</a:t>
            </a:r>
            <a:r>
              <a:rPr lang="ru-RU" sz="3200" spc="-1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spc="-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spc="-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каких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3200" spc="78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2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1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тень и полутень</a:t>
            </a:r>
            <a:r>
              <a:rPr sz="3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928870">
              <a:lnSpc>
                <a:spcPct val="100000"/>
              </a:lnSpc>
              <a:tabLst>
                <a:tab pos="436245" algn="l"/>
              </a:tabLst>
            </a:pPr>
            <a:r>
              <a:rPr lang="ru-RU" sz="3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4. В каких случаях мы наблюдаем </a:t>
            </a:r>
            <a:r>
              <a:rPr lang="ru-RU" sz="3200" spc="-1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солнечное затмение?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85545">
              <a:lnSpc>
                <a:spcPct val="100000"/>
              </a:lnSpc>
              <a:buAutoNum type="arabicPeriod" startAt="5"/>
              <a:tabLst>
                <a:tab pos="436245" algn="l"/>
              </a:tabLst>
            </a:pPr>
            <a:r>
              <a:rPr lang="ru-RU" sz="32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Когда наблюдается </a:t>
            </a:r>
            <a:r>
              <a:rPr lang="ru-RU" sz="3200" spc="-7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лунное затмение </a:t>
            </a:r>
            <a:r>
              <a:rPr sz="3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097" y="497894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950" y="463550"/>
            <a:ext cx="9283463" cy="75691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Рефлексия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223" y="2602707"/>
            <a:ext cx="6719727" cy="34470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листочек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я все понял и многое на уроке узнал</a:t>
            </a:r>
          </a:p>
          <a:p>
            <a:r>
              <a:rPr lang="ru-RU" sz="3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 листочек-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 все понял, но некоторые вопросы нужно доработать</a:t>
            </a:r>
          </a:p>
          <a:p>
            <a: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 листочек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сегодня я плохо усвоил новую тему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7"/>
          <a:stretch/>
        </p:blipFill>
        <p:spPr>
          <a:xfrm>
            <a:off x="7727950" y="1682750"/>
            <a:ext cx="48539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463550"/>
            <a:ext cx="13792200" cy="73866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550" y="1911350"/>
            <a:ext cx="13058453" cy="2708434"/>
          </a:xfrm>
        </p:spPr>
        <p:txBody>
          <a:bodyPr/>
          <a:lstStyle/>
          <a:p>
            <a:pPr algn="l"/>
            <a:r>
              <a:rPr lang="uk-UA" sz="8800" dirty="0" smtClean="0">
                <a:solidFill>
                  <a:srgbClr val="92D050"/>
                </a:solidFill>
              </a:rPr>
              <a:t>           </a:t>
            </a:r>
            <a:r>
              <a:rPr lang="uk-UA" sz="88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Спасибо</a:t>
            </a:r>
            <a:r>
              <a:rPr lang="uk-UA" sz="8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</a:p>
          <a:p>
            <a:pPr algn="l"/>
            <a:r>
              <a:rPr lang="uk-UA" sz="8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  за </a:t>
            </a:r>
            <a:r>
              <a:rPr lang="uk-UA" sz="88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внимание</a:t>
            </a:r>
            <a:r>
              <a:rPr lang="uk-UA" sz="8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</a:t>
            </a:r>
            <a:endParaRPr lang="uk-UA" sz="8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817" y="692150"/>
            <a:ext cx="9283463" cy="75691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Проблемный вопрос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2012950" y="2784824"/>
            <a:ext cx="9144000" cy="52578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8951" y="288549"/>
            <a:ext cx="11734800" cy="11289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06" y="918196"/>
            <a:ext cx="780356" cy="304826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012950" y="1776056"/>
            <a:ext cx="8294327" cy="65017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86690" rIns="0" bIns="0" rtlCol="0">
            <a:spAutoFit/>
          </a:bodyPr>
          <a:lstStyle/>
          <a:p>
            <a:pPr marL="85725" marR="537845">
              <a:lnSpc>
                <a:spcPct val="100000"/>
              </a:lnSpc>
              <a:spcBef>
                <a:spcPts val="1470"/>
              </a:spcBef>
            </a:pPr>
            <a:r>
              <a:rPr lang="ru-RU" sz="3000" b="1" spc="-15" dirty="0" smtClean="0">
                <a:solidFill>
                  <a:schemeClr val="bg1"/>
                </a:solidFill>
                <a:latin typeface="Arial"/>
                <a:cs typeface="Arial"/>
              </a:rPr>
              <a:t>Какие бывают   </a:t>
            </a:r>
            <a:r>
              <a:rPr lang="ru-RU" sz="3000" b="1" spc="-15" dirty="0" smtClean="0">
                <a:solidFill>
                  <a:srgbClr val="FFD966"/>
                </a:solidFill>
                <a:latin typeface="Arial"/>
                <a:cs typeface="Arial"/>
              </a:rPr>
              <a:t>источники света?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150" y="463550"/>
            <a:ext cx="9283463" cy="75691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Литература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151" y="1606550"/>
            <a:ext cx="13196726" cy="601291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Абасов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З.А. Нетрадиционные уроки как педагогическая инновация // Инновации в образовании. 2004.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Бобырев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А.В., Рудакова И.А. Типы «нестандартных» уроков в системе организации профильного обучения в педагогическом лицее // Известия Южного федерального университета. Педагогические науки. 2012. № 6. 3. Зверев И. Д., Максимова В. Н.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связи в современной школе. – М.: Педагогика, 1999.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4.Дагаев М.М. Солнечные и лунные затмения. – М.: Наука, 2007. – C. 579.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6.Физика: Учеб. для 8 класса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общеоразоват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 /А.В.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Перышкин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М.:Дрофа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2017,-238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Энциклопедия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Аванта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Плюс». – M.: Наука, 2016. – С.1357.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8.Сайт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://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astrogalaxy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3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997" y="1428072"/>
            <a:ext cx="12244705" cy="585417"/>
          </a:xfrm>
          <a:prstGeom prst="rect">
            <a:avLst/>
          </a:prstGeom>
          <a:solidFill>
            <a:srgbClr val="A4A4A4"/>
          </a:solidFill>
          <a:ln w="38099">
            <a:solidFill>
              <a:srgbClr val="FFC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lang="ru-RU"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Что такое </a:t>
            </a:r>
            <a:r>
              <a:rPr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т</a:t>
            </a:r>
            <a:r>
              <a:rPr lang="ru-RU"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е</a:t>
            </a:r>
            <a:r>
              <a:rPr sz="3000" b="1" spc="-5" dirty="0" err="1" smtClean="0">
                <a:solidFill>
                  <a:srgbClr val="FFD966"/>
                </a:solidFill>
                <a:latin typeface="Arial"/>
                <a:cs typeface="Arial"/>
              </a:rPr>
              <a:t>нь</a:t>
            </a:r>
            <a:r>
              <a:rPr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lang="ru-RU" sz="3000" b="1" spc="-5" dirty="0" smtClean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b="1" spc="-5" dirty="0" err="1" smtClean="0">
                <a:solidFill>
                  <a:srgbClr val="FFD966"/>
                </a:solidFill>
                <a:latin typeface="Arial"/>
                <a:cs typeface="Arial"/>
              </a:rPr>
              <a:t>полутен</a:t>
            </a:r>
            <a:r>
              <a:rPr sz="3000" b="1" spc="-5" dirty="0" smtClean="0">
                <a:solidFill>
                  <a:srgbClr val="FFD966"/>
                </a:solidFill>
                <a:latin typeface="Arial"/>
                <a:cs typeface="Arial"/>
              </a:rPr>
              <a:t>ь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370" y="2384810"/>
            <a:ext cx="8826532" cy="42929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647" y="750831"/>
            <a:ext cx="780223" cy="3065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6924" y="547209"/>
            <a:ext cx="598062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err="1" smtClean="0">
                <a:latin typeface="Arial"/>
                <a:cs typeface="Arial"/>
              </a:rPr>
              <a:t>Проблемн</a:t>
            </a:r>
            <a:r>
              <a:rPr lang="ru-RU" sz="3500" b="1" spc="-25" dirty="0" err="1" smtClean="0">
                <a:latin typeface="Arial"/>
                <a:cs typeface="Arial"/>
              </a:rPr>
              <a:t>ый</a:t>
            </a:r>
            <a:r>
              <a:rPr sz="3500" b="1" spc="-100" dirty="0" smtClean="0">
                <a:latin typeface="Arial"/>
                <a:cs typeface="Arial"/>
              </a:rPr>
              <a:t> </a:t>
            </a:r>
            <a:r>
              <a:rPr lang="ru-RU" sz="3500" b="1" dirty="0" smtClean="0">
                <a:latin typeface="Arial"/>
                <a:cs typeface="Arial"/>
              </a:rPr>
              <a:t>вопрос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74" y="1099647"/>
            <a:ext cx="13517244" cy="847027"/>
          </a:xfrm>
          <a:prstGeom prst="rect">
            <a:avLst/>
          </a:prstGeom>
          <a:solidFill>
            <a:srgbClr val="A4A4A4"/>
          </a:solidFill>
          <a:ln w="38099">
            <a:solidFill>
              <a:srgbClr val="FFC000"/>
            </a:solidFill>
          </a:ln>
        </p:spPr>
        <p:txBody>
          <a:bodyPr vert="horz" wrap="square" lIns="0" tIns="305435" rIns="0" bIns="0" rtlCol="0">
            <a:spAutoFit/>
          </a:bodyPr>
          <a:lstStyle/>
          <a:p>
            <a:pPr marL="1442085">
              <a:lnSpc>
                <a:spcPct val="100000"/>
              </a:lnSpc>
              <a:spcBef>
                <a:spcPts val="2405"/>
              </a:spcBef>
            </a:pPr>
            <a:r>
              <a:rPr lang="ru-RU"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Что излучает включенный в </a:t>
            </a:r>
            <a:r>
              <a:rPr lang="ru-RU" sz="3500" b="1" spc="-20" dirty="0" smtClean="0">
                <a:solidFill>
                  <a:srgbClr val="FFD966"/>
                </a:solidFill>
                <a:latin typeface="Arial"/>
                <a:cs typeface="Arial"/>
              </a:rPr>
              <a:t>темноте фонарик</a:t>
            </a:r>
            <a:r>
              <a:rPr sz="3500" b="1" spc="-5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674" y="2419145"/>
            <a:ext cx="6490286" cy="43606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00133" y="2686830"/>
            <a:ext cx="3324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i="1" spc="-15" dirty="0" smtClean="0">
                <a:solidFill>
                  <a:srgbClr val="0F2F3E"/>
                </a:solidFill>
                <a:latin typeface="Arial"/>
                <a:cs typeface="Arial"/>
              </a:rPr>
              <a:t>Световой пучок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447" y="475931"/>
            <a:ext cx="780223" cy="3065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2024" y="303021"/>
            <a:ext cx="534112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 err="1" smtClean="0">
                <a:latin typeface="Arial"/>
                <a:cs typeface="Arial"/>
              </a:rPr>
              <a:t>Проблемн</a:t>
            </a:r>
            <a:r>
              <a:rPr lang="ru-RU" sz="3500" b="1" spc="-25" dirty="0" err="1" smtClean="0">
                <a:latin typeface="Arial"/>
                <a:cs typeface="Arial"/>
              </a:rPr>
              <a:t>ый</a:t>
            </a:r>
            <a:r>
              <a:rPr lang="ru-RU" sz="3500" b="1" spc="-25" dirty="0" smtClean="0">
                <a:latin typeface="Arial"/>
                <a:cs typeface="Arial"/>
              </a:rPr>
              <a:t> </a:t>
            </a:r>
            <a:r>
              <a:rPr lang="ru-RU" sz="3500" b="1" dirty="0" smtClean="0">
                <a:latin typeface="Arial"/>
                <a:cs typeface="Arial"/>
              </a:rPr>
              <a:t>вопрос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8384" y="3476468"/>
            <a:ext cx="4857740" cy="323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823" y="1814021"/>
            <a:ext cx="6234430" cy="2035173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86690" rIns="0" bIns="0" rtlCol="0">
            <a:spAutoFit/>
          </a:bodyPr>
          <a:lstStyle/>
          <a:p>
            <a:pPr marL="85725" marR="537845">
              <a:lnSpc>
                <a:spcPct val="100000"/>
              </a:lnSpc>
              <a:spcBef>
                <a:spcPts val="1470"/>
              </a:spcBef>
            </a:pPr>
            <a:r>
              <a:rPr lang="ru-RU" sz="3000" b="1" spc="-15" dirty="0">
                <a:solidFill>
                  <a:srgbClr val="FFD966"/>
                </a:solidFill>
                <a:latin typeface="Arial"/>
                <a:cs typeface="Arial"/>
              </a:rPr>
              <a:t>Световой луч – </a:t>
            </a:r>
            <a:r>
              <a:rPr lang="ru-RU" sz="3000" b="1" spc="-15" dirty="0" smtClean="0">
                <a:solidFill>
                  <a:schemeClr val="bg1"/>
                </a:solidFill>
                <a:latin typeface="Arial"/>
                <a:cs typeface="Arial"/>
              </a:rPr>
              <a:t>это </a:t>
            </a:r>
            <a:r>
              <a:rPr lang="ru-RU" sz="3000" b="1" spc="-15" dirty="0">
                <a:solidFill>
                  <a:schemeClr val="bg1"/>
                </a:solidFill>
                <a:latin typeface="Arial"/>
                <a:cs typeface="Arial"/>
              </a:rPr>
              <a:t>линия, </a:t>
            </a:r>
            <a:r>
              <a:rPr lang="ru-RU" sz="3000" b="1" spc="-15" dirty="0" smtClean="0">
                <a:solidFill>
                  <a:schemeClr val="bg1"/>
                </a:solidFill>
                <a:latin typeface="Arial"/>
                <a:cs typeface="Arial"/>
              </a:rPr>
              <a:t>вдоль которой распространяется энергия от источника света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823" y="3910367"/>
            <a:ext cx="6234430" cy="104195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7475" rIns="0" bIns="0" rtlCol="0">
            <a:spAutoFit/>
          </a:bodyPr>
          <a:lstStyle/>
          <a:p>
            <a:pPr marL="85725" marR="271145">
              <a:lnSpc>
                <a:spcPct val="100000"/>
              </a:lnSpc>
              <a:spcBef>
                <a:spcPts val="925"/>
              </a:spcBef>
            </a:pPr>
            <a:r>
              <a:rPr lang="ru-RU" sz="3000" b="1" spc="-10" dirty="0" smtClean="0">
                <a:solidFill>
                  <a:srgbClr val="FFC000"/>
                </a:solidFill>
                <a:latin typeface="Arial"/>
                <a:cs typeface="Arial"/>
              </a:rPr>
              <a:t>Световой </a:t>
            </a:r>
            <a:r>
              <a:rPr lang="ru-RU" sz="3000" b="1" spc="-10" dirty="0">
                <a:solidFill>
                  <a:srgbClr val="FFC000"/>
                </a:solidFill>
                <a:latin typeface="Arial"/>
                <a:cs typeface="Arial"/>
              </a:rPr>
              <a:t>пучок </a:t>
            </a:r>
            <a:r>
              <a:rPr lang="ru-RU" sz="3000" b="1" spc="-10" dirty="0">
                <a:solidFill>
                  <a:srgbClr val="FFFFFF"/>
                </a:solidFill>
                <a:latin typeface="Arial"/>
                <a:cs typeface="Arial"/>
              </a:rPr>
              <a:t>– это совокупность световых лучей</a:t>
            </a:r>
            <a:r>
              <a:rPr lang="ru-RU" sz="3000" b="1" spc="-1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7974" y="412866"/>
            <a:ext cx="82200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latin typeface="Arial"/>
                <a:cs typeface="Arial"/>
              </a:rPr>
              <a:t>Световой луч и световой пучок</a:t>
            </a:r>
            <a:endParaRPr sz="35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07408" y="1399532"/>
            <a:ext cx="2743835" cy="2012314"/>
            <a:chOff x="8007408" y="1399532"/>
            <a:chExt cx="2743835" cy="2012314"/>
          </a:xfrm>
        </p:grpSpPr>
        <p:sp>
          <p:nvSpPr>
            <p:cNvPr id="6" name="object 6"/>
            <p:cNvSpPr/>
            <p:nvPr/>
          </p:nvSpPr>
          <p:spPr>
            <a:xfrm>
              <a:off x="8453532" y="1642474"/>
              <a:ext cx="2268855" cy="1511300"/>
            </a:xfrm>
            <a:custGeom>
              <a:avLst/>
              <a:gdLst/>
              <a:ahLst/>
              <a:cxnLst/>
              <a:rect l="l" t="t" r="r" b="b"/>
              <a:pathLst>
                <a:path w="2268854" h="1511300">
                  <a:moveTo>
                    <a:pt x="0" y="1510769"/>
                  </a:moveTo>
                  <a:lnTo>
                    <a:pt x="0" y="0"/>
                  </a:lnTo>
                  <a:lnTo>
                    <a:pt x="2268795" y="302151"/>
                  </a:lnTo>
                  <a:lnTo>
                    <a:pt x="2268795" y="1208620"/>
                  </a:lnTo>
                  <a:lnTo>
                    <a:pt x="0" y="1510769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53532" y="1642474"/>
              <a:ext cx="2268855" cy="1511300"/>
            </a:xfrm>
            <a:custGeom>
              <a:avLst/>
              <a:gdLst/>
              <a:ahLst/>
              <a:cxnLst/>
              <a:rect l="l" t="t" r="r" b="b"/>
              <a:pathLst>
                <a:path w="2268854" h="1511300">
                  <a:moveTo>
                    <a:pt x="0" y="1510769"/>
                  </a:moveTo>
                  <a:lnTo>
                    <a:pt x="0" y="0"/>
                  </a:lnTo>
                  <a:lnTo>
                    <a:pt x="2268795" y="302151"/>
                  </a:lnTo>
                  <a:lnTo>
                    <a:pt x="2268795" y="1208620"/>
                  </a:lnTo>
                  <a:lnTo>
                    <a:pt x="0" y="1510769"/>
                  </a:lnTo>
                  <a:close/>
                </a:path>
              </a:pathLst>
            </a:custGeom>
            <a:ln w="12699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35983" y="1428107"/>
              <a:ext cx="417830" cy="1955164"/>
            </a:xfrm>
            <a:custGeom>
              <a:avLst/>
              <a:gdLst/>
              <a:ahLst/>
              <a:cxnLst/>
              <a:rect l="l" t="t" r="r" b="b"/>
              <a:pathLst>
                <a:path w="417829" h="1955164">
                  <a:moveTo>
                    <a:pt x="0" y="1955111"/>
                  </a:moveTo>
                  <a:lnTo>
                    <a:pt x="0" y="0"/>
                  </a:lnTo>
                  <a:lnTo>
                    <a:pt x="417549" y="141272"/>
                  </a:lnTo>
                  <a:lnTo>
                    <a:pt x="417549" y="1813836"/>
                  </a:lnTo>
                  <a:lnTo>
                    <a:pt x="0" y="195511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35983" y="1428107"/>
              <a:ext cx="1183640" cy="1955164"/>
            </a:xfrm>
            <a:custGeom>
              <a:avLst/>
              <a:gdLst/>
              <a:ahLst/>
              <a:cxnLst/>
              <a:rect l="l" t="t" r="r" b="b"/>
              <a:pathLst>
                <a:path w="1183640" h="1955164">
                  <a:moveTo>
                    <a:pt x="0" y="0"/>
                  </a:moveTo>
                  <a:lnTo>
                    <a:pt x="417549" y="141272"/>
                  </a:lnTo>
                  <a:lnTo>
                    <a:pt x="417549" y="1813836"/>
                  </a:lnTo>
                  <a:lnTo>
                    <a:pt x="0" y="1955111"/>
                  </a:lnTo>
                  <a:lnTo>
                    <a:pt x="0" y="0"/>
                  </a:lnTo>
                  <a:close/>
                </a:path>
                <a:path w="1183640" h="1955164">
                  <a:moveTo>
                    <a:pt x="417549" y="214367"/>
                  </a:moveTo>
                  <a:lnTo>
                    <a:pt x="1183272" y="322861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01656" y="1626611"/>
              <a:ext cx="359410" cy="248920"/>
            </a:xfrm>
            <a:custGeom>
              <a:avLst/>
              <a:gdLst/>
              <a:ahLst/>
              <a:cxnLst/>
              <a:rect l="l" t="t" r="r" b="b"/>
              <a:pathLst>
                <a:path w="359409" h="248919">
                  <a:moveTo>
                    <a:pt x="0" y="248711"/>
                  </a:moveTo>
                  <a:lnTo>
                    <a:pt x="35224" y="0"/>
                  </a:lnTo>
                  <a:lnTo>
                    <a:pt x="359274" y="172764"/>
                  </a:lnTo>
                  <a:lnTo>
                    <a:pt x="0" y="248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1656" y="1626611"/>
              <a:ext cx="359410" cy="248920"/>
            </a:xfrm>
            <a:custGeom>
              <a:avLst/>
              <a:gdLst/>
              <a:ahLst/>
              <a:cxnLst/>
              <a:rect l="l" t="t" r="r" b="b"/>
              <a:pathLst>
                <a:path w="359409" h="248919">
                  <a:moveTo>
                    <a:pt x="0" y="248711"/>
                  </a:moveTo>
                  <a:lnTo>
                    <a:pt x="359274" y="172764"/>
                  </a:lnTo>
                  <a:lnTo>
                    <a:pt x="35224" y="0"/>
                  </a:lnTo>
                  <a:lnTo>
                    <a:pt x="0" y="248711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3532" y="1802918"/>
              <a:ext cx="2268855" cy="379095"/>
            </a:xfrm>
            <a:custGeom>
              <a:avLst/>
              <a:gdLst/>
              <a:ahLst/>
              <a:cxnLst/>
              <a:rect l="l" t="t" r="r" b="b"/>
              <a:pathLst>
                <a:path w="2268854" h="379094">
                  <a:moveTo>
                    <a:pt x="1134397" y="0"/>
                  </a:moveTo>
                  <a:lnTo>
                    <a:pt x="2268795" y="157569"/>
                  </a:lnTo>
                </a:path>
                <a:path w="2268854" h="379094">
                  <a:moveTo>
                    <a:pt x="0" y="327866"/>
                  </a:moveTo>
                  <a:lnTo>
                    <a:pt x="762448" y="378911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7581" y="2056513"/>
              <a:ext cx="353060" cy="250825"/>
            </a:xfrm>
            <a:custGeom>
              <a:avLst/>
              <a:gdLst/>
              <a:ahLst/>
              <a:cxnLst/>
              <a:rect l="l" t="t" r="r" b="b"/>
              <a:pathLst>
                <a:path w="353059" h="250825">
                  <a:moveTo>
                    <a:pt x="0" y="250634"/>
                  </a:moveTo>
                  <a:lnTo>
                    <a:pt x="16799" y="0"/>
                  </a:lnTo>
                  <a:lnTo>
                    <a:pt x="352699" y="148367"/>
                  </a:lnTo>
                  <a:lnTo>
                    <a:pt x="0" y="250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07581" y="2056513"/>
              <a:ext cx="353060" cy="250825"/>
            </a:xfrm>
            <a:custGeom>
              <a:avLst/>
              <a:gdLst/>
              <a:ahLst/>
              <a:cxnLst/>
              <a:rect l="l" t="t" r="r" b="b"/>
              <a:pathLst>
                <a:path w="353059" h="250825">
                  <a:moveTo>
                    <a:pt x="0" y="250634"/>
                  </a:moveTo>
                  <a:lnTo>
                    <a:pt x="352699" y="148367"/>
                  </a:lnTo>
                  <a:lnTo>
                    <a:pt x="16799" y="0"/>
                  </a:lnTo>
                  <a:lnTo>
                    <a:pt x="0" y="25063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53532" y="2206595"/>
              <a:ext cx="2268855" cy="950594"/>
            </a:xfrm>
            <a:custGeom>
              <a:avLst/>
              <a:gdLst/>
              <a:ahLst/>
              <a:cxnLst/>
              <a:rect l="l" t="t" r="r" b="b"/>
              <a:pathLst>
                <a:path w="2268854" h="950594">
                  <a:moveTo>
                    <a:pt x="1134397" y="0"/>
                  </a:moveTo>
                  <a:lnTo>
                    <a:pt x="2268795" y="74452"/>
                  </a:lnTo>
                </a:path>
                <a:path w="2268854" h="950594">
                  <a:moveTo>
                    <a:pt x="0" y="950298"/>
                  </a:moveTo>
                  <a:lnTo>
                    <a:pt x="765373" y="846773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02056" y="2928894"/>
              <a:ext cx="359410" cy="248920"/>
            </a:xfrm>
            <a:custGeom>
              <a:avLst/>
              <a:gdLst/>
              <a:ahLst/>
              <a:cxnLst/>
              <a:rect l="l" t="t" r="r" b="b"/>
              <a:pathLst>
                <a:path w="359409" h="248919">
                  <a:moveTo>
                    <a:pt x="33674" y="248924"/>
                  </a:moveTo>
                  <a:lnTo>
                    <a:pt x="0" y="0"/>
                  </a:lnTo>
                  <a:lnTo>
                    <a:pt x="358799" y="78199"/>
                  </a:lnTo>
                  <a:lnTo>
                    <a:pt x="33674" y="248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2056" y="2928894"/>
              <a:ext cx="359410" cy="248920"/>
            </a:xfrm>
            <a:custGeom>
              <a:avLst/>
              <a:gdLst/>
              <a:ahLst/>
              <a:cxnLst/>
              <a:rect l="l" t="t" r="r" b="b"/>
              <a:pathLst>
                <a:path w="359409" h="248919">
                  <a:moveTo>
                    <a:pt x="33674" y="248924"/>
                  </a:moveTo>
                  <a:lnTo>
                    <a:pt x="358799" y="78199"/>
                  </a:lnTo>
                  <a:lnTo>
                    <a:pt x="0" y="0"/>
                  </a:lnTo>
                  <a:lnTo>
                    <a:pt x="33674" y="24892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53532" y="2680869"/>
              <a:ext cx="2268855" cy="323215"/>
            </a:xfrm>
            <a:custGeom>
              <a:avLst/>
              <a:gdLst/>
              <a:ahLst/>
              <a:cxnLst/>
              <a:rect l="l" t="t" r="r" b="b"/>
              <a:pathLst>
                <a:path w="2268854" h="323214">
                  <a:moveTo>
                    <a:pt x="1134397" y="322849"/>
                  </a:moveTo>
                  <a:lnTo>
                    <a:pt x="2268795" y="172399"/>
                  </a:lnTo>
                </a:path>
                <a:path w="2268854" h="323214">
                  <a:moveTo>
                    <a:pt x="0" y="65199"/>
                  </a:moveTo>
                  <a:lnTo>
                    <a:pt x="763048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05881" y="2555719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21399" y="250299"/>
                  </a:moveTo>
                  <a:lnTo>
                    <a:pt x="0" y="0"/>
                  </a:lnTo>
                  <a:lnTo>
                    <a:pt x="354524" y="95774"/>
                  </a:lnTo>
                  <a:lnTo>
                    <a:pt x="21399" y="250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5881" y="2555719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21399" y="250299"/>
                  </a:moveTo>
                  <a:lnTo>
                    <a:pt x="354524" y="95774"/>
                  </a:lnTo>
                  <a:lnTo>
                    <a:pt x="0" y="0"/>
                  </a:lnTo>
                  <a:lnTo>
                    <a:pt x="21399" y="250299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87930" y="2554269"/>
              <a:ext cx="1134745" cy="95250"/>
            </a:xfrm>
            <a:custGeom>
              <a:avLst/>
              <a:gdLst/>
              <a:ahLst/>
              <a:cxnLst/>
              <a:rect l="l" t="t" r="r" b="b"/>
              <a:pathLst>
                <a:path w="1134745" h="95250">
                  <a:moveTo>
                    <a:pt x="0" y="95049"/>
                  </a:moveTo>
                  <a:lnTo>
                    <a:pt x="1134397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037605" y="3667917"/>
            <a:ext cx="3757929" cy="1391920"/>
            <a:chOff x="10037605" y="3667917"/>
            <a:chExt cx="3757929" cy="1391920"/>
          </a:xfrm>
        </p:grpSpPr>
        <p:sp>
          <p:nvSpPr>
            <p:cNvPr id="23" name="object 23"/>
            <p:cNvSpPr/>
            <p:nvPr/>
          </p:nvSpPr>
          <p:spPr>
            <a:xfrm>
              <a:off x="10066180" y="4123116"/>
              <a:ext cx="499745" cy="544195"/>
            </a:xfrm>
            <a:custGeom>
              <a:avLst/>
              <a:gdLst/>
              <a:ahLst/>
              <a:cxnLst/>
              <a:rect l="l" t="t" r="r" b="b"/>
              <a:pathLst>
                <a:path w="499745" h="544195">
                  <a:moveTo>
                    <a:pt x="416374" y="543973"/>
                  </a:moveTo>
                  <a:lnTo>
                    <a:pt x="83274" y="543973"/>
                  </a:lnTo>
                  <a:lnTo>
                    <a:pt x="61134" y="534258"/>
                  </a:lnTo>
                  <a:lnTo>
                    <a:pt x="24387" y="464308"/>
                  </a:lnTo>
                  <a:lnTo>
                    <a:pt x="11367" y="409259"/>
                  </a:lnTo>
                  <a:lnTo>
                    <a:pt x="2974" y="344283"/>
                  </a:lnTo>
                  <a:lnTo>
                    <a:pt x="0" y="271974"/>
                  </a:lnTo>
                  <a:lnTo>
                    <a:pt x="2974" y="199675"/>
                  </a:lnTo>
                  <a:lnTo>
                    <a:pt x="11367" y="134707"/>
                  </a:lnTo>
                  <a:lnTo>
                    <a:pt x="24387" y="79662"/>
                  </a:lnTo>
                  <a:lnTo>
                    <a:pt x="41240" y="37134"/>
                  </a:lnTo>
                  <a:lnTo>
                    <a:pt x="83274" y="0"/>
                  </a:lnTo>
                  <a:lnTo>
                    <a:pt x="416374" y="0"/>
                  </a:lnTo>
                  <a:lnTo>
                    <a:pt x="499648" y="271974"/>
                  </a:lnTo>
                  <a:lnTo>
                    <a:pt x="416374" y="54397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6180" y="4123116"/>
              <a:ext cx="499745" cy="544195"/>
            </a:xfrm>
            <a:custGeom>
              <a:avLst/>
              <a:gdLst/>
              <a:ahLst/>
              <a:cxnLst/>
              <a:rect l="l" t="t" r="r" b="b"/>
              <a:pathLst>
                <a:path w="499745" h="544195">
                  <a:moveTo>
                    <a:pt x="499648" y="271974"/>
                  </a:moveTo>
                  <a:lnTo>
                    <a:pt x="416374" y="543973"/>
                  </a:lnTo>
                  <a:lnTo>
                    <a:pt x="83274" y="543973"/>
                  </a:lnTo>
                  <a:lnTo>
                    <a:pt x="41240" y="506838"/>
                  </a:lnTo>
                  <a:lnTo>
                    <a:pt x="24387" y="464308"/>
                  </a:lnTo>
                  <a:lnTo>
                    <a:pt x="11367" y="409259"/>
                  </a:lnTo>
                  <a:lnTo>
                    <a:pt x="2974" y="344283"/>
                  </a:lnTo>
                  <a:lnTo>
                    <a:pt x="0" y="271974"/>
                  </a:lnTo>
                  <a:lnTo>
                    <a:pt x="2974" y="199675"/>
                  </a:lnTo>
                  <a:lnTo>
                    <a:pt x="11367" y="134707"/>
                  </a:lnTo>
                  <a:lnTo>
                    <a:pt x="24387" y="79662"/>
                  </a:lnTo>
                  <a:lnTo>
                    <a:pt x="41240" y="37134"/>
                  </a:lnTo>
                  <a:lnTo>
                    <a:pt x="83274" y="0"/>
                  </a:lnTo>
                  <a:lnTo>
                    <a:pt x="416374" y="0"/>
                  </a:lnTo>
                  <a:lnTo>
                    <a:pt x="499648" y="27197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93003" y="3695842"/>
              <a:ext cx="3074035" cy="1357630"/>
            </a:xfrm>
            <a:custGeom>
              <a:avLst/>
              <a:gdLst/>
              <a:ahLst/>
              <a:cxnLst/>
              <a:rect l="l" t="t" r="r" b="b"/>
              <a:pathLst>
                <a:path w="3074034" h="1357629">
                  <a:moveTo>
                    <a:pt x="3073568" y="1357197"/>
                  </a:moveTo>
                  <a:lnTo>
                    <a:pt x="0" y="1085747"/>
                  </a:lnTo>
                  <a:lnTo>
                    <a:pt x="0" y="271449"/>
                  </a:lnTo>
                  <a:lnTo>
                    <a:pt x="3073568" y="0"/>
                  </a:lnTo>
                  <a:lnTo>
                    <a:pt x="3073568" y="1357197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93003" y="3695842"/>
              <a:ext cx="3074035" cy="1357630"/>
            </a:xfrm>
            <a:custGeom>
              <a:avLst/>
              <a:gdLst/>
              <a:ahLst/>
              <a:cxnLst/>
              <a:rect l="l" t="t" r="r" b="b"/>
              <a:pathLst>
                <a:path w="3074034" h="1357629">
                  <a:moveTo>
                    <a:pt x="3073568" y="0"/>
                  </a:moveTo>
                  <a:lnTo>
                    <a:pt x="3073568" y="1357197"/>
                  </a:lnTo>
                  <a:lnTo>
                    <a:pt x="0" y="1085747"/>
                  </a:lnTo>
                  <a:lnTo>
                    <a:pt x="0" y="271449"/>
                  </a:lnTo>
                  <a:lnTo>
                    <a:pt x="3073568" y="0"/>
                  </a:lnTo>
                  <a:close/>
                </a:path>
              </a:pathLst>
            </a:custGeom>
            <a:ln w="12699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46879" y="3947442"/>
              <a:ext cx="546735" cy="895350"/>
            </a:xfrm>
            <a:custGeom>
              <a:avLst/>
              <a:gdLst/>
              <a:ahLst/>
              <a:cxnLst/>
              <a:rect l="l" t="t" r="r" b="b"/>
              <a:pathLst>
                <a:path w="546734" h="895350">
                  <a:moveTo>
                    <a:pt x="546123" y="895323"/>
                  </a:moveTo>
                  <a:lnTo>
                    <a:pt x="0" y="716248"/>
                  </a:lnTo>
                  <a:lnTo>
                    <a:pt x="0" y="179049"/>
                  </a:lnTo>
                  <a:lnTo>
                    <a:pt x="546123" y="0"/>
                  </a:lnTo>
                  <a:lnTo>
                    <a:pt x="546123" y="89532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46879" y="3872192"/>
              <a:ext cx="1732280" cy="965200"/>
            </a:xfrm>
            <a:custGeom>
              <a:avLst/>
              <a:gdLst/>
              <a:ahLst/>
              <a:cxnLst/>
              <a:rect l="l" t="t" r="r" b="b"/>
              <a:pathLst>
                <a:path w="1732279" h="965200">
                  <a:moveTo>
                    <a:pt x="0" y="250924"/>
                  </a:moveTo>
                  <a:lnTo>
                    <a:pt x="546123" y="75224"/>
                  </a:lnTo>
                </a:path>
                <a:path w="1732279" h="965200">
                  <a:moveTo>
                    <a:pt x="0" y="796048"/>
                  </a:moveTo>
                  <a:lnTo>
                    <a:pt x="546123" y="965123"/>
                  </a:lnTo>
                </a:path>
                <a:path w="1732279" h="965200">
                  <a:moveTo>
                    <a:pt x="546123" y="75224"/>
                  </a:moveTo>
                  <a:lnTo>
                    <a:pt x="546123" y="965123"/>
                  </a:lnTo>
                </a:path>
                <a:path w="1732279" h="965200">
                  <a:moveTo>
                    <a:pt x="546123" y="112274"/>
                  </a:moveTo>
                  <a:lnTo>
                    <a:pt x="1731696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66726" y="3747142"/>
              <a:ext cx="355600" cy="250190"/>
            </a:xfrm>
            <a:custGeom>
              <a:avLst/>
              <a:gdLst/>
              <a:ahLst/>
              <a:cxnLst/>
              <a:rect l="l" t="t" r="r" b="b"/>
              <a:pathLst>
                <a:path w="355600" h="250189">
                  <a:moveTo>
                    <a:pt x="23674" y="250074"/>
                  </a:moveTo>
                  <a:lnTo>
                    <a:pt x="0" y="0"/>
                  </a:lnTo>
                  <a:lnTo>
                    <a:pt x="355374" y="92524"/>
                  </a:lnTo>
                  <a:lnTo>
                    <a:pt x="23674" y="250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66726" y="3747142"/>
              <a:ext cx="355600" cy="250190"/>
            </a:xfrm>
            <a:custGeom>
              <a:avLst/>
              <a:gdLst/>
              <a:ahLst/>
              <a:cxnLst/>
              <a:rect l="l" t="t" r="r" b="b"/>
              <a:pathLst>
                <a:path w="355600" h="250189">
                  <a:moveTo>
                    <a:pt x="23674" y="250074"/>
                  </a:moveTo>
                  <a:lnTo>
                    <a:pt x="355374" y="92524"/>
                  </a:lnTo>
                  <a:lnTo>
                    <a:pt x="0" y="0"/>
                  </a:lnTo>
                  <a:lnTo>
                    <a:pt x="23674" y="25007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92978" y="3696492"/>
              <a:ext cx="3074035" cy="577215"/>
            </a:xfrm>
            <a:custGeom>
              <a:avLst/>
              <a:gdLst/>
              <a:ahLst/>
              <a:cxnLst/>
              <a:rect l="l" t="t" r="r" b="b"/>
              <a:pathLst>
                <a:path w="3074034" h="577214">
                  <a:moveTo>
                    <a:pt x="1536796" y="142699"/>
                  </a:moveTo>
                  <a:lnTo>
                    <a:pt x="3073593" y="0"/>
                  </a:lnTo>
                </a:path>
                <a:path w="3074034" h="577214">
                  <a:moveTo>
                    <a:pt x="0" y="576998"/>
                  </a:moveTo>
                  <a:lnTo>
                    <a:pt x="1184222" y="516848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0851" y="4087916"/>
              <a:ext cx="351155" cy="251460"/>
            </a:xfrm>
            <a:custGeom>
              <a:avLst/>
              <a:gdLst/>
              <a:ahLst/>
              <a:cxnLst/>
              <a:rect l="l" t="t" r="r" b="b"/>
              <a:pathLst>
                <a:path w="351154" h="251460">
                  <a:moveTo>
                    <a:pt x="12724" y="250874"/>
                  </a:moveTo>
                  <a:lnTo>
                    <a:pt x="0" y="0"/>
                  </a:lnTo>
                  <a:lnTo>
                    <a:pt x="350999" y="107949"/>
                  </a:lnTo>
                  <a:lnTo>
                    <a:pt x="12724" y="250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870851" y="4087916"/>
              <a:ext cx="351155" cy="251460"/>
            </a:xfrm>
            <a:custGeom>
              <a:avLst/>
              <a:gdLst/>
              <a:ahLst/>
              <a:cxnLst/>
              <a:rect l="l" t="t" r="r" b="b"/>
              <a:pathLst>
                <a:path w="351154" h="251460">
                  <a:moveTo>
                    <a:pt x="12724" y="250874"/>
                  </a:moveTo>
                  <a:lnTo>
                    <a:pt x="350999" y="107949"/>
                  </a:lnTo>
                  <a:lnTo>
                    <a:pt x="0" y="0"/>
                  </a:lnTo>
                  <a:lnTo>
                    <a:pt x="12724" y="25087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92978" y="4119091"/>
              <a:ext cx="3074035" cy="455930"/>
            </a:xfrm>
            <a:custGeom>
              <a:avLst/>
              <a:gdLst/>
              <a:ahLst/>
              <a:cxnLst/>
              <a:rect l="l" t="t" r="r" b="b"/>
              <a:pathLst>
                <a:path w="3074034" h="455929">
                  <a:moveTo>
                    <a:pt x="1536796" y="76499"/>
                  </a:moveTo>
                  <a:lnTo>
                    <a:pt x="3073593" y="0"/>
                  </a:lnTo>
                </a:path>
                <a:path w="3074034" h="455929">
                  <a:moveTo>
                    <a:pt x="0" y="418024"/>
                  </a:moveTo>
                  <a:lnTo>
                    <a:pt x="1183897" y="455599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72901" y="4449141"/>
              <a:ext cx="349250" cy="251460"/>
            </a:xfrm>
            <a:custGeom>
              <a:avLst/>
              <a:gdLst/>
              <a:ahLst/>
              <a:cxnLst/>
              <a:rect l="l" t="t" r="r" b="b"/>
              <a:pathLst>
                <a:path w="349250" h="251460">
                  <a:moveTo>
                    <a:pt x="0" y="251074"/>
                  </a:moveTo>
                  <a:lnTo>
                    <a:pt x="7949" y="0"/>
                  </a:lnTo>
                  <a:lnTo>
                    <a:pt x="348874" y="136474"/>
                  </a:lnTo>
                  <a:lnTo>
                    <a:pt x="0" y="251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872901" y="4449141"/>
              <a:ext cx="349250" cy="251460"/>
            </a:xfrm>
            <a:custGeom>
              <a:avLst/>
              <a:gdLst/>
              <a:ahLst/>
              <a:cxnLst/>
              <a:rect l="l" t="t" r="r" b="b"/>
              <a:pathLst>
                <a:path w="349250" h="251460">
                  <a:moveTo>
                    <a:pt x="0" y="251074"/>
                  </a:moveTo>
                  <a:lnTo>
                    <a:pt x="348874" y="136474"/>
                  </a:lnTo>
                  <a:lnTo>
                    <a:pt x="7949" y="0"/>
                  </a:lnTo>
                  <a:lnTo>
                    <a:pt x="0" y="25107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93003" y="4585790"/>
              <a:ext cx="3074035" cy="306070"/>
            </a:xfrm>
            <a:custGeom>
              <a:avLst/>
              <a:gdLst/>
              <a:ahLst/>
              <a:cxnLst/>
              <a:rect l="l" t="t" r="r" b="b"/>
              <a:pathLst>
                <a:path w="3074034" h="306070">
                  <a:moveTo>
                    <a:pt x="1536771" y="0"/>
                  </a:moveTo>
                  <a:lnTo>
                    <a:pt x="3073568" y="47824"/>
                  </a:lnTo>
                </a:path>
                <a:path w="3074034" h="306070">
                  <a:moveTo>
                    <a:pt x="0" y="218574"/>
                  </a:moveTo>
                  <a:lnTo>
                    <a:pt x="1184822" y="305849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68601" y="4766390"/>
              <a:ext cx="353695" cy="250825"/>
            </a:xfrm>
            <a:custGeom>
              <a:avLst/>
              <a:gdLst/>
              <a:ahLst/>
              <a:cxnLst/>
              <a:rect l="l" t="t" r="r" b="b"/>
              <a:pathLst>
                <a:path w="353695" h="250825">
                  <a:moveTo>
                    <a:pt x="0" y="250524"/>
                  </a:moveTo>
                  <a:lnTo>
                    <a:pt x="18449" y="0"/>
                  </a:lnTo>
                  <a:lnTo>
                    <a:pt x="353349" y="150599"/>
                  </a:lnTo>
                  <a:lnTo>
                    <a:pt x="0" y="250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68601" y="4766390"/>
              <a:ext cx="353695" cy="250825"/>
            </a:xfrm>
            <a:custGeom>
              <a:avLst/>
              <a:gdLst/>
              <a:ahLst/>
              <a:cxnLst/>
              <a:rect l="l" t="t" r="r" b="b"/>
              <a:pathLst>
                <a:path w="353695" h="250825">
                  <a:moveTo>
                    <a:pt x="0" y="250524"/>
                  </a:moveTo>
                  <a:lnTo>
                    <a:pt x="353349" y="150599"/>
                  </a:lnTo>
                  <a:lnTo>
                    <a:pt x="18449" y="0"/>
                  </a:lnTo>
                  <a:lnTo>
                    <a:pt x="0" y="25052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229775" y="4917390"/>
              <a:ext cx="1537335" cy="111125"/>
            </a:xfrm>
            <a:custGeom>
              <a:avLst/>
              <a:gdLst/>
              <a:ahLst/>
              <a:cxnLst/>
              <a:rect l="l" t="t" r="r" b="b"/>
              <a:pathLst>
                <a:path w="1537334" h="111125">
                  <a:moveTo>
                    <a:pt x="0" y="0"/>
                  </a:moveTo>
                  <a:lnTo>
                    <a:pt x="1536796" y="110974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014910" y="5450988"/>
            <a:ext cx="3503295" cy="1385570"/>
            <a:chOff x="7014910" y="5450988"/>
            <a:chExt cx="3503295" cy="1385570"/>
          </a:xfrm>
        </p:grpSpPr>
        <p:sp>
          <p:nvSpPr>
            <p:cNvPr id="42" name="object 42"/>
            <p:cNvSpPr/>
            <p:nvPr/>
          </p:nvSpPr>
          <p:spPr>
            <a:xfrm>
              <a:off x="7493533" y="5593143"/>
              <a:ext cx="2995930" cy="1101725"/>
            </a:xfrm>
            <a:custGeom>
              <a:avLst/>
              <a:gdLst/>
              <a:ahLst/>
              <a:cxnLst/>
              <a:rect l="l" t="t" r="r" b="b"/>
              <a:pathLst>
                <a:path w="2995929" h="1101725">
                  <a:moveTo>
                    <a:pt x="2995866" y="40601"/>
                  </a:moveTo>
                  <a:lnTo>
                    <a:pt x="1469364" y="40601"/>
                  </a:lnTo>
                  <a:lnTo>
                    <a:pt x="1469364" y="0"/>
                  </a:lnTo>
                  <a:lnTo>
                    <a:pt x="0" y="0"/>
                  </a:lnTo>
                  <a:lnTo>
                    <a:pt x="0" y="1101547"/>
                  </a:lnTo>
                  <a:lnTo>
                    <a:pt x="2995866" y="1101547"/>
                  </a:lnTo>
                  <a:lnTo>
                    <a:pt x="2995866" y="1062951"/>
                  </a:lnTo>
                  <a:lnTo>
                    <a:pt x="2995866" y="1052728"/>
                  </a:lnTo>
                  <a:lnTo>
                    <a:pt x="2995866" y="53047"/>
                  </a:lnTo>
                  <a:lnTo>
                    <a:pt x="2995866" y="40601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93534" y="5593138"/>
              <a:ext cx="2995930" cy="1101725"/>
            </a:xfrm>
            <a:custGeom>
              <a:avLst/>
              <a:gdLst/>
              <a:ahLst/>
              <a:cxnLst/>
              <a:rect l="l" t="t" r="r" b="b"/>
              <a:pathLst>
                <a:path w="2995929" h="1101725">
                  <a:moveTo>
                    <a:pt x="2995868" y="0"/>
                  </a:moveTo>
                  <a:lnTo>
                    <a:pt x="2995868" y="1101547"/>
                  </a:lnTo>
                  <a:lnTo>
                    <a:pt x="0" y="1101547"/>
                  </a:lnTo>
                  <a:lnTo>
                    <a:pt x="0" y="0"/>
                  </a:lnTo>
                  <a:lnTo>
                    <a:pt x="2995868" y="0"/>
                  </a:lnTo>
                  <a:close/>
                </a:path>
              </a:pathLst>
            </a:custGeom>
            <a:ln w="12699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43485" y="5553563"/>
              <a:ext cx="450215" cy="1180465"/>
            </a:xfrm>
            <a:custGeom>
              <a:avLst/>
              <a:gdLst/>
              <a:ahLst/>
              <a:cxnLst/>
              <a:rect l="l" t="t" r="r" b="b"/>
              <a:pathLst>
                <a:path w="450215" h="1180465">
                  <a:moveTo>
                    <a:pt x="450049" y="1180122"/>
                  </a:moveTo>
                  <a:lnTo>
                    <a:pt x="0" y="1180122"/>
                  </a:lnTo>
                  <a:lnTo>
                    <a:pt x="0" y="0"/>
                  </a:lnTo>
                  <a:lnTo>
                    <a:pt x="450049" y="0"/>
                  </a:lnTo>
                  <a:lnTo>
                    <a:pt x="450049" y="118012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43485" y="5553563"/>
              <a:ext cx="1593215" cy="1180465"/>
            </a:xfrm>
            <a:custGeom>
              <a:avLst/>
              <a:gdLst/>
              <a:ahLst/>
              <a:cxnLst/>
              <a:rect l="l" t="t" r="r" b="b"/>
              <a:pathLst>
                <a:path w="1593215" h="1180465">
                  <a:moveTo>
                    <a:pt x="450049" y="0"/>
                  </a:moveTo>
                  <a:lnTo>
                    <a:pt x="450049" y="1180122"/>
                  </a:lnTo>
                  <a:lnTo>
                    <a:pt x="0" y="1180122"/>
                  </a:lnTo>
                  <a:lnTo>
                    <a:pt x="0" y="0"/>
                  </a:lnTo>
                  <a:lnTo>
                    <a:pt x="450049" y="0"/>
                  </a:lnTo>
                  <a:close/>
                </a:path>
                <a:path w="1593215" h="1180465">
                  <a:moveTo>
                    <a:pt x="450049" y="43799"/>
                  </a:moveTo>
                  <a:lnTo>
                    <a:pt x="1592971" y="51599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35582" y="5479563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1724" y="0"/>
                  </a:lnTo>
                  <a:lnTo>
                    <a:pt x="345924" y="127949"/>
                  </a:lnTo>
                  <a:lnTo>
                    <a:pt x="0" y="25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35582" y="5479563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345924" y="127949"/>
                  </a:lnTo>
                  <a:lnTo>
                    <a:pt x="1724" y="0"/>
                  </a:lnTo>
                  <a:lnTo>
                    <a:pt x="0" y="251199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93534" y="5607563"/>
              <a:ext cx="2995930" cy="370205"/>
            </a:xfrm>
            <a:custGeom>
              <a:avLst/>
              <a:gdLst/>
              <a:ahLst/>
              <a:cxnLst/>
              <a:rect l="l" t="t" r="r" b="b"/>
              <a:pathLst>
                <a:path w="2995929" h="370204">
                  <a:moveTo>
                    <a:pt x="1497946" y="0"/>
                  </a:moveTo>
                  <a:lnTo>
                    <a:pt x="2995868" y="10049"/>
                  </a:lnTo>
                </a:path>
                <a:path w="2995929" h="370204">
                  <a:moveTo>
                    <a:pt x="0" y="362324"/>
                  </a:moveTo>
                  <a:lnTo>
                    <a:pt x="1142922" y="370124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35582" y="5852088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1724" y="0"/>
                  </a:lnTo>
                  <a:lnTo>
                    <a:pt x="345924" y="127974"/>
                  </a:lnTo>
                  <a:lnTo>
                    <a:pt x="0" y="25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35582" y="5852088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345924" y="127974"/>
                  </a:lnTo>
                  <a:lnTo>
                    <a:pt x="1724" y="0"/>
                  </a:lnTo>
                  <a:lnTo>
                    <a:pt x="0" y="251199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93534" y="5980112"/>
              <a:ext cx="2995930" cy="380365"/>
            </a:xfrm>
            <a:custGeom>
              <a:avLst/>
              <a:gdLst/>
              <a:ahLst/>
              <a:cxnLst/>
              <a:rect l="l" t="t" r="r" b="b"/>
              <a:pathLst>
                <a:path w="2995929" h="380364">
                  <a:moveTo>
                    <a:pt x="1497946" y="0"/>
                  </a:moveTo>
                  <a:lnTo>
                    <a:pt x="2995868" y="10024"/>
                  </a:lnTo>
                </a:path>
                <a:path w="2995929" h="380364">
                  <a:moveTo>
                    <a:pt x="0" y="372524"/>
                  </a:moveTo>
                  <a:lnTo>
                    <a:pt x="1142922" y="380324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35582" y="6234837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1724" y="0"/>
                  </a:lnTo>
                  <a:lnTo>
                    <a:pt x="345924" y="127974"/>
                  </a:lnTo>
                  <a:lnTo>
                    <a:pt x="0" y="25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35582" y="6234837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60">
                  <a:moveTo>
                    <a:pt x="0" y="251199"/>
                  </a:moveTo>
                  <a:lnTo>
                    <a:pt x="345924" y="127974"/>
                  </a:lnTo>
                  <a:lnTo>
                    <a:pt x="1724" y="0"/>
                  </a:lnTo>
                  <a:lnTo>
                    <a:pt x="0" y="251199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93534" y="6362862"/>
              <a:ext cx="2995930" cy="319405"/>
            </a:xfrm>
            <a:custGeom>
              <a:avLst/>
              <a:gdLst/>
              <a:ahLst/>
              <a:cxnLst/>
              <a:rect l="l" t="t" r="r" b="b"/>
              <a:pathLst>
                <a:path w="2995929" h="319404">
                  <a:moveTo>
                    <a:pt x="1497946" y="0"/>
                  </a:moveTo>
                  <a:lnTo>
                    <a:pt x="2995868" y="10024"/>
                  </a:lnTo>
                </a:path>
                <a:path w="2995929" h="319404">
                  <a:moveTo>
                    <a:pt x="0" y="311574"/>
                  </a:moveTo>
                  <a:lnTo>
                    <a:pt x="1142922" y="319374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35582" y="6556636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59">
                  <a:moveTo>
                    <a:pt x="0" y="251199"/>
                  </a:moveTo>
                  <a:lnTo>
                    <a:pt x="1724" y="0"/>
                  </a:lnTo>
                  <a:lnTo>
                    <a:pt x="345924" y="127974"/>
                  </a:lnTo>
                  <a:lnTo>
                    <a:pt x="0" y="25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35582" y="6556636"/>
              <a:ext cx="346075" cy="251460"/>
            </a:xfrm>
            <a:custGeom>
              <a:avLst/>
              <a:gdLst/>
              <a:ahLst/>
              <a:cxnLst/>
              <a:rect l="l" t="t" r="r" b="b"/>
              <a:pathLst>
                <a:path w="346075" h="251459">
                  <a:moveTo>
                    <a:pt x="0" y="251199"/>
                  </a:moveTo>
                  <a:lnTo>
                    <a:pt x="345924" y="127974"/>
                  </a:lnTo>
                  <a:lnTo>
                    <a:pt x="1724" y="0"/>
                  </a:lnTo>
                  <a:lnTo>
                    <a:pt x="0" y="251199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91481" y="6684661"/>
              <a:ext cx="1497965" cy="10160"/>
            </a:xfrm>
            <a:custGeom>
              <a:avLst/>
              <a:gdLst/>
              <a:ahLst/>
              <a:cxnLst/>
              <a:rect l="l" t="t" r="r" b="b"/>
              <a:pathLst>
                <a:path w="1497965" h="10159">
                  <a:moveTo>
                    <a:pt x="0" y="0"/>
                  </a:moveTo>
                  <a:lnTo>
                    <a:pt x="1497921" y="10024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1487108" y="2036580"/>
            <a:ext cx="25654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i="1" spc="-5" dirty="0" smtClean="0">
                <a:solidFill>
                  <a:srgbClr val="0F2F3E"/>
                </a:solidFill>
                <a:latin typeface="Arial"/>
                <a:cs typeface="Arial"/>
              </a:rPr>
              <a:t>Сходящийся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43485" y="4211838"/>
            <a:ext cx="289561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i="1" spc="-15" dirty="0" smtClean="0">
                <a:solidFill>
                  <a:srgbClr val="0F2F3E"/>
                </a:solidFill>
                <a:latin typeface="Arial"/>
                <a:cs typeface="Arial"/>
              </a:rPr>
              <a:t>Расходящийся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565925" y="5887101"/>
            <a:ext cx="299867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i="1" spc="-5" dirty="0" smtClean="0">
                <a:solidFill>
                  <a:srgbClr val="0F2F3E"/>
                </a:solidFill>
                <a:latin typeface="Arial"/>
                <a:cs typeface="Arial"/>
              </a:rPr>
              <a:t>Параллельный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447" y="594456"/>
            <a:ext cx="780223" cy="3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570" y="521953"/>
            <a:ext cx="1102238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20" dirty="0" smtClean="0">
                <a:latin typeface="Arial"/>
                <a:cs typeface="Arial"/>
              </a:rPr>
              <a:t>Прямолинейное распространение света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497" y="681881"/>
            <a:ext cx="780223" cy="306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 rotWithShape="1">
          <a:blip r:embed="rId3" cstate="print"/>
          <a:srcRect b="15159"/>
          <a:stretch/>
        </p:blipFill>
        <p:spPr>
          <a:xfrm>
            <a:off x="1705396" y="2073595"/>
            <a:ext cx="10440603" cy="319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5898" y="1175322"/>
            <a:ext cx="12864465" cy="146065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lang="ru-RU" sz="3000" b="1" spc="-15" dirty="0" smtClean="0">
                <a:solidFill>
                  <a:srgbClr val="FFD966"/>
                </a:solidFill>
                <a:latin typeface="Arial"/>
                <a:cs typeface="Arial"/>
              </a:rPr>
              <a:t>Закон прямолинейного распространения света:</a:t>
            </a:r>
            <a:endParaRPr sz="3000" dirty="0">
              <a:latin typeface="Arial"/>
              <a:cs typeface="Arial"/>
            </a:endParaRPr>
          </a:p>
          <a:p>
            <a:pPr marL="765175" marR="765175"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  <a:latin typeface="Arial"/>
                <a:cs typeface="Arial"/>
              </a:rPr>
              <a:t>в прозрачной однородной среде свет распространяется прямолинейно.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7350" y="392901"/>
            <a:ext cx="9448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20" dirty="0" smtClean="0">
                <a:latin typeface="Arial"/>
                <a:cs typeface="Arial"/>
              </a:rPr>
              <a:t>Прямолинейное распространение света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000" t="30668" r="6000" b="10666"/>
          <a:stretch/>
        </p:blipFill>
        <p:spPr>
          <a:xfrm>
            <a:off x="1059764" y="3465763"/>
            <a:ext cx="5448986" cy="3352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1000" t="33233" r="4000" b="21815"/>
          <a:stretch/>
        </p:blipFill>
        <p:spPr>
          <a:xfrm>
            <a:off x="7880350" y="3465763"/>
            <a:ext cx="5105400" cy="334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597" y="1997971"/>
            <a:ext cx="5367589" cy="40256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2025" y="359129"/>
            <a:ext cx="43154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10" dirty="0" smtClean="0">
                <a:latin typeface="Arial"/>
                <a:cs typeface="Arial"/>
              </a:rPr>
              <a:t>Тень и полутень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821" y="519043"/>
            <a:ext cx="780223" cy="3065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3285" y="1995396"/>
            <a:ext cx="6204287" cy="402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504</Words>
  <Application>Microsoft Office PowerPoint</Application>
  <PresentationFormat>Произвольный</PresentationFormat>
  <Paragraphs>120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Microsoft Himalaya</vt:lpstr>
      <vt:lpstr>Microsoft Sans Serif</vt:lpstr>
      <vt:lpstr>Times New Roman</vt:lpstr>
      <vt:lpstr>Trebuchet MS</vt:lpstr>
      <vt:lpstr>Office Theme</vt:lpstr>
      <vt:lpstr> Бинарный урок физики и русского языка</vt:lpstr>
      <vt:lpstr>Проблемный вопрос</vt:lpstr>
      <vt:lpstr>Проблемный вопрос</vt:lpstr>
      <vt:lpstr>Проблемный вопрос</vt:lpstr>
      <vt:lpstr>Проблемный вопрос</vt:lpstr>
      <vt:lpstr>Световой луч и световой пучок</vt:lpstr>
      <vt:lpstr>Прямолинейное распространение света</vt:lpstr>
      <vt:lpstr>Прямолинейное распространение света</vt:lpstr>
      <vt:lpstr>Тень и полутень</vt:lpstr>
      <vt:lpstr>Тень и полутень</vt:lpstr>
      <vt:lpstr>Презентация PowerPoint</vt:lpstr>
      <vt:lpstr>Тень и полутень</vt:lpstr>
      <vt:lpstr>Проблемный вопрос</vt:lpstr>
      <vt:lpstr>Солнечные и лунные затмения</vt:lpstr>
      <vt:lpstr>Солнечные и лунные затмения</vt:lpstr>
      <vt:lpstr> Лунное затмение</vt:lpstr>
      <vt:lpstr>Солнечные и лунные затмения</vt:lpstr>
      <vt:lpstr>Физкультминутка</vt:lpstr>
      <vt:lpstr>Языковая часть</vt:lpstr>
      <vt:lpstr>Лайфак 1</vt:lpstr>
      <vt:lpstr>Презентация PowerPoint</vt:lpstr>
      <vt:lpstr>Проверяем себя:</vt:lpstr>
      <vt:lpstr>Решение  задач</vt:lpstr>
      <vt:lpstr>Презентация PowerPoint</vt:lpstr>
      <vt:lpstr>  Э</vt:lpstr>
      <vt:lpstr>Домашнее задание</vt:lpstr>
      <vt:lpstr>Беседа</vt:lpstr>
      <vt:lpstr>Рефлексия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Знайти спільну мову: CLIL-урок фізики та української мови_Матеріал для вчителя/льки.pptx</dc:title>
  <cp:lastModifiedBy>Admin</cp:lastModifiedBy>
  <cp:revision>56</cp:revision>
  <dcterms:created xsi:type="dcterms:W3CDTF">2022-01-26T08:22:42Z</dcterms:created>
  <dcterms:modified xsi:type="dcterms:W3CDTF">2024-03-17T07:53:55Z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2022-01-26T00:00:00Z</vt:filetime>
  </property>
</Properties>
</file>