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59" r:id="rId20"/>
    <p:sldId id="280" r:id="rId21"/>
    <p:sldId id="281" r:id="rId22"/>
    <p:sldId id="282" r:id="rId23"/>
    <p:sldId id="260" r:id="rId24"/>
    <p:sldId id="283" r:id="rId25"/>
    <p:sldId id="284" r:id="rId26"/>
    <p:sldId id="261" r:id="rId27"/>
    <p:sldId id="285" r:id="rId28"/>
    <p:sldId id="286" r:id="rId29"/>
    <p:sldId id="287" r:id="rId30"/>
    <p:sldId id="262" r:id="rId31"/>
    <p:sldId id="288" r:id="rId32"/>
    <p:sldId id="263" r:id="rId33"/>
    <p:sldId id="289" r:id="rId34"/>
    <p:sldId id="290" r:id="rId35"/>
    <p:sldId id="264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4EA80C-943A-4558-873A-5B1B766BE1D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B57A11-3277-4851-B126-92A3EDFD33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Банк приёмов и техник, способствующих формированию УУД на каждом этапе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Туманова О.И.</a:t>
            </a:r>
          </a:p>
          <a:p>
            <a:r>
              <a:rPr lang="ru-RU" dirty="0" smtClean="0"/>
              <a:t>Учитель математики МАОУ «НСШ»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64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загадывает нечто( число, предмет, литературного героя, историческое лицо и др.) Учащиеся пытаются найти ответ, задавая вопросы, на которые учитель может ответить только словами «да», «нет», «и да и нет».</a:t>
            </a:r>
          </a:p>
          <a:p>
            <a:r>
              <a:rPr lang="ru-RU" dirty="0" smtClean="0"/>
              <a:t>(На уроке по теме «Планета Земля» загадывается определенная планета. Дети задают вопросы: это планета земной группы? Нет. Это планета-гигант? Да. Эта планета имеет кольца? Нет. Это самая большая планет? Да. Ребята делают вывод, что это планета Юпитер.)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«Да- Нет»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7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Ученики, шагая к доске, на каждый шаг называют термин, понятие, явление и т.д. из изученного ранее материала.</a:t>
            </a:r>
          </a:p>
          <a:p>
            <a:r>
              <a:rPr lang="ru-RU" dirty="0" smtClean="0"/>
              <a:t>На уроке биологии, например, это могут быть растения из семейства крестоцветных, животные из псовых, части кровеносной системы человека и т.п. На уроке ИЗО- картины Рубенса, архитектурные стили. На уроке химии- предельные или непредельные углеводороды. На уроке истории-имена великих князей, на уроке русского языка- слова по теме «Семья» и т.п.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«Шаг за шагом»</a:t>
            </a:r>
            <a:br>
              <a:rPr lang="ru-RU" dirty="0" smtClean="0"/>
            </a:br>
            <a:r>
              <a:rPr lang="ru-RU" dirty="0" smtClean="0"/>
              <a:t>прием интерактивного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5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 делится на две группы «жокеев» и «лошадей». Первые получают карточки с вопросами, вторые- с правильными ответами. «Жокей» ищет «Лошадь», передвигаясь по классу. На уроке истории в 5 классе одной команде даются карточки с именами древнегреческих богов, другой-карточки с указанием, чему эти боги покровительствуют.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«Жокей и лошадь»- </a:t>
            </a:r>
            <a:r>
              <a:rPr lang="ru-RU" sz="2700" dirty="0" smtClean="0"/>
              <a:t>универсальный прием интерактивного обучения.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4782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Тонкий вопрос предполагает однозначный краткий ответ. Толстый- ответ развернутый. </a:t>
            </a:r>
          </a:p>
          <a:p>
            <a:r>
              <a:rPr lang="ru-RU" dirty="0" smtClean="0"/>
              <a:t>Тонкие вопросы: Кто?, Что?, Когда?, Может…?, Будет…?, Мог ли…?, Как звать..?, Было ли…?, Согласны ли вы…?, Верно ли?</a:t>
            </a:r>
          </a:p>
          <a:p>
            <a:r>
              <a:rPr lang="ru-RU" dirty="0" smtClean="0"/>
              <a:t>Толстые вопросы: Дайте три объяснения почему…?, Объясните почему…?, Почему вы считаете…?, В чем различие..?, Предположите, что будет, если…?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«Толстый и тонкий вопрос»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8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Учащимся предлагается таблица вопросов и терминов по новой теме урока. Необходимо составить как можно больше вопросов, используя материал таблицы.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Стратегия «Вопросительные слова»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96199"/>
              </p:ext>
            </p:extLst>
          </p:nvPr>
        </p:nvGraphicFramePr>
        <p:xfrm>
          <a:off x="1187624" y="3501008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Вопросительные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понятия темы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Как? Что? Где? Почему?</a:t>
                      </a:r>
                    </a:p>
                    <a:p>
                      <a:r>
                        <a:rPr lang="ru-RU" dirty="0" smtClean="0"/>
                        <a:t>Сколько? Откуда? Какой?</a:t>
                      </a:r>
                    </a:p>
                    <a:p>
                      <a:r>
                        <a:rPr lang="ru-RU" dirty="0" smtClean="0"/>
                        <a:t>Зачем? Каким образом?</a:t>
                      </a:r>
                    </a:p>
                    <a:p>
                      <a:r>
                        <a:rPr lang="ru-RU" dirty="0" smtClean="0"/>
                        <a:t>Какая</a:t>
                      </a:r>
                      <a:r>
                        <a:rPr lang="ru-RU" baseline="0" dirty="0" smtClean="0"/>
                        <a:t> взаимосвязь?</a:t>
                      </a:r>
                    </a:p>
                    <a:p>
                      <a:r>
                        <a:rPr lang="ru-RU" baseline="0" dirty="0" smtClean="0"/>
                        <a:t>Из чего состоит? Каково назначение?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Информация</a:t>
                      </a:r>
                    </a:p>
                    <a:p>
                      <a:r>
                        <a:rPr lang="ru-RU" dirty="0" smtClean="0"/>
                        <a:t>Преступление</a:t>
                      </a:r>
                    </a:p>
                    <a:p>
                      <a:r>
                        <a:rPr lang="ru-RU" dirty="0" smtClean="0"/>
                        <a:t>Закон</a:t>
                      </a:r>
                    </a:p>
                    <a:p>
                      <a:r>
                        <a:rPr lang="ru-RU" dirty="0" smtClean="0"/>
                        <a:t>Статья</a:t>
                      </a:r>
                    </a:p>
                    <a:p>
                      <a:r>
                        <a:rPr lang="ru-RU" dirty="0" smtClean="0"/>
                        <a:t>Безопасность</a:t>
                      </a:r>
                    </a:p>
                    <a:p>
                      <a:r>
                        <a:rPr lang="ru-RU" dirty="0" smtClean="0"/>
                        <a:t>Категории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7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378491"/>
          </a:xfrm>
        </p:spPr>
        <p:txBody>
          <a:bodyPr/>
          <a:lstStyle/>
          <a:p>
            <a:r>
              <a:rPr lang="ru-RU" dirty="0" smtClean="0"/>
              <a:t>В таблице из двух столбиков заполняется часть «До», в которой учащиеся свои предположения о теме урока, о решении задачи, могут записать гипотезу. Часть «После» заполняется в конце урока, когда изучен материал, проведен эксперимент, прочитан текст и т.д. Далее ученики сравниваю содержание «До» и «После» и делают вывод: Я прав(не прав), так как….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«До-После»-</a:t>
            </a:r>
            <a:r>
              <a:rPr lang="ru-RU" sz="2400" dirty="0" smtClean="0"/>
              <a:t>универсальный, </a:t>
            </a:r>
            <a:r>
              <a:rPr lang="ru-RU" sz="2400" dirty="0" err="1" smtClean="0"/>
              <a:t>м.б</a:t>
            </a:r>
            <a:r>
              <a:rPr lang="ru-RU" sz="2400" dirty="0" smtClean="0"/>
              <a:t>. использован на 1 этапе урока, как прием , активизирующий знания учащихся. А также на этапе рефлексии.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Предлагается в игровой форме команде или группе учащихся выполнить ряд однотипных заданий на скорость и правильность. Пример 1:Представьте, что вы работаете редактором газеты и отвечаете за выпуск очередного номера, а в текст вкрались ошибки,-найдите и исправьте их. Пример 2: На доске написаны столбики примеров по количеству команд. Участники решают их по очереди. Выигрывает та команда, которая быстрее и правильнее выполнила задание.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«Игровая цель»-</a:t>
            </a:r>
            <a:br>
              <a:rPr lang="ru-RU" dirty="0" smtClean="0"/>
            </a:br>
            <a:r>
              <a:rPr lang="ru-RU" dirty="0" smtClean="0"/>
              <a:t>универсальный прием- игра.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90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3861048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Прием «Корзина идей, понятий, имен».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Прием «Развивающий канон»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>
            <a:off x="395536" y="476672"/>
            <a:ext cx="4040188" cy="3941763"/>
          </a:xfrm>
        </p:spPr>
        <p:txBody>
          <a:bodyPr/>
          <a:lstStyle/>
          <a:p>
            <a:r>
              <a:rPr lang="ru-RU" dirty="0" smtClean="0"/>
              <a:t>На доске можно нарисовать значок корзины, в которую условно будет собрано все то, что все ученики вместе знают об изученной теме.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Пример:</a:t>
            </a:r>
          </a:p>
          <a:p>
            <a:r>
              <a:rPr lang="ru-RU" dirty="0" smtClean="0"/>
              <a:t>Слагаемое-сумма=Множители-?</a:t>
            </a:r>
          </a:p>
          <a:p>
            <a:r>
              <a:rPr lang="ru-RU" dirty="0" smtClean="0"/>
              <a:t>Круг-окружность=Шар-?</a:t>
            </a:r>
          </a:p>
          <a:p>
            <a:r>
              <a:rPr lang="ru-RU" dirty="0" smtClean="0"/>
              <a:t>Береза-дерево=Стихотворение-?</a:t>
            </a:r>
          </a:p>
          <a:p>
            <a:r>
              <a:rPr lang="ru-RU" dirty="0" smtClean="0"/>
              <a:t>Песня-композитор=Самолет-?</a:t>
            </a:r>
          </a:p>
          <a:p>
            <a:r>
              <a:rPr lang="ru-RU" dirty="0" smtClean="0"/>
              <a:t>Прямоугольник-плоскость=Куб-?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6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предлагает вразброс обычные загадки и </a:t>
            </a:r>
            <a:r>
              <a:rPr lang="ru-RU" dirty="0" err="1" smtClean="0"/>
              <a:t>лжезагадки</a:t>
            </a:r>
            <a:r>
              <a:rPr lang="ru-RU" dirty="0" smtClean="0"/>
              <a:t>, дети должны их отгадать и указать их тип.</a:t>
            </a:r>
          </a:p>
          <a:p>
            <a:r>
              <a:rPr lang="ru-RU" dirty="0" smtClean="0"/>
              <a:t>Сколько будет 8 и 4: 11 или12?</a:t>
            </a:r>
          </a:p>
          <a:p>
            <a:r>
              <a:rPr lang="ru-RU" dirty="0" smtClean="0"/>
              <a:t>Что растет на березе: яблоки или груши?</a:t>
            </a:r>
          </a:p>
          <a:p>
            <a:r>
              <a:rPr lang="ru-RU" dirty="0" smtClean="0"/>
              <a:t>Слово «часы» пишется как «чесы» или «</a:t>
            </a:r>
            <a:r>
              <a:rPr lang="ru-RU" dirty="0" err="1" smtClean="0"/>
              <a:t>чисы</a:t>
            </a:r>
            <a:r>
              <a:rPr lang="ru-RU" dirty="0" smtClean="0"/>
              <a:t>»?</a:t>
            </a:r>
          </a:p>
          <a:p>
            <a:r>
              <a:rPr lang="ru-RU" dirty="0" smtClean="0"/>
              <a:t>Кто быстрее плавает утенок или цыпленок?</a:t>
            </a:r>
          </a:p>
          <a:p>
            <a:r>
              <a:rPr lang="ru-RU" dirty="0" smtClean="0"/>
              <a:t>Сколько в минуте секунд: 10 или 100?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«Ложная альтернатива»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0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ИНСЕРТ;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Послушать-сговориться-обсудить;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З-Х-У;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Связи;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ИДЕАЛ;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Мозговой штурм;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Мудрые совы.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3.Изучение нового материала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8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Нестандартный вход в урок;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Отсроченная отгадка;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Ассоциативный ряд;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Фантастическая добавка;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«Удивляй!»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Необъявленная тема.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Оргмомент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3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528" y="4221088"/>
            <a:ext cx="4040188" cy="762000"/>
          </a:xfrm>
        </p:spPr>
        <p:txBody>
          <a:bodyPr/>
          <a:lstStyle/>
          <a:p>
            <a:r>
              <a:rPr lang="ru-RU" dirty="0" smtClean="0"/>
              <a:t>Прием «</a:t>
            </a:r>
            <a:r>
              <a:rPr lang="ru-RU" dirty="0" err="1" smtClean="0"/>
              <a:t>Инсерт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0" y="332656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Прием «Послушать-сговориться-обсудить»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>
            <a:off x="251520" y="260648"/>
            <a:ext cx="4040188" cy="39417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процессе чтения учащиеся маркируют текст значками «</a:t>
            </a:r>
            <a:r>
              <a:rPr lang="en-US" dirty="0" smtClean="0"/>
              <a:t>V</a:t>
            </a:r>
            <a:r>
              <a:rPr lang="ru-RU" dirty="0" smtClean="0"/>
              <a:t>»-уже знал; «+»- новое;</a:t>
            </a:r>
          </a:p>
          <a:p>
            <a:r>
              <a:rPr lang="ru-RU" dirty="0" smtClean="0"/>
              <a:t>«-» думал иначе; «?»- не понял, есть вопросы. Заполняется таблица по количеству значков. Обсуждение результатов.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Ученикам предлагается подумать и написать 3 слова, относящиеся к теме урока. Затем ребята должны показать их соседу по парте, после за 1,5 минуты из 6 слов отобрать 3 и огласить их классу. После того, как учитель напишет на доске все слова, предложенные парами, начинается отбор 3 слов среди них. При этом с каждым словом в ходе дискуссии составляется предложение.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714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Прием «З-Х-У»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Прием «Связи». Связываются два объекта «далекие»  друг от друга.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Работа с таблицей «Знаю-Хочу узнать-Узнал» ведется на трех стадиях урока.</a:t>
            </a:r>
          </a:p>
          <a:p>
            <a:r>
              <a:rPr lang="ru-RU" dirty="0" smtClean="0"/>
              <a:t>(Знаю-первые люди жили стаей, затем общинами. Чтобы добыть себе питание люди кочевали. Хочу узнать-где появились первые люди? Как люди заселили нашу Землю? Почему сейчас люди не кочуют? Узнал-ответы на вопросы учащиеся находят в тексте учебника в течение урока. Если нет ответа на поставленный вопрос, работа продолжается дома.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 уроке биологии играем в игру «Связи в природе». Для этого потребуется 2 кубика. На каждой грани написано название какого-то природного объекта: солнце, воздух, почва и т.д. Бросаем кубики. Выпали, например, почва- птица. Учитель предлагает найти связи между объектами. Кто найдет, к тому переходит ход.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630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09857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нтересно в чем проблема? Необходимо сформулировать проблему. Лучше, если формулировка будет начинаться со слова «как».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авайте найдем как можно больше решений данной проблемы. Предлагаются все возможные способы и пути решения стоящей проблемы.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сть ли хорошее решение? Выбираются из множества решений эффективные.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теперь выберем самое сильное решение.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юбопытно , а как это будет выглядеть на практике? Планируется работа по претворению выбранного решения в жизнь.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 «ИДЕАЛ»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484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Фишбоун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Генераторы-Критики;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Цепочка признаков;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Диаграмма Венна;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Обратная мозговая атака.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4.Обсуждение и решение проблем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090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4040188" cy="76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Прием «</a:t>
            </a:r>
            <a:r>
              <a:rPr lang="ru-RU" dirty="0" err="1" smtClean="0"/>
              <a:t>Фишбоун</a:t>
            </a:r>
            <a:r>
              <a:rPr lang="ru-RU" dirty="0" smtClean="0"/>
              <a:t>»</a:t>
            </a:r>
          </a:p>
          <a:p>
            <a:r>
              <a:rPr lang="ru-RU" dirty="0" smtClean="0"/>
              <a:t>( рыбный скелет)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5877272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Прием «диаграмма Венна»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Например на уроке русского языка.</a:t>
            </a:r>
          </a:p>
          <a:p>
            <a:r>
              <a:rPr lang="ru-RU" dirty="0" smtClean="0"/>
              <a:t>Голова – «орфограммы» гласные буквы;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Верхние косточки- проверяемые гласные, непроверяемые, чередующиеся гласные; Нижние косточки-морфема, правило;</a:t>
            </a:r>
          </a:p>
          <a:p>
            <a:r>
              <a:rPr lang="ru-RU" dirty="0" smtClean="0"/>
              <a:t>Хвост- знать условие выбора буквы.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36520123"/>
              </p:ext>
            </p:extLst>
          </p:nvPr>
        </p:nvGraphicFramePr>
        <p:xfrm>
          <a:off x="4427984" y="404664"/>
          <a:ext cx="4320480" cy="526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</a:tblGrid>
              <a:tr h="16508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Общее между двумя понятиями (например,</a:t>
                      </a:r>
                      <a:r>
                        <a:rPr lang="ru-RU" sz="1600" baseline="0" dirty="0" smtClean="0"/>
                        <a:t> соль и уголь)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Различие </a:t>
                      </a:r>
                    </a:p>
                    <a:p>
                      <a:r>
                        <a:rPr lang="ru-RU" sz="1600" dirty="0" smtClean="0"/>
                        <a:t>1 объект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Различие 2 объект</a:t>
                      </a:r>
                      <a:endParaRPr lang="ru-RU" sz="1600" dirty="0"/>
                    </a:p>
                  </a:txBody>
                  <a:tcPr/>
                </a:tc>
              </a:tr>
              <a:tr h="75546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Полезное ископаемое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Минеральное вещество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Органическое вещество</a:t>
                      </a:r>
                      <a:endParaRPr lang="ru-RU" sz="1600" dirty="0"/>
                    </a:p>
                  </a:txBody>
                  <a:tcPr/>
                </a:tc>
              </a:tr>
              <a:tr h="75546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Окончание слов –</a:t>
                      </a:r>
                      <a:r>
                        <a:rPr lang="ru-RU" sz="1600" baseline="0" dirty="0" smtClean="0"/>
                        <a:t> «</a:t>
                      </a:r>
                      <a:r>
                        <a:rPr lang="ru-RU" sz="1600" dirty="0" err="1" smtClean="0"/>
                        <a:t>оль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Начало</a:t>
                      </a:r>
                      <a:r>
                        <a:rPr lang="ru-RU" sz="1600" baseline="0" dirty="0" smtClean="0"/>
                        <a:t> слова буква-с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Начало слова буква-у</a:t>
                      </a:r>
                      <a:endParaRPr lang="ru-RU" sz="1600" dirty="0"/>
                    </a:p>
                  </a:txBody>
                  <a:tcPr/>
                </a:tc>
              </a:tr>
              <a:tr h="97930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Продукт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Продукт пищевой промышленности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Добывающей промышленности</a:t>
                      </a:r>
                      <a:endParaRPr lang="ru-RU" sz="1600" dirty="0"/>
                    </a:p>
                  </a:txBody>
                  <a:tcPr/>
                </a:tc>
              </a:tr>
              <a:tr h="75546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Товар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Добывают выпариванием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шахтах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087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Пример: изобрели книгу- бумага не мнется, не пачкается. У покупателей нет претензий к качеству книги. Производитель несет убытки, т.к. срок службы книг очень велик. Как помочь производителю, желательно не ухудшая качества?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«Обратная мозговая атака»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966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Морфологический ящик;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Создай паспорт;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Ситуационные задачи;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Составление кластера.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5.Решение учебных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8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4040188" cy="76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Прием «морфологический ящик»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Прием «создай паспорт»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Для создания информационной копилки и последующего построения определений при изучении лингвистических, математических понятий. На математике- сбор элементов задач(условий, вопросов) для конструирования новых задач; составление копилок математических выражений; величин; геометрических фигур для их последующего анализа и классификации.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103439" cy="3901273"/>
          </a:xfrm>
        </p:spPr>
        <p:txBody>
          <a:bodyPr/>
          <a:lstStyle/>
          <a:p>
            <a:r>
              <a:rPr lang="ru-RU" dirty="0" smtClean="0"/>
              <a:t>Используется для создания характеристик по определенному плану.</a:t>
            </a:r>
          </a:p>
          <a:p>
            <a:r>
              <a:rPr lang="ru-RU" dirty="0" smtClean="0"/>
              <a:t>Например , по географии написать характеристику реки, моря и т.п.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178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Задачи не предполагают однозначного ответа. Предполагают использование знаний и УД, выходящих за рамки данной темы урока и учебного предмета.</a:t>
            </a:r>
          </a:p>
          <a:p>
            <a:r>
              <a:rPr lang="ru-RU" dirty="0" smtClean="0"/>
              <a:t>(тема «Техника безопасности. Организация рабочего места пользователя» .На основе учебного материала </a:t>
            </a:r>
            <a:r>
              <a:rPr lang="ru-RU" dirty="0" err="1" smtClean="0"/>
              <a:t>м.б</a:t>
            </a:r>
            <a:r>
              <a:rPr lang="ru-RU" dirty="0" smtClean="0"/>
              <a:t>. сформулированы ситуационные задачи: 1. какие заболевания могут быть спровоцированы длительной работой за компьютером? 2.установите, насколько ваше рабочее место соответствует гигиеническим требованиям? 3. предложите варианты реконструкции своего рабочего места или кабинета информатики.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«ситуационные задачи»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548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«составление кластера»</a:t>
            </a:r>
            <a:br>
              <a:rPr lang="ru-RU" dirty="0" smtClean="0"/>
            </a:br>
            <a:r>
              <a:rPr lang="ru-RU" dirty="0" smtClean="0"/>
              <a:t>применим на любой стадии урока.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7" y="2192337"/>
            <a:ext cx="61436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386104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Ключевое понятие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58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 физики: тема «Теплопередача»</a:t>
            </a:r>
          </a:p>
          <a:p>
            <a:r>
              <a:rPr lang="ru-RU" dirty="0" smtClean="0"/>
              <a:t>До начала урока на окно поставить графин с водой, а перед входом в класс учащихся развернуть его противоположной стороной. Попросить детей потрогать графин рукой и объяснить, почему сторона графина, повернутая к солнцу, холодная, а противоположная теплая.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ТРИЗ</a:t>
            </a:r>
            <a:br>
              <a:rPr lang="ru-RU" dirty="0" smtClean="0"/>
            </a:br>
            <a:r>
              <a:rPr lang="ru-RU" dirty="0" smtClean="0"/>
              <a:t>«Нестандартный вход в урок»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8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Интеллектуальные карты;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«Рюкзак»;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«Жокей и лошадь»;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Цепочка признаков;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Диаграмма Венна.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6.Контроль знаний, обратная связь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925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4040188" cy="762000"/>
          </a:xfrm>
        </p:spPr>
        <p:txBody>
          <a:bodyPr/>
          <a:lstStyle/>
          <a:p>
            <a:r>
              <a:rPr lang="ru-RU" dirty="0" err="1" smtClean="0"/>
              <a:t>Интелллект</a:t>
            </a:r>
            <a:r>
              <a:rPr lang="ru-RU" dirty="0" smtClean="0"/>
              <a:t> -карты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260648"/>
            <a:ext cx="4041775" cy="762000"/>
          </a:xfrm>
        </p:spPr>
        <p:txBody>
          <a:bodyPr/>
          <a:lstStyle/>
          <a:p>
            <a:r>
              <a:rPr lang="ru-RU" dirty="0" smtClean="0"/>
              <a:t>Прием «рюкзак»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Суть в сопровождении мыслительного процесса рисованием блок-схем, которые фиксируют все новые мысли, заключения и переходы между ними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Цель: зафиксировать свои продвижения в учебе, а также, возможно, в отношениях с другими(рефлексия).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Я разобрался в теме…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Я наконец-то запомнил….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Я научился..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89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Толстый и тонкий вопросы;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Вопросительные предложения;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Вопрос к тексту;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«Хочу спросить…»;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«Ромашка </a:t>
            </a:r>
            <a:r>
              <a:rPr lang="ru-RU" dirty="0" err="1" smtClean="0"/>
              <a:t>Блума</a:t>
            </a:r>
            <a:r>
              <a:rPr lang="ru-RU" dirty="0" smtClean="0"/>
              <a:t>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Интервью;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Были небылицы.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7.Формирование умения задавать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145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Прием « хочу спросить»-</a:t>
            </a:r>
            <a:r>
              <a:rPr lang="ru-RU" sz="1800" dirty="0" smtClean="0"/>
              <a:t>рефлексивный прием, способствующий организации эмоционального отклика на уроке. Ученик задает вопрос, начиная со слов «хочу спросить..» на полученный ответ сообщает свое эмоциональное отношение: «я удовлетворен..» или «я не удовлетворен..»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Прием « интервью»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Прием «были и небылицы»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611560" y="1844824"/>
            <a:ext cx="3885828" cy="354123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Класс делится на корреспондентов и респондентов. У корреспондента оценивается содержательность, логичность, творческий характер беседы, у респондента: оригинальность, точность высказывания. Можно использовать микрофон.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Придумать быль или небылицу по теме. Ученик зачитывает получившийся текст, который затем комментируется другими учащимися. Ребята определяют почему это быль или небылица.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109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Ромашка состоит из 6 лепестков, каждый из которых содержит определенный тип вопроса.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Простые вопросы, на них нужно назвать конкретные факты, вспомнить и воспроизвести определенную информацию.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Уточняющие вопросы. Это вопросы для обратной связи «учитель-ученик».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Интерпретационные (объясняющие) вопросы.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Творческие вопросы.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Оценочные вопросы.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Практические вопросы устанавливают связи между теорией и практикой.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« ромашка </a:t>
            </a:r>
            <a:r>
              <a:rPr lang="ru-RU" dirty="0" err="1" smtClean="0"/>
              <a:t>Блума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1782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Цветные поля;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Шесть шляп;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Синквейн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«Хокку или Хайку»;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Диаманта;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«До и После»;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З-Х-У;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«Рюкзак.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415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Ученик </a:t>
            </a:r>
            <a:r>
              <a:rPr lang="ru-RU" dirty="0" err="1" smtClean="0"/>
              <a:t>выплняя</a:t>
            </a:r>
            <a:r>
              <a:rPr lang="ru-RU" dirty="0" smtClean="0"/>
              <a:t> письменную работу, отчеркивает поля цветными карандашами, и эти цвета имеют смысловую нагрузку:</a:t>
            </a:r>
          </a:p>
          <a:p>
            <a:r>
              <a:rPr lang="ru-RU" dirty="0" smtClean="0"/>
              <a:t>Красный-поверьте, пожалуйста, и исправьте все ошибки,</a:t>
            </a:r>
          </a:p>
          <a:p>
            <a:r>
              <a:rPr lang="ru-RU" dirty="0" smtClean="0"/>
              <a:t>Зеленый-отметьте ошибки, я сам исправлю,</a:t>
            </a:r>
          </a:p>
          <a:p>
            <a:r>
              <a:rPr lang="ru-RU" dirty="0" smtClean="0"/>
              <a:t>Синий –укажите количество ошибок, я сам найду и исправлю,</a:t>
            </a:r>
          </a:p>
          <a:p>
            <a:r>
              <a:rPr lang="ru-RU" dirty="0" smtClean="0"/>
              <a:t>Черный –не относитесь, пожалуйста, серьезно к этой работе, я ее делал в спешке и т.д.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« цветные поля»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286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Учащихся разделить на группы и предложить приобрести одну из шляп. Обладателям шляп необходимо дать оценку событиям, фактам, результатам деятельности в зависимости от цвета.</a:t>
            </a:r>
          </a:p>
          <a:p>
            <a:r>
              <a:rPr lang="ru-RU" dirty="0" smtClean="0"/>
              <a:t>Белая шляпа- конкретные суждения без эмоционального оттенка.</a:t>
            </a:r>
          </a:p>
          <a:p>
            <a:r>
              <a:rPr lang="ru-RU" dirty="0" smtClean="0"/>
              <a:t>Желтая-позитивные суждения.</a:t>
            </a:r>
          </a:p>
          <a:p>
            <a:r>
              <a:rPr lang="ru-RU" dirty="0" smtClean="0"/>
              <a:t>Черная –отражает проблемы и трудности.</a:t>
            </a:r>
          </a:p>
          <a:p>
            <a:r>
              <a:rPr lang="ru-RU" dirty="0" smtClean="0"/>
              <a:t>Красная –эмоциональные суждения без объяснений.</a:t>
            </a:r>
          </a:p>
          <a:p>
            <a:r>
              <a:rPr lang="ru-RU" dirty="0" smtClean="0"/>
              <a:t>Синяя –обобщение сказанного, философский взгляд.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 « шесть шляп»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5715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Прием «</a:t>
            </a:r>
            <a:r>
              <a:rPr lang="ru-RU" sz="2000" dirty="0" err="1" smtClean="0"/>
              <a:t>синквейн</a:t>
            </a:r>
            <a:r>
              <a:rPr lang="ru-RU" sz="2000" dirty="0" smtClean="0"/>
              <a:t>»    например, </a:t>
            </a:r>
            <a:br>
              <a:rPr lang="ru-RU" sz="2000" dirty="0" smtClean="0"/>
            </a:br>
            <a:r>
              <a:rPr lang="ru-RU" sz="2000" dirty="0" smtClean="0"/>
              <a:t>1.Волга </a:t>
            </a:r>
            <a:br>
              <a:rPr lang="ru-RU" sz="2000" dirty="0" smtClean="0"/>
            </a:br>
            <a:r>
              <a:rPr lang="ru-RU" sz="2000" dirty="0" smtClean="0"/>
              <a:t>2. широкая, могучая, </a:t>
            </a:r>
            <a:br>
              <a:rPr lang="ru-RU" sz="2000" dirty="0" smtClean="0"/>
            </a:br>
            <a:r>
              <a:rPr lang="ru-RU" sz="2000" dirty="0" smtClean="0"/>
              <a:t>3.течет, бурлит, кормит, </a:t>
            </a:r>
            <a:br>
              <a:rPr lang="ru-RU" sz="2000" dirty="0" smtClean="0"/>
            </a:br>
            <a:r>
              <a:rPr lang="ru-RU" sz="2000" dirty="0" smtClean="0"/>
              <a:t>4.самая большая река России., </a:t>
            </a:r>
            <a:br>
              <a:rPr lang="ru-RU" sz="2000" dirty="0" smtClean="0"/>
            </a:br>
            <a:r>
              <a:rPr lang="ru-RU" sz="2000" dirty="0" smtClean="0"/>
              <a:t>5. река- матушка.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Прием « хокку или хайку»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Прием «диаманта»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755576" y="3140968"/>
            <a:ext cx="3741812" cy="3024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Жанр японской поэзии, нерифмованное трехстишие из 17 слогов (5+7+5) на разные сюжеты.</a:t>
            </a:r>
          </a:p>
          <a:p>
            <a:r>
              <a:rPr lang="ru-RU" dirty="0" smtClean="0"/>
              <a:t>(Опавший пион. По-своему прекрасен. С одним лепестком.)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620688"/>
            <a:ext cx="4041775" cy="39417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Стихотворная форма из 7 строк, первая и последняя из которых- понятия с противоположными значениями. 2-ая строка-два прилагательных к 1 существительному.3-три глагола к 1 существительному. 4-два словосочетания с обоими существительными. 5-три глагола ко второму слову. 6-два прилагательных ко второму существительному.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68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Я расскажу вам правдивую и удивительную историю! В 1896 году в Екатеринбурге один крестьянин построил бревенчатый дом. Потом обставил его деревянной мебелью, обложил со всех сторон поленьями, облил керосином и поджег при большом стечении народа. В результате этой акции он значительно разбогател…К концу сегодняшнего занятия вы попробуете догадаться- что же все-таки произошло? А теперь мы будем изучать новую важную тему «Горение и управление его активностью».</a:t>
            </a:r>
          </a:p>
          <a:p>
            <a:r>
              <a:rPr lang="ru-RU" dirty="0" smtClean="0"/>
              <a:t>(Крестьянин изобрел противопожарный раствор, пропитанное им дерево становилось негорючим. Построил и поджег дом он на торгово-промышленной выставке, сделав себе рекламу и выиграв несколько пари.)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«Отсроченная отгадка»</a:t>
            </a:r>
            <a:br>
              <a:rPr lang="ru-RU" dirty="0" smtClean="0"/>
            </a:br>
            <a:r>
              <a:rPr lang="ru-RU" sz="2000" dirty="0" smtClean="0"/>
              <a:t>Загадка(удивительный	 факт) учитель может дать в начале или  конце урока.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93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Прием предусматривает перенос учебной ситуации в необычные условия или среду, изменить условие какого-то параметра, который обычно остается неизменным; придумать фантастическое животное или растение; перенести героя в современное время; рассмотреть привычную ситуацию с необычной точки зрения.</a:t>
            </a:r>
          </a:p>
          <a:p>
            <a:r>
              <a:rPr lang="ru-RU" dirty="0" smtClean="0"/>
              <a:t>(На уроке биологии при изучении реальных механизмов защиты животных в экстремальных температурных условиях можно предложить следующую ситуацию: «Представьте, что минимальная температура в Антарктиде понизилась еще на 10 градусов. Что смогут «придумать»  пингвины, чтобы выжить в таких условиях?»)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«Фантастическая добавка»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8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записывает на доске слово Тема, выдерживает паузу до тех пор, пока все не обратят внимание на руку учителя, которая не хочет выводить саму тему. Учитель: Ребята, извините, но моя рука отказалась написать тему урока, и ,кажется, неслучайно. Вот вам еще одна загадка, которую вы разгадаете уже в середине урока: почему рука отказалась записать тему урока? Вам предстоит проанализировать и доказать, с точки зрения полезности, отсутствие темы в начале урока! Но начинать урок все равно надо и начнем с хорошо знакомого материала…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«Необъявленная тема»</a:t>
            </a:r>
            <a:br>
              <a:rPr lang="ru-RU" dirty="0" smtClean="0"/>
            </a:br>
            <a:r>
              <a:rPr lang="ru-RU" dirty="0" smtClean="0"/>
              <a:t>Универсальный прием ТРИЗ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4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Цепочка признаков;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«Я беру тебя с собой»;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«Да-Нет»;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«Шаг за шагом»;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«Жокей и лошадь»;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Толстый и тонкий вопрос;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Вопросительные слова;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«До-После»;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Корзина идей, понятий, имен;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Развивающий канон;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Ложная альтернатива.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2.Актуализация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5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1-й ученик называет объект и его признак. 2-й называет другой объект с тем же значение указанного признака и другой признак.3-й называет свой объект по новому указанному признаку и новый признак и так до тех пор, пока находится кто-то, способный продолжить.</a:t>
            </a:r>
          </a:p>
          <a:p>
            <a:r>
              <a:rPr lang="ru-RU" sz="1800" dirty="0" smtClean="0"/>
              <a:t>(Учитель: объект Бабочка. Назовите любое имя признака. Внимание! Признак должен быть существенным, т.е. иметь только одно значение!</a:t>
            </a:r>
          </a:p>
          <a:p>
            <a:r>
              <a:rPr lang="ru-RU" sz="1800" dirty="0" smtClean="0"/>
              <a:t>Дети: Бабочка- место обитания.</a:t>
            </a:r>
          </a:p>
          <a:p>
            <a:r>
              <a:rPr lang="ru-RU" sz="1800" dirty="0" smtClean="0"/>
              <a:t>Учитель: не принимается. Кто догадался почему?</a:t>
            </a:r>
          </a:p>
          <a:p>
            <a:r>
              <a:rPr lang="ru-RU" sz="1800" dirty="0" smtClean="0"/>
              <a:t>Дети: потому что среда обитания может быть разная.</a:t>
            </a:r>
          </a:p>
          <a:p>
            <a:r>
              <a:rPr lang="ru-RU" sz="1800" dirty="0" smtClean="0"/>
              <a:t>Учитель: согласна. Другие предложения?</a:t>
            </a:r>
          </a:p>
          <a:p>
            <a:r>
              <a:rPr lang="ru-RU" sz="1800" dirty="0" smtClean="0"/>
              <a:t>Дети: бабочка- способ передвижения.</a:t>
            </a:r>
          </a:p>
          <a:p>
            <a:r>
              <a:rPr lang="ru-RU" sz="1800" dirty="0" smtClean="0"/>
              <a:t>Учитель: принимается. Назовите объект с тем же значение признака.</a:t>
            </a:r>
          </a:p>
          <a:p>
            <a:r>
              <a:rPr lang="ru-RU" sz="1800" dirty="0" smtClean="0"/>
              <a:t>Дети: Птица.</a:t>
            </a:r>
          </a:p>
          <a:p>
            <a:r>
              <a:rPr lang="ru-RU" sz="1800" dirty="0" smtClean="0"/>
              <a:t>Учитель: теперь назовите другое имя признака для объекта Птица.</a:t>
            </a:r>
          </a:p>
          <a:p>
            <a:r>
              <a:rPr lang="ru-RU" sz="1800" dirty="0" smtClean="0"/>
              <a:t>Дети: форма челюсти.</a:t>
            </a:r>
          </a:p>
          <a:p>
            <a:r>
              <a:rPr lang="ru-RU" sz="1800" dirty="0" smtClean="0"/>
              <a:t>Такая форма челюсти (клюв) у некоторых динозавров и т.д.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«Цепочка признаков»-универсальный прием.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3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Педагог загадывает признак, по которому собирается множество объектов и называет первый объект. Игра продолжается до тех пор, пока кто-то из детей не определяет по какому признаку собирается множество.</a:t>
            </a:r>
          </a:p>
          <a:p>
            <a:r>
              <a:rPr lang="ru-RU" dirty="0" smtClean="0"/>
              <a:t>(Учитель: я собралась в путешествие и беру с собой в чемодан морковку. А что у вас?</a:t>
            </a:r>
          </a:p>
          <a:p>
            <a:r>
              <a:rPr lang="ru-RU" dirty="0" smtClean="0"/>
              <a:t>Дети: я беру с собой капусту.</a:t>
            </a:r>
          </a:p>
          <a:p>
            <a:r>
              <a:rPr lang="ru-RU" dirty="0" smtClean="0"/>
              <a:t>Учитель : я не беру тебя с собой!</a:t>
            </a:r>
          </a:p>
          <a:p>
            <a:r>
              <a:rPr lang="ru-RU" dirty="0" smtClean="0"/>
              <a:t>Дети: Я беру апельсин.</a:t>
            </a:r>
          </a:p>
          <a:p>
            <a:r>
              <a:rPr lang="ru-RU" dirty="0" smtClean="0"/>
              <a:t>Учитель: Я не беру тебя с собой!</a:t>
            </a:r>
          </a:p>
          <a:p>
            <a:r>
              <a:rPr lang="ru-RU" dirty="0" smtClean="0"/>
              <a:t>Дети: я беру медузу.</a:t>
            </a:r>
          </a:p>
          <a:p>
            <a:r>
              <a:rPr lang="ru-RU" dirty="0" smtClean="0"/>
              <a:t>Учитель: я беру тебя с собой!</a:t>
            </a:r>
          </a:p>
          <a:p>
            <a:r>
              <a:rPr lang="ru-RU" dirty="0" smtClean="0"/>
              <a:t>Дети: я беру с собой мокрицу.</a:t>
            </a:r>
          </a:p>
          <a:p>
            <a:r>
              <a:rPr lang="ru-RU" dirty="0" smtClean="0"/>
              <a:t>Учитель: я беру тебя с собой!</a:t>
            </a:r>
          </a:p>
          <a:p>
            <a:r>
              <a:rPr lang="ru-RU" dirty="0" smtClean="0"/>
              <a:t>Дети: вы берете все предметы, чьи названия начинаются с буквы 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«Я беру тебя с собой»-</a:t>
            </a:r>
            <a:br>
              <a:rPr lang="ru-RU" dirty="0" smtClean="0"/>
            </a:br>
            <a:r>
              <a:rPr lang="ru-RU" dirty="0" smtClean="0"/>
              <a:t>универсальный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5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2663</Words>
  <Application>Microsoft Office PowerPoint</Application>
  <PresentationFormat>Экран (4:3)</PresentationFormat>
  <Paragraphs>237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Открытая</vt:lpstr>
      <vt:lpstr>Банк приёмов и техник, способствующих формированию УУД на каждом этапе урока</vt:lpstr>
      <vt:lpstr>1. Оргмомент</vt:lpstr>
      <vt:lpstr>Технология ТРИЗ «Нестандартный вход в урок»</vt:lpstr>
      <vt:lpstr>«Отсроченная отгадка» Загадка(удивительный  факт) учитель может дать в начале или  конце урока.</vt:lpstr>
      <vt:lpstr>Прием «Фантастическая добавка»</vt:lpstr>
      <vt:lpstr>Прием «Необъявленная тема» Универсальный прием ТРИЗ</vt:lpstr>
      <vt:lpstr>2.Актуализация знаний</vt:lpstr>
      <vt:lpstr>«Цепочка признаков»-универсальный прием. </vt:lpstr>
      <vt:lpstr>Прием «Я беру тебя с собой»- универсальный</vt:lpstr>
      <vt:lpstr>Прием «Да- Нет»</vt:lpstr>
      <vt:lpstr>Прием «Шаг за шагом» прием интерактивного обучения.</vt:lpstr>
      <vt:lpstr>Прием «Жокей и лошадь»- универсальный прием интерактивного обучения.</vt:lpstr>
      <vt:lpstr>Прием «Толстый и тонкий вопрос»</vt:lpstr>
      <vt:lpstr>Стратегия «Вопросительные слова»</vt:lpstr>
      <vt:lpstr>Прием «До-После»-универсальный, м.б. использован на 1 этапе урока, как прием , активизирующий знания учащихся. А также на этапе рефлексии.</vt:lpstr>
      <vt:lpstr>Прием «Игровая цель»- универсальный прием- игра.</vt:lpstr>
      <vt:lpstr>Презентация PowerPoint</vt:lpstr>
      <vt:lpstr>Прием «Ложная альтернатива»</vt:lpstr>
      <vt:lpstr>3.Изучение нового материала </vt:lpstr>
      <vt:lpstr>Презентация PowerPoint</vt:lpstr>
      <vt:lpstr>Презентация PowerPoint</vt:lpstr>
      <vt:lpstr>Прием «ИДЕАЛ»</vt:lpstr>
      <vt:lpstr>4.Обсуждение и решение проблем</vt:lpstr>
      <vt:lpstr>Презентация PowerPoint</vt:lpstr>
      <vt:lpstr>Прием «Обратная мозговая атака»</vt:lpstr>
      <vt:lpstr>5.Решение учебных задач</vt:lpstr>
      <vt:lpstr>Презентация PowerPoint</vt:lpstr>
      <vt:lpstr>Прием «ситуационные задачи»</vt:lpstr>
      <vt:lpstr>Прием «составление кластера» применим на любой стадии урока.</vt:lpstr>
      <vt:lpstr>6.Контроль знаний, обратная связь</vt:lpstr>
      <vt:lpstr>Презентация PowerPoint</vt:lpstr>
      <vt:lpstr>7.Формирование умения задавать вопросы</vt:lpstr>
      <vt:lpstr>Прием « хочу спросить»-рефлексивный прием, способствующий организации эмоционального отклика на уроке. Ученик задает вопрос, начиная со слов «хочу спросить..» на полученный ответ сообщает свое эмоциональное отношение: «я удовлетворен..» или «я не удовлетворен..»</vt:lpstr>
      <vt:lpstr>Прием « ромашка Блума»</vt:lpstr>
      <vt:lpstr>8.Рефлексия</vt:lpstr>
      <vt:lpstr>Прием « цветные поля»</vt:lpstr>
      <vt:lpstr>Прием « шесть шляп»</vt:lpstr>
      <vt:lpstr>Прием «синквейн»    например,  1.Волга  2. широкая, могучая,  3.течет, бурлит, кормит,  4.самая большая река России.,  5. река- матушка.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 приёмов и техник, способствующих формированию УУД на каждом этапе урока</dc:title>
  <dc:creator>RePack by Diakov</dc:creator>
  <cp:lastModifiedBy>RePack by Diakov</cp:lastModifiedBy>
  <cp:revision>31</cp:revision>
  <dcterms:created xsi:type="dcterms:W3CDTF">2023-03-22T17:09:02Z</dcterms:created>
  <dcterms:modified xsi:type="dcterms:W3CDTF">2023-03-30T20:44:53Z</dcterms:modified>
</cp:coreProperties>
</file>