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8" r:id="rId3"/>
    <p:sldId id="279" r:id="rId4"/>
    <p:sldId id="257" r:id="rId5"/>
    <p:sldId id="280" r:id="rId6"/>
    <p:sldId id="258" r:id="rId7"/>
    <p:sldId id="259" r:id="rId8"/>
    <p:sldId id="260" r:id="rId9"/>
    <p:sldId id="285" r:id="rId10"/>
    <p:sldId id="301" r:id="rId11"/>
    <p:sldId id="281" r:id="rId12"/>
    <p:sldId id="261" r:id="rId13"/>
    <p:sldId id="262" r:id="rId14"/>
    <p:sldId id="263" r:id="rId15"/>
    <p:sldId id="283" r:id="rId16"/>
    <p:sldId id="284" r:id="rId17"/>
    <p:sldId id="264" r:id="rId18"/>
    <p:sldId id="265" r:id="rId19"/>
    <p:sldId id="266" r:id="rId20"/>
    <p:sldId id="286" r:id="rId21"/>
    <p:sldId id="267" r:id="rId22"/>
    <p:sldId id="268" r:id="rId23"/>
    <p:sldId id="269" r:id="rId24"/>
    <p:sldId id="287" r:id="rId25"/>
    <p:sldId id="270" r:id="rId26"/>
    <p:sldId id="288" r:id="rId27"/>
    <p:sldId id="289" r:id="rId28"/>
    <p:sldId id="271" r:id="rId29"/>
    <p:sldId id="272" r:id="rId30"/>
    <p:sldId id="273" r:id="rId31"/>
    <p:sldId id="296" r:id="rId32"/>
    <p:sldId id="274" r:id="rId33"/>
    <p:sldId id="277" r:id="rId34"/>
    <p:sldId id="297" r:id="rId35"/>
    <p:sldId id="298" r:id="rId36"/>
    <p:sldId id="299" r:id="rId37"/>
    <p:sldId id="275" r:id="rId38"/>
    <p:sldId id="290" r:id="rId39"/>
    <p:sldId id="291" r:id="rId40"/>
    <p:sldId id="293" r:id="rId41"/>
    <p:sldId id="292" r:id="rId42"/>
    <p:sldId id="294" r:id="rId43"/>
    <p:sldId id="295" r:id="rId44"/>
    <p:sldId id="300" r:id="rId4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773"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737ECC9-8468-4AB9-A9B2-0B1E8245D690}" type="datetimeFigureOut">
              <a:rPr lang="ru-RU" smtClean="0"/>
              <a:t>01.03.2024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277843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737ECC9-8468-4AB9-A9B2-0B1E8245D690}" type="datetimeFigureOut">
              <a:rPr lang="ru-RU" smtClean="0"/>
              <a:t>01.03.2024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4123640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737ECC9-8468-4AB9-A9B2-0B1E8245D690}" type="datetimeFigureOut">
              <a:rPr lang="ru-RU" smtClean="0"/>
              <a:t>01.03.2024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3696078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737ECC9-8468-4AB9-A9B2-0B1E8245D690}" type="datetimeFigureOut">
              <a:rPr lang="ru-RU" smtClean="0"/>
              <a:t>01.03.2024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04B9FD5-4525-4456-B2B0-23C8F30ED5D6}" type="slidenum">
              <a:rPr lang="ru-RU" smtClean="0"/>
              <a:t>‹#›</a:t>
            </a:fld>
            <a:endParaRPr lang="ru-RU"/>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99379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737ECC9-8468-4AB9-A9B2-0B1E8245D690}" type="datetimeFigureOut">
              <a:rPr lang="ru-RU" smtClean="0"/>
              <a:t>01.03.2024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2897137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E737ECC9-8468-4AB9-A9B2-0B1E8245D690}" type="datetimeFigureOut">
              <a:rPr lang="ru-RU" smtClean="0"/>
              <a:t>01.03.2024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4256414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E737ECC9-8468-4AB9-A9B2-0B1E8245D690}" type="datetimeFigureOut">
              <a:rPr lang="ru-RU" smtClean="0"/>
              <a:t>01.03.2024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3367415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737ECC9-8468-4AB9-A9B2-0B1E8245D690}" type="datetimeFigureOut">
              <a:rPr lang="ru-RU" smtClean="0"/>
              <a:t>01.03.2024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2415020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737ECC9-8468-4AB9-A9B2-0B1E8245D690}" type="datetimeFigureOut">
              <a:rPr lang="ru-RU" smtClean="0"/>
              <a:t>01.03.2024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400502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737ECC9-8468-4AB9-A9B2-0B1E8245D690}" type="datetimeFigureOut">
              <a:rPr lang="ru-RU" smtClean="0"/>
              <a:t>01.03.2024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147943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737ECC9-8468-4AB9-A9B2-0B1E8245D690}" type="datetimeFigureOut">
              <a:rPr lang="ru-RU" smtClean="0"/>
              <a:t>01.03.2024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3142371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737ECC9-8468-4AB9-A9B2-0B1E8245D690}" type="datetimeFigureOut">
              <a:rPr lang="ru-RU" smtClean="0"/>
              <a:t>01.03.2024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256602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737ECC9-8468-4AB9-A9B2-0B1E8245D690}" type="datetimeFigureOut">
              <a:rPr lang="ru-RU" smtClean="0"/>
              <a:t>01.03.2024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421596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737ECC9-8468-4AB9-A9B2-0B1E8245D690}" type="datetimeFigureOut">
              <a:rPr lang="ru-RU" smtClean="0"/>
              <a:t>01.03.2024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4206914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737ECC9-8468-4AB9-A9B2-0B1E8245D690}" type="datetimeFigureOut">
              <a:rPr lang="ru-RU" smtClean="0"/>
              <a:t>01.03.2024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3368344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737ECC9-8468-4AB9-A9B2-0B1E8245D690}" type="datetimeFigureOut">
              <a:rPr lang="ru-RU" smtClean="0"/>
              <a:t>01.03.2024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845710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737ECC9-8468-4AB9-A9B2-0B1E8245D690}" type="datetimeFigureOut">
              <a:rPr lang="ru-RU" smtClean="0"/>
              <a:t>01.03.2024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04B9FD5-4525-4456-B2B0-23C8F30ED5D6}" type="slidenum">
              <a:rPr lang="ru-RU" smtClean="0"/>
              <a:t>‹#›</a:t>
            </a:fld>
            <a:endParaRPr lang="ru-RU"/>
          </a:p>
        </p:txBody>
      </p:sp>
    </p:spTree>
    <p:extLst>
      <p:ext uri="{BB962C8B-B14F-4D97-AF65-F5344CB8AC3E}">
        <p14:creationId xmlns:p14="http://schemas.microsoft.com/office/powerpoint/2010/main" val="31047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737ECC9-8468-4AB9-A9B2-0B1E8245D690}" type="datetimeFigureOut">
              <a:rPr lang="ru-RU" smtClean="0"/>
              <a:t>01.03.2024</a:t>
            </a:fld>
            <a:endParaRPr lang="ru-RU"/>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904B9FD5-4525-4456-B2B0-23C8F30ED5D6}" type="slidenum">
              <a:rPr lang="ru-RU" smtClean="0"/>
              <a:t>‹#›</a:t>
            </a:fld>
            <a:endParaRPr lang="ru-RU"/>
          </a:p>
        </p:txBody>
      </p:sp>
    </p:spTree>
    <p:extLst>
      <p:ext uri="{BB962C8B-B14F-4D97-AF65-F5344CB8AC3E}">
        <p14:creationId xmlns:p14="http://schemas.microsoft.com/office/powerpoint/2010/main" val="870384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1124261"/>
            <a:ext cx="10364451" cy="4272197"/>
          </a:xfrm>
        </p:spPr>
        <p:txBody>
          <a:bodyPr>
            <a:normAutofit/>
          </a:bodyPr>
          <a:lstStyle/>
          <a:p>
            <a:r>
              <a:rPr lang="ru-RU" sz="5400" b="1" dirty="0" smtClean="0"/>
              <a:t>Ажурные </a:t>
            </a:r>
            <a:r>
              <a:rPr lang="ru-RU" sz="5400" b="1" dirty="0" smtClean="0"/>
              <a:t>наличники</a:t>
            </a:r>
            <a:br>
              <a:rPr lang="ru-RU" sz="5400" b="1" dirty="0" smtClean="0"/>
            </a:br>
            <a:r>
              <a:rPr lang="ru-RU" sz="2000" b="1" dirty="0" smtClean="0"/>
              <a:t/>
            </a:r>
            <a:br>
              <a:rPr lang="ru-RU" sz="2000" b="1" dirty="0" smtClean="0"/>
            </a:br>
            <a:r>
              <a:rPr lang="ru-RU" sz="2000" b="1" dirty="0" smtClean="0"/>
              <a:t>Составитель: учитель изобразительного искусства</a:t>
            </a:r>
            <a:br>
              <a:rPr lang="ru-RU" sz="2000" b="1" dirty="0" smtClean="0"/>
            </a:br>
            <a:r>
              <a:rPr lang="ru-RU" sz="2000" b="1" dirty="0" smtClean="0"/>
              <a:t> МБОУ «ЯСШК №1» Назарова Надежда </a:t>
            </a:r>
            <a:r>
              <a:rPr lang="ru-RU" sz="2000" b="1" dirty="0" err="1" smtClean="0"/>
              <a:t>александровна</a:t>
            </a:r>
            <a:endParaRPr lang="ru-RU" sz="2000" b="1" dirty="0"/>
          </a:p>
        </p:txBody>
      </p:sp>
    </p:spTree>
    <p:extLst>
      <p:ext uri="{BB962C8B-B14F-4D97-AF65-F5344CB8AC3E}">
        <p14:creationId xmlns:p14="http://schemas.microsoft.com/office/powerpoint/2010/main" val="765984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3345" y="-193964"/>
            <a:ext cx="11471564" cy="7051963"/>
          </a:xfrm>
        </p:spPr>
        <p:txBody>
          <a:bodyPr>
            <a:normAutofit/>
          </a:bodyPr>
          <a:lstStyle/>
          <a:p>
            <a:r>
              <a:rPr lang="ru-RU" sz="4000" b="1" dirty="0" err="1"/>
              <a:t>Нали́чники</a:t>
            </a:r>
            <a:r>
              <a:rPr lang="ru-RU" sz="4000" b="1" dirty="0"/>
              <a:t> </a:t>
            </a:r>
            <a:r>
              <a:rPr lang="ru-RU" sz="4000" b="1" dirty="0" smtClean="0"/>
              <a:t>-</a:t>
            </a:r>
            <a:br>
              <a:rPr lang="ru-RU" sz="4000" b="1" dirty="0" smtClean="0"/>
            </a:br>
            <a:r>
              <a:rPr lang="ru-RU" sz="4000" b="1" dirty="0" smtClean="0"/>
              <a:t> </a:t>
            </a:r>
            <a:r>
              <a:rPr lang="ru-RU" sz="4000" b="1" dirty="0"/>
              <a:t>декоративное оформление </a:t>
            </a:r>
            <a:r>
              <a:rPr lang="ru-RU" sz="4000" b="1" dirty="0" smtClean="0"/>
              <a:t>оконного</a:t>
            </a:r>
            <a:r>
              <a:rPr lang="ru-RU" sz="4000" b="1" dirty="0"/>
              <a:t> </a:t>
            </a:r>
            <a:r>
              <a:rPr lang="ru-RU" sz="4000" b="1" dirty="0" smtClean="0"/>
              <a:t>проёма в </a:t>
            </a:r>
            <a:r>
              <a:rPr lang="ru-RU" sz="4000" b="1" dirty="0"/>
              <a:t>виде накладных фигурных профилированных </a:t>
            </a:r>
            <a:r>
              <a:rPr lang="ru-RU" sz="4000" b="1" dirty="0" smtClean="0"/>
              <a:t>планок, Выполненный </a:t>
            </a:r>
            <a:r>
              <a:rPr lang="ru-RU" sz="4000" b="1" dirty="0"/>
              <a:t>из дерева и обильно украшенный резьбой — </a:t>
            </a:r>
            <a:r>
              <a:rPr lang="ru-RU" sz="4000" b="1" dirty="0" smtClean="0"/>
              <a:t/>
            </a:r>
            <a:br>
              <a:rPr lang="ru-RU" sz="4000" b="1" dirty="0" smtClean="0"/>
            </a:br>
            <a:r>
              <a:rPr lang="ru-RU" sz="4000" b="1" u="sng" dirty="0" smtClean="0"/>
              <a:t>резной </a:t>
            </a:r>
            <a:r>
              <a:rPr lang="ru-RU" sz="4000" b="1" u="sng" dirty="0"/>
              <a:t>наличник. </a:t>
            </a:r>
            <a:r>
              <a:rPr lang="ru-RU" sz="4000" b="1" u="sng" dirty="0" smtClean="0"/>
              <a:t/>
            </a:r>
            <a:br>
              <a:rPr lang="ru-RU" sz="4000" b="1" u="sng" dirty="0" smtClean="0"/>
            </a:br>
            <a:r>
              <a:rPr lang="ru-RU" sz="4000" b="1" dirty="0" smtClean="0"/>
              <a:t/>
            </a:r>
            <a:br>
              <a:rPr lang="ru-RU" sz="4000" b="1" dirty="0" smtClean="0"/>
            </a:br>
            <a:r>
              <a:rPr lang="ru-RU" sz="4000" b="1" dirty="0" smtClean="0"/>
              <a:t>Функционально </a:t>
            </a:r>
            <a:r>
              <a:rPr lang="ru-RU" sz="4000" b="1" dirty="0"/>
              <a:t>наличник прикрывает щель между стеной и </a:t>
            </a:r>
            <a:r>
              <a:rPr lang="ru-RU" sz="4000" b="1" dirty="0" smtClean="0"/>
              <a:t>оконной коробкой.</a:t>
            </a:r>
            <a:endParaRPr lang="ru-RU" sz="4000" b="1" dirty="0"/>
          </a:p>
        </p:txBody>
      </p:sp>
    </p:spTree>
    <p:extLst>
      <p:ext uri="{BB962C8B-B14F-4D97-AF65-F5344CB8AC3E}">
        <p14:creationId xmlns:p14="http://schemas.microsoft.com/office/powerpoint/2010/main" val="3468536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360218"/>
            <a:ext cx="10364451" cy="5874327"/>
          </a:xfrm>
        </p:spPr>
        <p:txBody>
          <a:bodyPr>
            <a:noAutofit/>
          </a:bodyPr>
          <a:lstStyle/>
          <a:p>
            <a:r>
              <a:rPr lang="ru-RU" sz="4800" b="1" dirty="0" smtClean="0"/>
              <a:t>Резные наличники, сделанные на заказ </a:t>
            </a:r>
            <a:br>
              <a:rPr lang="ru-RU" sz="4800" b="1" dirty="0" smtClean="0"/>
            </a:br>
            <a:r>
              <a:rPr lang="ru-RU" sz="4800" b="1" dirty="0" smtClean="0"/>
              <a:t>у местного мастера. </a:t>
            </a:r>
            <a:br>
              <a:rPr lang="ru-RU" sz="4800" b="1" dirty="0" smtClean="0"/>
            </a:br>
            <a:r>
              <a:rPr lang="ru-RU" sz="4800" b="1" dirty="0" smtClean="0"/>
              <a:t>У каждого дома наличники с разными узорами – отличительными знаками.</a:t>
            </a:r>
            <a:endParaRPr lang="ru-RU" sz="4800" b="1" dirty="0"/>
          </a:p>
        </p:txBody>
      </p:sp>
    </p:spTree>
    <p:extLst>
      <p:ext uri="{BB962C8B-B14F-4D97-AF65-F5344CB8AC3E}">
        <p14:creationId xmlns:p14="http://schemas.microsoft.com/office/powerpoint/2010/main" val="1479887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7220" y="224853"/>
            <a:ext cx="8599769" cy="6423284"/>
          </a:xfrm>
          <a:prstGeom prst="rect">
            <a:avLst/>
          </a:prstGeom>
        </p:spPr>
      </p:pic>
    </p:spTree>
    <p:extLst>
      <p:ext uri="{BB962C8B-B14F-4D97-AF65-F5344CB8AC3E}">
        <p14:creationId xmlns:p14="http://schemas.microsoft.com/office/powerpoint/2010/main" val="3657374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3771" y="155067"/>
            <a:ext cx="8693200" cy="6493069"/>
          </a:xfrm>
          <a:prstGeom prst="rect">
            <a:avLst/>
          </a:prstGeom>
        </p:spPr>
      </p:pic>
    </p:spTree>
    <p:extLst>
      <p:ext uri="{BB962C8B-B14F-4D97-AF65-F5344CB8AC3E}">
        <p14:creationId xmlns:p14="http://schemas.microsoft.com/office/powerpoint/2010/main" val="1182033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8721" y="229834"/>
            <a:ext cx="8633240" cy="6448284"/>
          </a:xfrm>
          <a:prstGeom prst="rect">
            <a:avLst/>
          </a:prstGeom>
        </p:spPr>
      </p:pic>
    </p:spTree>
    <p:extLst>
      <p:ext uri="{BB962C8B-B14F-4D97-AF65-F5344CB8AC3E}">
        <p14:creationId xmlns:p14="http://schemas.microsoft.com/office/powerpoint/2010/main" val="469728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3787228"/>
          </a:xfrm>
        </p:spPr>
        <p:txBody>
          <a:bodyPr>
            <a:normAutofit/>
          </a:bodyPr>
          <a:lstStyle/>
          <a:p>
            <a:r>
              <a:rPr lang="ru-RU" sz="4800" b="1" dirty="0" smtClean="0"/>
              <a:t>Ещё один уцелевший дом.</a:t>
            </a:r>
            <a:br>
              <a:rPr lang="ru-RU" sz="4800" b="1" dirty="0" smtClean="0"/>
            </a:br>
            <a:r>
              <a:rPr lang="ru-RU" sz="4800" b="1" dirty="0" smtClean="0"/>
              <a:t>Окна с наличниками и ставнями</a:t>
            </a:r>
            <a:endParaRPr lang="ru-RU" sz="4800" b="1" dirty="0"/>
          </a:p>
        </p:txBody>
      </p:sp>
    </p:spTree>
    <p:extLst>
      <p:ext uri="{BB962C8B-B14F-4D97-AF65-F5344CB8AC3E}">
        <p14:creationId xmlns:p14="http://schemas.microsoft.com/office/powerpoint/2010/main" val="1925296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9383" y="304800"/>
            <a:ext cx="11693236" cy="6317673"/>
          </a:xfrm>
        </p:spPr>
        <p:txBody>
          <a:bodyPr>
            <a:noAutofit/>
          </a:bodyPr>
          <a:lstStyle/>
          <a:p>
            <a:r>
              <a:rPr lang="ru-RU" sz="4000" b="1" dirty="0"/>
              <a:t>Непременная принадлежность деревянных </a:t>
            </a:r>
            <a:r>
              <a:rPr lang="ru-RU" sz="4000" b="1" dirty="0" smtClean="0"/>
              <a:t>домов </a:t>
            </a:r>
            <a:r>
              <a:rPr lang="ru-RU" sz="4000" b="1" dirty="0"/>
              <a:t>в прошлом-- ставни. </a:t>
            </a:r>
            <a:r>
              <a:rPr lang="ru-RU" sz="4000" b="1" dirty="0" smtClean="0"/>
              <a:t/>
            </a:r>
            <a:br>
              <a:rPr lang="ru-RU" sz="4000" b="1" dirty="0" smtClean="0"/>
            </a:br>
            <a:r>
              <a:rPr lang="ru-RU" sz="4000" b="1" dirty="0" smtClean="0"/>
              <a:t>Можно </a:t>
            </a:r>
            <a:r>
              <a:rPr lang="ru-RU" sz="4000" b="1" dirty="0"/>
              <a:t>сказать, что ставни выполняют в доме несколько функций: декоративную, защитную, </a:t>
            </a:r>
            <a:r>
              <a:rPr lang="ru-RU" sz="4000" b="1" dirty="0" err="1"/>
              <a:t>светорегулирующую</a:t>
            </a:r>
            <a:r>
              <a:rPr lang="ru-RU" sz="4000" b="1" dirty="0"/>
              <a:t> и, что актуально для российского климата, теплозащитную. </a:t>
            </a:r>
            <a:r>
              <a:rPr lang="ru-RU" sz="4000" b="1" dirty="0" smtClean="0"/>
              <a:t/>
            </a:r>
            <a:br>
              <a:rPr lang="ru-RU" sz="4000" b="1" dirty="0" smtClean="0"/>
            </a:br>
            <a:r>
              <a:rPr lang="ru-RU" sz="4000" b="1" dirty="0" smtClean="0"/>
              <a:t>В </a:t>
            </a:r>
            <a:r>
              <a:rPr lang="ru-RU" sz="4000" b="1" dirty="0"/>
              <a:t>русской же культуре они играли еще и роль оберега от злых духов.</a:t>
            </a:r>
          </a:p>
        </p:txBody>
      </p:sp>
    </p:spTree>
    <p:extLst>
      <p:ext uri="{BB962C8B-B14F-4D97-AF65-F5344CB8AC3E}">
        <p14:creationId xmlns:p14="http://schemas.microsoft.com/office/powerpoint/2010/main" val="1746386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3653" y="229463"/>
            <a:ext cx="8513318" cy="6358713"/>
          </a:xfrm>
          <a:prstGeom prst="rect">
            <a:avLst/>
          </a:prstGeom>
        </p:spPr>
      </p:pic>
    </p:spTree>
    <p:extLst>
      <p:ext uri="{BB962C8B-B14F-4D97-AF65-F5344CB8AC3E}">
        <p14:creationId xmlns:p14="http://schemas.microsoft.com/office/powerpoint/2010/main" val="415001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8741" y="132489"/>
            <a:ext cx="8663220" cy="6470677"/>
          </a:xfrm>
          <a:prstGeom prst="rect">
            <a:avLst/>
          </a:prstGeom>
        </p:spPr>
      </p:pic>
    </p:spTree>
    <p:extLst>
      <p:ext uri="{BB962C8B-B14F-4D97-AF65-F5344CB8AC3E}">
        <p14:creationId xmlns:p14="http://schemas.microsoft.com/office/powerpoint/2010/main" val="596665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8662" y="244824"/>
            <a:ext cx="8633240" cy="6448284"/>
          </a:xfrm>
          <a:prstGeom prst="rect">
            <a:avLst/>
          </a:prstGeom>
        </p:spPr>
      </p:pic>
    </p:spTree>
    <p:extLst>
      <p:ext uri="{BB962C8B-B14F-4D97-AF65-F5344CB8AC3E}">
        <p14:creationId xmlns:p14="http://schemas.microsoft.com/office/powerpoint/2010/main" val="1222984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963" y="193964"/>
            <a:ext cx="11804073" cy="6664036"/>
          </a:xfrm>
        </p:spPr>
        <p:txBody>
          <a:bodyPr>
            <a:normAutofit/>
          </a:bodyPr>
          <a:lstStyle/>
          <a:p>
            <a:r>
              <a:rPr lang="ru-RU" b="1" dirty="0"/>
              <a:t>Умирает село, умирает, </a:t>
            </a:r>
            <a:r>
              <a:rPr lang="ru-RU" b="1" dirty="0" smtClean="0"/>
              <a:t/>
            </a:r>
            <a:br>
              <a:rPr lang="ru-RU" b="1" dirty="0" smtClean="0"/>
            </a:br>
            <a:r>
              <a:rPr lang="ru-RU" b="1" dirty="0" smtClean="0"/>
              <a:t>Это </a:t>
            </a:r>
            <a:r>
              <a:rPr lang="ru-RU" b="1" dirty="0"/>
              <a:t>сразу заметно теперь. </a:t>
            </a:r>
            <a:br>
              <a:rPr lang="ru-RU" b="1" dirty="0"/>
            </a:br>
            <a:r>
              <a:rPr lang="ru-RU" b="1" dirty="0"/>
              <a:t>Не поёт здесь никто, не рожает </a:t>
            </a:r>
            <a:br>
              <a:rPr lang="ru-RU" b="1" dirty="0"/>
            </a:br>
            <a:r>
              <a:rPr lang="ru-RU" b="1" dirty="0"/>
              <a:t>Не откроется новая дверь. </a:t>
            </a:r>
            <a:br>
              <a:rPr lang="ru-RU" b="1" dirty="0"/>
            </a:br>
            <a:r>
              <a:rPr lang="ru-RU" b="1" dirty="0"/>
              <a:t>Лишь шумят тополя старожилы, </a:t>
            </a:r>
            <a:br>
              <a:rPr lang="ru-RU" b="1" dirty="0"/>
            </a:br>
            <a:r>
              <a:rPr lang="ru-RU" b="1" dirty="0"/>
              <a:t>Словно памятник жизни былой. </a:t>
            </a:r>
            <a:br>
              <a:rPr lang="ru-RU" b="1" dirty="0"/>
            </a:br>
            <a:r>
              <a:rPr lang="ru-RU" b="1" dirty="0"/>
              <a:t>Зарастает усадьба крапивой, </a:t>
            </a:r>
            <a:br>
              <a:rPr lang="ru-RU" b="1" dirty="0"/>
            </a:br>
            <a:r>
              <a:rPr lang="ru-RU" b="1" dirty="0"/>
              <a:t>Где нахмурился домик пустой. </a:t>
            </a:r>
            <a:br>
              <a:rPr lang="ru-RU" b="1" dirty="0"/>
            </a:br>
            <a:r>
              <a:rPr lang="ru-RU" b="1" dirty="0"/>
              <a:t>Не гуляют стада за деревней </a:t>
            </a:r>
            <a:br>
              <a:rPr lang="ru-RU" b="1" dirty="0"/>
            </a:br>
            <a:r>
              <a:rPr lang="ru-RU" b="1" dirty="0"/>
              <a:t>И не радует поле зерном. </a:t>
            </a:r>
            <a:br>
              <a:rPr lang="ru-RU" b="1" dirty="0"/>
            </a:br>
            <a:r>
              <a:rPr lang="ru-RU" b="1" dirty="0"/>
              <a:t>Что ж случилось с тобою, Россия? </a:t>
            </a:r>
            <a:br>
              <a:rPr lang="ru-RU" b="1" dirty="0"/>
            </a:br>
            <a:r>
              <a:rPr lang="ru-RU" b="1" dirty="0"/>
              <a:t>Без села мы же все пропадём...</a:t>
            </a:r>
            <a:r>
              <a:rPr lang="ru-RU" dirty="0"/>
              <a:t/>
            </a:r>
            <a:br>
              <a:rPr lang="ru-RU" dirty="0"/>
            </a:br>
            <a:endParaRPr lang="ru-RU" dirty="0"/>
          </a:p>
        </p:txBody>
      </p:sp>
    </p:spTree>
    <p:extLst>
      <p:ext uri="{BB962C8B-B14F-4D97-AF65-F5344CB8AC3E}">
        <p14:creationId xmlns:p14="http://schemas.microsoft.com/office/powerpoint/2010/main" val="1386353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4369119"/>
          </a:xfrm>
        </p:spPr>
        <p:txBody>
          <a:bodyPr>
            <a:normAutofit/>
          </a:bodyPr>
          <a:lstStyle/>
          <a:p>
            <a:r>
              <a:rPr lang="ru-RU" sz="4800" b="1" dirty="0" smtClean="0"/>
              <a:t>В деревне </a:t>
            </a:r>
            <a:br>
              <a:rPr lang="ru-RU" sz="4800" b="1" dirty="0" smtClean="0"/>
            </a:br>
            <a:r>
              <a:rPr lang="ru-RU" sz="4800" b="1" dirty="0" err="1" smtClean="0"/>
              <a:t>новодольские</a:t>
            </a:r>
            <a:r>
              <a:rPr lang="ru-RU" sz="4800" b="1" dirty="0" smtClean="0"/>
              <a:t> посёлки осталось два жилых дома. </a:t>
            </a:r>
            <a:endParaRPr lang="ru-RU" sz="4800" b="1" dirty="0"/>
          </a:p>
        </p:txBody>
      </p:sp>
    </p:spTree>
    <p:extLst>
      <p:ext uri="{BB962C8B-B14F-4D97-AF65-F5344CB8AC3E}">
        <p14:creationId xmlns:p14="http://schemas.microsoft.com/office/powerpoint/2010/main" val="117336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780" y="226224"/>
            <a:ext cx="8678210" cy="6481873"/>
          </a:xfrm>
          <a:prstGeom prst="rect">
            <a:avLst/>
          </a:prstGeom>
        </p:spPr>
      </p:pic>
    </p:spTree>
    <p:extLst>
      <p:ext uri="{BB962C8B-B14F-4D97-AF65-F5344CB8AC3E}">
        <p14:creationId xmlns:p14="http://schemas.microsoft.com/office/powerpoint/2010/main" val="3587464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751" y="241215"/>
            <a:ext cx="8678210" cy="6481873"/>
          </a:xfrm>
          <a:prstGeom prst="rect">
            <a:avLst/>
          </a:prstGeom>
        </p:spPr>
      </p:pic>
    </p:spTree>
    <p:extLst>
      <p:ext uri="{BB962C8B-B14F-4D97-AF65-F5344CB8AC3E}">
        <p14:creationId xmlns:p14="http://schemas.microsoft.com/office/powerpoint/2010/main" val="1036663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751" y="274804"/>
            <a:ext cx="8633240" cy="6448284"/>
          </a:xfrm>
          <a:prstGeom prst="rect">
            <a:avLst/>
          </a:prstGeom>
        </p:spPr>
      </p:pic>
    </p:spTree>
    <p:extLst>
      <p:ext uri="{BB962C8B-B14F-4D97-AF65-F5344CB8AC3E}">
        <p14:creationId xmlns:p14="http://schemas.microsoft.com/office/powerpoint/2010/main" val="3497921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7927" y="618517"/>
            <a:ext cx="11499273" cy="5754574"/>
          </a:xfrm>
        </p:spPr>
        <p:txBody>
          <a:bodyPr>
            <a:noAutofit/>
          </a:bodyPr>
          <a:lstStyle/>
          <a:p>
            <a:r>
              <a:rPr lang="ru-RU" sz="4800" b="1" dirty="0" smtClean="0"/>
              <a:t>Бывший магазин – один на всю деревню собирал огромную очередь, особенно когда привозили хлеб новый товар. Продукцию привозили на лошадях запряжённых санями зимой и телегой летом.</a:t>
            </a:r>
            <a:endParaRPr lang="ru-RU" sz="4800" b="1" dirty="0"/>
          </a:p>
        </p:txBody>
      </p:sp>
    </p:spTree>
    <p:extLst>
      <p:ext uri="{BB962C8B-B14F-4D97-AF65-F5344CB8AC3E}">
        <p14:creationId xmlns:p14="http://schemas.microsoft.com/office/powerpoint/2010/main" val="312005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3771" y="211050"/>
            <a:ext cx="8618249" cy="6437087"/>
          </a:xfrm>
          <a:prstGeom prst="rect">
            <a:avLst/>
          </a:prstGeom>
        </p:spPr>
      </p:pic>
    </p:spTree>
    <p:extLst>
      <p:ext uri="{BB962C8B-B14F-4D97-AF65-F5344CB8AC3E}">
        <p14:creationId xmlns:p14="http://schemas.microsoft.com/office/powerpoint/2010/main" val="39208298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
            <a:ext cx="12192000" cy="6650182"/>
          </a:xfrm>
        </p:spPr>
        <p:txBody>
          <a:bodyPr>
            <a:normAutofit/>
          </a:bodyPr>
          <a:lstStyle/>
          <a:p>
            <a:r>
              <a:rPr lang="ru-RU" sz="4400" b="1" dirty="0"/>
              <a:t>Здесь избы, крыши нахлобучив,</a:t>
            </a:r>
            <a:br>
              <a:rPr lang="ru-RU" sz="4400" b="1" dirty="0"/>
            </a:br>
            <a:r>
              <a:rPr lang="ru-RU" sz="4400" b="1" dirty="0"/>
              <a:t>Косыми окнами глядят</a:t>
            </a:r>
            <a:br>
              <a:rPr lang="ru-RU" sz="4400" b="1" dirty="0"/>
            </a:br>
            <a:r>
              <a:rPr lang="ru-RU" sz="4400" b="1" dirty="0"/>
              <a:t>На двор заросший, на дремучий,</a:t>
            </a:r>
            <a:br>
              <a:rPr lang="ru-RU" sz="4400" b="1" dirty="0"/>
            </a:br>
            <a:r>
              <a:rPr lang="ru-RU" sz="4400" b="1" dirty="0"/>
              <a:t>Уже бесплодный сирый сад</a:t>
            </a:r>
            <a:r>
              <a:rPr lang="ru-RU" sz="4400" b="1" dirty="0" smtClean="0"/>
              <a:t>.</a:t>
            </a:r>
            <a:br>
              <a:rPr lang="ru-RU" sz="4400" b="1" dirty="0" smtClean="0"/>
            </a:br>
            <a:r>
              <a:rPr lang="ru-RU" sz="4400" dirty="0"/>
              <a:t/>
            </a:r>
            <a:br>
              <a:rPr lang="ru-RU" sz="4400" dirty="0"/>
            </a:br>
            <a:r>
              <a:rPr lang="ru-RU" sz="4400" b="1" dirty="0"/>
              <a:t>Здесь край разрухи и печали,</a:t>
            </a:r>
            <a:br>
              <a:rPr lang="ru-RU" sz="4400" b="1" dirty="0"/>
            </a:br>
            <a:r>
              <a:rPr lang="ru-RU" sz="4400" b="1" dirty="0"/>
              <a:t>Глухой непаханой земли.</a:t>
            </a:r>
            <a:br>
              <a:rPr lang="ru-RU" sz="4400" b="1" dirty="0"/>
            </a:br>
            <a:r>
              <a:rPr lang="ru-RU" sz="4400" b="1" dirty="0"/>
              <a:t>Здесь домовые одичали</a:t>
            </a:r>
            <a:br>
              <a:rPr lang="ru-RU" sz="4400" b="1" dirty="0"/>
            </a:br>
            <a:r>
              <a:rPr lang="ru-RU" sz="4400" b="1" dirty="0"/>
              <a:t>И в лес, став лешими, ушли.</a:t>
            </a:r>
            <a:r>
              <a:rPr lang="ru-RU" dirty="0"/>
              <a:t/>
            </a:r>
            <a:br>
              <a:rPr lang="ru-RU" dirty="0"/>
            </a:br>
            <a:endParaRPr lang="ru-RU" dirty="0"/>
          </a:p>
        </p:txBody>
      </p:sp>
    </p:spTree>
    <p:extLst>
      <p:ext uri="{BB962C8B-B14F-4D97-AF65-F5344CB8AC3E}">
        <p14:creationId xmlns:p14="http://schemas.microsoft.com/office/powerpoint/2010/main" val="491082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4341410"/>
          </a:xfrm>
        </p:spPr>
        <p:txBody>
          <a:bodyPr>
            <a:noAutofit/>
          </a:bodyPr>
          <a:lstStyle/>
          <a:p>
            <a:r>
              <a:rPr lang="ru-RU" sz="4800" b="1" dirty="0" smtClean="0"/>
              <a:t>Дело рук настоящих мастеров –</a:t>
            </a:r>
            <a:br>
              <a:rPr lang="ru-RU" sz="4800" b="1" dirty="0" smtClean="0"/>
            </a:br>
            <a:r>
              <a:rPr lang="ru-RU" sz="4800" b="1" dirty="0" smtClean="0"/>
              <a:t> ажурные наличники.</a:t>
            </a:r>
            <a:endParaRPr lang="ru-RU" sz="4800" b="1" dirty="0"/>
          </a:p>
        </p:txBody>
      </p:sp>
    </p:spTree>
    <p:extLst>
      <p:ext uri="{BB962C8B-B14F-4D97-AF65-F5344CB8AC3E}">
        <p14:creationId xmlns:p14="http://schemas.microsoft.com/office/powerpoint/2010/main" val="2306770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920" y="149902"/>
            <a:ext cx="9523441" cy="6440227"/>
          </a:xfrm>
          <a:prstGeom prst="rect">
            <a:avLst/>
          </a:prstGeom>
        </p:spPr>
      </p:pic>
    </p:spTree>
    <p:extLst>
      <p:ext uri="{BB962C8B-B14F-4D97-AF65-F5344CB8AC3E}">
        <p14:creationId xmlns:p14="http://schemas.microsoft.com/office/powerpoint/2010/main" val="4222227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472" y="359764"/>
            <a:ext cx="8779512" cy="6337091"/>
          </a:xfrm>
          <a:prstGeom prst="rect">
            <a:avLst/>
          </a:prstGeom>
        </p:spPr>
      </p:pic>
    </p:spTree>
    <p:extLst>
      <p:ext uri="{BB962C8B-B14F-4D97-AF65-F5344CB8AC3E}">
        <p14:creationId xmlns:p14="http://schemas.microsoft.com/office/powerpoint/2010/main" val="2612781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4479956"/>
          </a:xfrm>
        </p:spPr>
        <p:txBody>
          <a:bodyPr>
            <a:noAutofit/>
          </a:bodyPr>
          <a:lstStyle/>
          <a:p>
            <a:r>
              <a:rPr lang="ru-RU" sz="5400" b="1" dirty="0" smtClean="0"/>
              <a:t>Деревня </a:t>
            </a:r>
            <a:br>
              <a:rPr lang="ru-RU" sz="5400" b="1" dirty="0" smtClean="0"/>
            </a:br>
            <a:r>
              <a:rPr lang="ru-RU" sz="5400" b="1" dirty="0" smtClean="0"/>
              <a:t/>
            </a:r>
            <a:br>
              <a:rPr lang="ru-RU" sz="5400" b="1" dirty="0" smtClean="0"/>
            </a:br>
            <a:r>
              <a:rPr lang="ru-RU" sz="5400" b="1" dirty="0" err="1" smtClean="0"/>
              <a:t>Новодольские</a:t>
            </a:r>
            <a:r>
              <a:rPr lang="ru-RU" sz="5400" b="1" dirty="0" smtClean="0"/>
              <a:t> посёлки </a:t>
            </a:r>
            <a:br>
              <a:rPr lang="ru-RU" sz="5400" b="1" dirty="0" smtClean="0"/>
            </a:br>
            <a:r>
              <a:rPr lang="ru-RU" sz="5400" b="1" dirty="0"/>
              <a:t/>
            </a:r>
            <a:br>
              <a:rPr lang="ru-RU" sz="5400" b="1" dirty="0"/>
            </a:br>
            <a:r>
              <a:rPr lang="ru-RU" sz="5400" b="1" dirty="0" smtClean="0"/>
              <a:t>ульяновской области</a:t>
            </a:r>
            <a:endParaRPr lang="ru-RU" sz="5400" b="1" dirty="0"/>
          </a:p>
        </p:txBody>
      </p:sp>
    </p:spTree>
    <p:extLst>
      <p:ext uri="{BB962C8B-B14F-4D97-AF65-F5344CB8AC3E}">
        <p14:creationId xmlns:p14="http://schemas.microsoft.com/office/powerpoint/2010/main" val="2419696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830" y="217358"/>
            <a:ext cx="8631835" cy="6473877"/>
          </a:xfrm>
          <a:prstGeom prst="rect">
            <a:avLst/>
          </a:prstGeom>
        </p:spPr>
      </p:pic>
    </p:spTree>
    <p:extLst>
      <p:ext uri="{BB962C8B-B14F-4D97-AF65-F5344CB8AC3E}">
        <p14:creationId xmlns:p14="http://schemas.microsoft.com/office/powerpoint/2010/main" val="1189930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esktop\babochki-ptichki-ornamenty-i-zamyslovatye-risunki-mogut-poselitsya-u-vashego-ok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791" y="277089"/>
            <a:ext cx="8608857" cy="6428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58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51" y="251038"/>
            <a:ext cx="4635786" cy="6292168"/>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464" y="251038"/>
            <a:ext cx="4500359" cy="6292168"/>
          </a:xfrm>
          <a:prstGeom prst="rect">
            <a:avLst/>
          </a:prstGeom>
        </p:spPr>
      </p:pic>
    </p:spTree>
    <p:extLst>
      <p:ext uri="{BB962C8B-B14F-4D97-AF65-F5344CB8AC3E}">
        <p14:creationId xmlns:p14="http://schemas.microsoft.com/office/powerpoint/2010/main" val="4016776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840" y="123119"/>
            <a:ext cx="8938510" cy="6540010"/>
          </a:xfrm>
          <a:prstGeom prst="rect">
            <a:avLst/>
          </a:prstGeom>
        </p:spPr>
      </p:pic>
    </p:spTree>
    <p:extLst>
      <p:ext uri="{BB962C8B-B14F-4D97-AF65-F5344CB8AC3E}">
        <p14:creationId xmlns:p14="http://schemas.microsoft.com/office/powerpoint/2010/main" val="4028925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6444" y="343625"/>
            <a:ext cx="4436348" cy="61970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Admin\Desktop\Poshehonye_19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279" y="343625"/>
            <a:ext cx="4173249" cy="620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216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Desktop\9fbbb1f0275094e28b3f4d85d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053" y="325656"/>
            <a:ext cx="8447809" cy="6338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045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Desktop\b2eb2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3" y="318221"/>
            <a:ext cx="10974450" cy="605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777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859" y="495403"/>
            <a:ext cx="9108798" cy="6092774"/>
          </a:xfrm>
          <a:prstGeom prst="rect">
            <a:avLst/>
          </a:prstGeom>
        </p:spPr>
      </p:pic>
    </p:spTree>
    <p:extLst>
      <p:ext uri="{BB962C8B-B14F-4D97-AF65-F5344CB8AC3E}">
        <p14:creationId xmlns:p14="http://schemas.microsoft.com/office/powerpoint/2010/main" val="1594094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3427010"/>
          </a:xfrm>
        </p:spPr>
        <p:txBody>
          <a:bodyPr>
            <a:normAutofit/>
          </a:bodyPr>
          <a:lstStyle/>
          <a:p>
            <a:r>
              <a:rPr lang="ru-RU" sz="4800" b="1" dirty="0" smtClean="0"/>
              <a:t>Шаблоны ажурных наличников</a:t>
            </a:r>
            <a:endParaRPr lang="ru-RU" sz="4800" b="1" dirty="0"/>
          </a:p>
        </p:txBody>
      </p:sp>
    </p:spTree>
    <p:extLst>
      <p:ext uri="{BB962C8B-B14F-4D97-AF65-F5344CB8AC3E}">
        <p14:creationId xmlns:p14="http://schemas.microsoft.com/office/powerpoint/2010/main" val="1079597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1483633974_shablony-nalichniki-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344" y="348484"/>
            <a:ext cx="4710459" cy="621856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proreznaya-rezba-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885" y="235793"/>
            <a:ext cx="4744013" cy="6443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552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3672" y="207255"/>
            <a:ext cx="8603259" cy="6425891"/>
          </a:xfrm>
          <a:prstGeom prst="rect">
            <a:avLst/>
          </a:prstGeom>
        </p:spPr>
      </p:pic>
    </p:spTree>
    <p:extLst>
      <p:ext uri="{BB962C8B-B14F-4D97-AF65-F5344CB8AC3E}">
        <p14:creationId xmlns:p14="http://schemas.microsoft.com/office/powerpoint/2010/main" val="38565085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3316174"/>
          </a:xfrm>
        </p:spPr>
        <p:txBody>
          <a:bodyPr>
            <a:normAutofit/>
          </a:bodyPr>
          <a:lstStyle/>
          <a:p>
            <a:r>
              <a:rPr lang="ru-RU" sz="4800" b="1" dirty="0" smtClean="0"/>
              <a:t>Ритм</a:t>
            </a:r>
            <a:br>
              <a:rPr lang="ru-RU" sz="4800" b="1" dirty="0" smtClean="0"/>
            </a:br>
            <a:r>
              <a:rPr lang="ru-RU" sz="4800" b="1" dirty="0" smtClean="0"/>
              <a:t> в ажурных наличниках</a:t>
            </a:r>
            <a:endParaRPr lang="ru-RU" sz="4800" b="1" dirty="0"/>
          </a:p>
        </p:txBody>
      </p:sp>
      <p:pic>
        <p:nvPicPr>
          <p:cNvPr id="3074" name="Picture 2" descr="C:\Users\Admin\Desktop\nalichniki_na_okna_shablony_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44999"/>
            <a:ext cx="11665528" cy="230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378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Admin\Desktop\1483635618_shablony-nalichniki-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84" y="262465"/>
            <a:ext cx="4488872" cy="596862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kak-sdelat-nalichniki-na-okna-svoimi-rukami-iz-metalla-1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256" y="262466"/>
            <a:ext cx="7221015" cy="596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596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esktop\reznie-nalichniki-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97" y="242599"/>
            <a:ext cx="11490325" cy="627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62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esktop\3-e1483894926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6432" y="117143"/>
            <a:ext cx="4792839" cy="654981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ktftFxd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063" y="199336"/>
            <a:ext cx="4234555" cy="646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272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4452247"/>
          </a:xfrm>
        </p:spPr>
        <p:txBody>
          <a:bodyPr>
            <a:normAutofit/>
          </a:bodyPr>
          <a:lstStyle/>
          <a:p>
            <a:r>
              <a:rPr lang="ru-RU" sz="4800" b="1" u="sng" dirty="0" smtClean="0"/>
              <a:t>Практическая работа</a:t>
            </a:r>
            <a:r>
              <a:rPr lang="ru-RU" sz="4800" b="1" dirty="0" smtClean="0"/>
              <a:t/>
            </a:r>
            <a:br>
              <a:rPr lang="ru-RU" sz="4800" b="1" dirty="0" smtClean="0"/>
            </a:br>
            <a:r>
              <a:rPr lang="ru-RU" sz="4800" b="1" dirty="0"/>
              <a:t/>
            </a:r>
            <a:br>
              <a:rPr lang="ru-RU" sz="4800" b="1" dirty="0"/>
            </a:br>
            <a:r>
              <a:rPr lang="ru-RU" sz="4800" b="1" dirty="0" smtClean="0"/>
              <a:t>построение орнамента для наличников</a:t>
            </a:r>
            <a:endParaRPr lang="ru-RU" sz="4800" b="1" dirty="0"/>
          </a:p>
        </p:txBody>
      </p:sp>
    </p:spTree>
    <p:extLst>
      <p:ext uri="{BB962C8B-B14F-4D97-AF65-F5344CB8AC3E}">
        <p14:creationId xmlns:p14="http://schemas.microsoft.com/office/powerpoint/2010/main" val="1028341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3814938"/>
          </a:xfrm>
        </p:spPr>
        <p:txBody>
          <a:bodyPr>
            <a:noAutofit/>
          </a:bodyPr>
          <a:lstStyle/>
          <a:p>
            <a:r>
              <a:rPr lang="ru-RU" sz="6600" b="1" dirty="0" smtClean="0"/>
              <a:t>Дом, в котором осталось детство</a:t>
            </a:r>
            <a:endParaRPr lang="ru-RU" sz="6600" b="1" dirty="0"/>
          </a:p>
        </p:txBody>
      </p:sp>
    </p:spTree>
    <p:extLst>
      <p:ext uri="{BB962C8B-B14F-4D97-AF65-F5344CB8AC3E}">
        <p14:creationId xmlns:p14="http://schemas.microsoft.com/office/powerpoint/2010/main" val="3588491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1309" y="319403"/>
            <a:ext cx="8228960" cy="6146322"/>
          </a:xfrm>
          <a:prstGeom prst="rect">
            <a:avLst/>
          </a:prstGeom>
        </p:spPr>
      </p:pic>
    </p:spTree>
    <p:extLst>
      <p:ext uri="{BB962C8B-B14F-4D97-AF65-F5344CB8AC3E}">
        <p14:creationId xmlns:p14="http://schemas.microsoft.com/office/powerpoint/2010/main" val="1159232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3712" y="207440"/>
            <a:ext cx="8663220" cy="6470677"/>
          </a:xfrm>
          <a:prstGeom prst="rect">
            <a:avLst/>
          </a:prstGeom>
        </p:spPr>
      </p:pic>
    </p:spTree>
    <p:extLst>
      <p:ext uri="{BB962C8B-B14F-4D97-AF65-F5344CB8AC3E}">
        <p14:creationId xmlns:p14="http://schemas.microsoft.com/office/powerpoint/2010/main" val="2084654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328" y="119922"/>
            <a:ext cx="8840604" cy="6603167"/>
          </a:xfrm>
          <a:prstGeom prst="rect">
            <a:avLst/>
          </a:prstGeom>
        </p:spPr>
      </p:pic>
    </p:spTree>
    <p:extLst>
      <p:ext uri="{BB962C8B-B14F-4D97-AF65-F5344CB8AC3E}">
        <p14:creationId xmlns:p14="http://schemas.microsoft.com/office/powerpoint/2010/main" val="18399800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4812465"/>
          </a:xfrm>
        </p:spPr>
        <p:txBody>
          <a:bodyPr>
            <a:normAutofit/>
          </a:bodyPr>
          <a:lstStyle/>
          <a:p>
            <a:r>
              <a:rPr lang="ru-RU" sz="4800" b="1" dirty="0"/>
              <a:t>Оформление окон </a:t>
            </a:r>
            <a:r>
              <a:rPr lang="ru-RU" sz="4800" b="1" dirty="0" smtClean="0"/>
              <a:t>–</a:t>
            </a:r>
            <a:br>
              <a:rPr lang="ru-RU" sz="4800" b="1" dirty="0" smtClean="0"/>
            </a:br>
            <a:r>
              <a:rPr lang="ru-RU" sz="4800" b="1" dirty="0" smtClean="0"/>
              <a:t> </a:t>
            </a:r>
            <a:r>
              <a:rPr lang="ru-RU" sz="4800" b="1" dirty="0"/>
              <a:t>важная и всегда актуальная тема. </a:t>
            </a:r>
            <a:r>
              <a:rPr lang="ru-RU" sz="4800" b="1" dirty="0" smtClean="0"/>
              <a:t/>
            </a:r>
            <a:br>
              <a:rPr lang="ru-RU" sz="4800" b="1" dirty="0" smtClean="0"/>
            </a:br>
            <a:r>
              <a:rPr lang="ru-RU" sz="4800" b="1" dirty="0" smtClean="0"/>
              <a:t>Окна </a:t>
            </a:r>
            <a:r>
              <a:rPr lang="ru-RU" sz="4800" b="1" dirty="0"/>
              <a:t>украшают </a:t>
            </a:r>
            <a:r>
              <a:rPr lang="ru-RU" sz="4800" b="1" dirty="0" smtClean="0"/>
              <a:t>дом..</a:t>
            </a:r>
            <a:endParaRPr lang="ru-RU" sz="4800" b="1" dirty="0"/>
          </a:p>
        </p:txBody>
      </p:sp>
    </p:spTree>
    <p:extLst>
      <p:ext uri="{BB962C8B-B14F-4D97-AF65-F5344CB8AC3E}">
        <p14:creationId xmlns:p14="http://schemas.microsoft.com/office/powerpoint/2010/main" val="2878436726"/>
      </p:ext>
    </p:extLst>
  </p:cSld>
  <p:clrMapOvr>
    <a:masterClrMapping/>
  </p:clrMapOvr>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Капля</Template>
  <TotalTime>76</TotalTime>
  <Words>86</Words>
  <Application>Microsoft Office PowerPoint</Application>
  <PresentationFormat>Широкоэкранный</PresentationFormat>
  <Paragraphs>16</Paragraphs>
  <Slides>44</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44</vt:i4>
      </vt:variant>
    </vt:vector>
  </HeadingPairs>
  <TitlesOfParts>
    <vt:vector size="47" baseType="lpstr">
      <vt:lpstr>Arial</vt:lpstr>
      <vt:lpstr>Tw Cen MT</vt:lpstr>
      <vt:lpstr>Капля</vt:lpstr>
      <vt:lpstr>Ажурные наличники  Составитель: учитель изобразительного искусства  МБОУ «ЯСШК №1» Назарова Надежда александровна</vt:lpstr>
      <vt:lpstr>Умирает село, умирает,  Это сразу заметно теперь.  Не поёт здесь никто, не рожает  Не откроется новая дверь.  Лишь шумят тополя старожилы,  Словно памятник жизни былой.  Зарастает усадьба крапивой,  Где нахмурился домик пустой.  Не гуляют стада за деревней  И не радует поле зерном.  Что ж случилось с тобою, Россия?  Без села мы же все пропадём... </vt:lpstr>
      <vt:lpstr>Деревня   Новодольские посёлки   ульяновской области</vt:lpstr>
      <vt:lpstr>Презентация PowerPoint</vt:lpstr>
      <vt:lpstr>Дом, в котором осталось детство</vt:lpstr>
      <vt:lpstr>Презентация PowerPoint</vt:lpstr>
      <vt:lpstr>Презентация PowerPoint</vt:lpstr>
      <vt:lpstr>Презентация PowerPoint</vt:lpstr>
      <vt:lpstr>Оформление окон –  важная и всегда актуальная тема.  Окна украшают дом..</vt:lpstr>
      <vt:lpstr>Нали́чники -  декоративное оформление оконного проёма в виде накладных фигурных профилированных планок, Выполненный из дерева и обильно украшенный резьбой —  резной наличник.   Функционально наличник прикрывает щель между стеной и оконной коробкой.</vt:lpstr>
      <vt:lpstr>Резные наличники, сделанные на заказ  у местного мастера.  У каждого дома наличники с разными узорами – отличительными знаками.</vt:lpstr>
      <vt:lpstr>Презентация PowerPoint</vt:lpstr>
      <vt:lpstr>Презентация PowerPoint</vt:lpstr>
      <vt:lpstr>Презентация PowerPoint</vt:lpstr>
      <vt:lpstr>Ещё один уцелевший дом. Окна с наличниками и ставнями</vt:lpstr>
      <vt:lpstr>Непременная принадлежность деревянных домов в прошлом-- ставни.  Можно сказать, что ставни выполняют в доме несколько функций: декоративную, защитную, светорегулирующую и, что актуально для российского климата, теплозащитную.  В русской же культуре они играли еще и роль оберега от злых духов.</vt:lpstr>
      <vt:lpstr>Презентация PowerPoint</vt:lpstr>
      <vt:lpstr>Презентация PowerPoint</vt:lpstr>
      <vt:lpstr>Презентация PowerPoint</vt:lpstr>
      <vt:lpstr>В деревне  новодольские посёлки осталось два жилых дома. </vt:lpstr>
      <vt:lpstr>Презентация PowerPoint</vt:lpstr>
      <vt:lpstr>Презентация PowerPoint</vt:lpstr>
      <vt:lpstr>Презентация PowerPoint</vt:lpstr>
      <vt:lpstr>Бывший магазин – один на всю деревню собирал огромную очередь, особенно когда привозили хлеб новый товар. Продукцию привозили на лошадях запряжённых санями зимой и телегой летом.</vt:lpstr>
      <vt:lpstr>Презентация PowerPoint</vt:lpstr>
      <vt:lpstr>Здесь избы, крыши нахлобучив, Косыми окнами глядят На двор заросший, на дремучий, Уже бесплодный сирый сад.  Здесь край разрухи и печали, Глухой непаханой земли. Здесь домовые одичали И в лес, став лешими, ушли. </vt:lpstr>
      <vt:lpstr>Дело рук настоящих мастеров –  ажурные наличники.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Шаблоны ажурных наличников</vt:lpstr>
      <vt:lpstr>Презентация PowerPoint</vt:lpstr>
      <vt:lpstr>Ритм  в ажурных наличниках</vt:lpstr>
      <vt:lpstr>Презентация PowerPoint</vt:lpstr>
      <vt:lpstr>Презентация PowerPoint</vt:lpstr>
      <vt:lpstr>Презентация PowerPoint</vt:lpstr>
      <vt:lpstr>Практическая работа  построение орнамента для наличников</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Ажурные наличники</dc:title>
  <dc:creator>Иван Назаров</dc:creator>
  <cp:lastModifiedBy>Админ</cp:lastModifiedBy>
  <cp:revision>11</cp:revision>
  <dcterms:created xsi:type="dcterms:W3CDTF">2015-10-14T17:29:42Z</dcterms:created>
  <dcterms:modified xsi:type="dcterms:W3CDTF">2024-03-01T09:28:00Z</dcterms:modified>
</cp:coreProperties>
</file>