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345-1499-4AD5-9F84-CD57375BBA6F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23F05-B781-4F79-A50C-70C870C958E3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57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345-1499-4AD5-9F84-CD57375BBA6F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23F05-B781-4F79-A50C-70C870C9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664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345-1499-4AD5-9F84-CD57375BBA6F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23F05-B781-4F79-A50C-70C870C9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008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345-1499-4AD5-9F84-CD57375BBA6F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23F05-B781-4F79-A50C-70C870C9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298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345-1499-4AD5-9F84-CD57375BBA6F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23F05-B781-4F79-A50C-70C870C958E3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24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345-1499-4AD5-9F84-CD57375BBA6F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23F05-B781-4F79-A50C-70C870C9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08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345-1499-4AD5-9F84-CD57375BBA6F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23F05-B781-4F79-A50C-70C870C9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775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345-1499-4AD5-9F84-CD57375BBA6F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23F05-B781-4F79-A50C-70C870C9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46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345-1499-4AD5-9F84-CD57375BBA6F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23F05-B781-4F79-A50C-70C870C9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452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8543345-1499-4AD5-9F84-CD57375BBA6F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923F05-B781-4F79-A50C-70C870C9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64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345-1499-4AD5-9F84-CD57375BBA6F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23F05-B781-4F79-A50C-70C870C9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234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8543345-1499-4AD5-9F84-CD57375BBA6F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A923F05-B781-4F79-A50C-70C870C958E3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7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4374" y="1601748"/>
            <a:ext cx="10138348" cy="3212294"/>
          </a:xfrm>
        </p:spPr>
        <p:txBody>
          <a:bodyPr>
            <a:normAutofit fontScale="90000"/>
          </a:bodyPr>
          <a:lstStyle/>
          <a:p>
            <a:pPr marL="6350" marR="276225" indent="-6350" algn="ctr">
              <a:lnSpc>
                <a:spcPct val="150000"/>
              </a:lnSpc>
              <a:spcBef>
                <a:spcPts val="150"/>
              </a:spcBef>
              <a:spcAft>
                <a:spcPts val="360"/>
              </a:spcAft>
            </a:pPr>
            <a:r>
              <a:rPr lang="ru-RU" sz="3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ВЫПУСКНАЯ КВАЛИФИКАЦИОННАЯ РАБОТА   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Тема: </a:t>
            </a:r>
            <a:r>
              <a:rPr lang="ru-RU" sz="2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самостоятельности у детей </a:t>
            </a:r>
            <a:r>
              <a:rPr lang="en-US" sz="2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– 6 </a:t>
            </a:r>
            <a:r>
              <a:rPr lang="ru-RU" sz="2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лет посредством сюжетно-ролевой игры </a:t>
            </a:r>
            <a:r>
              <a:rPr lang="ru-RU" sz="4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3349" y="3807501"/>
            <a:ext cx="9373849" cy="3503951"/>
          </a:xfrm>
        </p:spPr>
        <p:txBody>
          <a:bodyPr>
            <a:normAutofit/>
          </a:bodyPr>
          <a:lstStyle/>
          <a:p>
            <a:pPr algn="r"/>
            <a:r>
              <a:rPr lang="ru-RU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Хрупова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Татьяна Ильинична </a:t>
            </a:r>
          </a:p>
          <a:p>
            <a:pPr algn="r"/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Специальность: 44.02.01.    </a:t>
            </a:r>
          </a:p>
          <a:p>
            <a:pPr algn="r"/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Дошкольное образование    </a:t>
            </a:r>
          </a:p>
          <a:p>
            <a:pPr algn="r"/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 4 группа 41-2020    </a:t>
            </a:r>
          </a:p>
          <a:p>
            <a:pPr algn="r"/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обучения: очная   </a:t>
            </a:r>
          </a:p>
          <a:p>
            <a:pPr algn="r"/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Руководитель:    </a:t>
            </a:r>
          </a:p>
          <a:p>
            <a:pPr algn="r"/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Фомина Татьяна Сергеевна 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754" y="278883"/>
            <a:ext cx="115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Государственное автономное профессиональное образовательное </a:t>
            </a:r>
            <a:r>
              <a:rPr lang="ru-RU" dirty="0" smtClean="0"/>
              <a:t>учреждение </a:t>
            </a:r>
            <a:r>
              <a:rPr lang="ru-RU" dirty="0"/>
              <a:t>Новосибирской области</a:t>
            </a:r>
          </a:p>
          <a:p>
            <a:pPr algn="ctr"/>
            <a:r>
              <a:rPr lang="ru-RU" dirty="0"/>
              <a:t> «Новосибирский педагогический колледж №1 им. А. С. Макаренко»</a:t>
            </a:r>
          </a:p>
        </p:txBody>
      </p:sp>
    </p:spTree>
    <p:extLst>
      <p:ext uri="{BB962C8B-B14F-4D97-AF65-F5344CB8AC3E}">
        <p14:creationId xmlns:p14="http://schemas.microsoft.com/office/powerpoint/2010/main" val="231126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Сюжетно – ролевая игра «Больница</a:t>
            </a:r>
            <a:endParaRPr lang="ru-RU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4" y="1287655"/>
            <a:ext cx="3632616" cy="2724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788" y="1737360"/>
            <a:ext cx="4012368" cy="3009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286" y="3506199"/>
            <a:ext cx="3033009" cy="2274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316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Сюжетно – ролевая игра «Супермаркет»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93" y="1737360"/>
            <a:ext cx="2318635" cy="3091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809" y="1737360"/>
            <a:ext cx="2147342" cy="2863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224" y="2955347"/>
            <a:ext cx="2318635" cy="3091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4343" y="415012"/>
            <a:ext cx="2268924" cy="3025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929580" y="3635772"/>
            <a:ext cx="1789653" cy="238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0131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893" y="164892"/>
            <a:ext cx="11857218" cy="6190938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исследования: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теоретическое и практическое обоснование влияния сюжетно - ролевой игры на развитие самостоятельности у детей 5 -6 лет.   </a:t>
            </a:r>
          </a:p>
          <a:p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исследования:    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Провести теоретический анализ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психолого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педагогической литературы по теме развития самостоятельности у детей старшего дошкольного возраста посредством сюжетно - ролевой игры.    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Изучить и описать особенности развития самостоятельности детей старшего дошкольного возраста.    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Рассмотреть влияния сюжетно – ролевой игры на развитие самостоятельности детей старшего дошкольного возраста.    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Проанализировать педагогический опыт работы воспитателя в группе детей 5 –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лет.    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Описать опытно–практическую работу по развитию самостоятельности у детей 5-6 лет посредством сюжетно-ролевой игры.    </a:t>
            </a:r>
          </a:p>
        </p:txBody>
      </p:sp>
    </p:spTree>
    <p:extLst>
      <p:ext uri="{BB962C8B-B14F-4D97-AF65-F5344CB8AC3E}">
        <p14:creationId xmlns:p14="http://schemas.microsoft.com/office/powerpoint/2010/main" val="3585316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441167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r>
              <a:rPr 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развития самостоятельности</a:t>
            </a:r>
            <a:r>
              <a:rPr lang="ru-RU" sz="6000" dirty="0">
                <a:latin typeface="Arial" panose="020B0604020202020204" pitchFamily="34" charset="0"/>
              </a:rPr>
              <a:t/>
            </a:r>
            <a:br>
              <a:rPr lang="ru-RU" sz="6000" dirty="0"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166546"/>
            <a:ext cx="4583992" cy="5004771"/>
          </a:xfrm>
        </p:spPr>
        <p:txBody>
          <a:bodyPr>
            <a:normAutofit fontScale="25000" lnSpcReduction="20000"/>
          </a:bodyPr>
          <a:lstStyle/>
          <a:p>
            <a:pPr fontAlgn="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  <a:buFont typeface="Arial" panose="020B0604020202020204" pitchFamily="34" charset="0"/>
              <a:buChar char="•"/>
            </a:pPr>
            <a:r>
              <a:rPr lang="ru-RU" sz="8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Умеет </a:t>
            </a:r>
            <a:r>
              <a:rPr lang="ru-RU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найти себе дело </a:t>
            </a:r>
            <a:endParaRPr lang="ru-RU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27432" fontAlgn="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  <a:buFont typeface="Arial" panose="020B0604020202020204" pitchFamily="34" charset="0"/>
              <a:buChar char="•"/>
            </a:pPr>
            <a:r>
              <a:rPr lang="ru-RU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свою точку зрения  </a:t>
            </a:r>
            <a:endParaRPr lang="ru-RU" sz="8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27432" fontAlgn="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  <a:buFont typeface="Arial" panose="020B0604020202020204" pitchFamily="34" charset="0"/>
              <a:buChar char="•"/>
            </a:pPr>
            <a:r>
              <a:rPr lang="ru-RU" sz="8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обращается </a:t>
            </a:r>
            <a:r>
              <a:rPr lang="ru-RU" sz="8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помощью к сверстникам </a:t>
            </a:r>
            <a:endParaRPr lang="ru-RU" sz="8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27432" fontAlgn="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  <a:buFont typeface="Arial" panose="020B0604020202020204" pitchFamily="34" charset="0"/>
              <a:buChar char="•"/>
            </a:pPr>
            <a:r>
              <a:rPr lang="ru-RU" sz="8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обращается за помощью к взрослому </a:t>
            </a:r>
            <a:endParaRPr lang="ru-RU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27432" fontAlgn="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  <a:buFont typeface="Arial" panose="020B0604020202020204" pitchFamily="34" charset="0"/>
              <a:buChar char="•"/>
            </a:pPr>
            <a:r>
              <a:rPr lang="ru-RU" sz="8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Стремится </a:t>
            </a:r>
            <a:r>
              <a:rPr lang="ru-RU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делать сам </a:t>
            </a:r>
          </a:p>
          <a:p>
            <a:pPr marR="27432" fontAlgn="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  <a:buFont typeface="Arial" panose="020B0604020202020204" pitchFamily="34" charset="0"/>
              <a:buChar char="•"/>
            </a:pPr>
            <a:r>
              <a:rPr lang="ru-RU" sz="8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Умеет </a:t>
            </a:r>
            <a:r>
              <a:rPr lang="ru-RU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найти себе дело </a:t>
            </a:r>
            <a:endParaRPr lang="ru-RU" sz="8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27432" fontAlgn="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  <a:buFont typeface="Arial" panose="020B0604020202020204" pitchFamily="34" charset="0"/>
              <a:buChar char="•"/>
            </a:pPr>
            <a:r>
              <a:rPr lang="ru-RU" sz="8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</a:t>
            </a:r>
            <a:r>
              <a:rPr lang="ru-RU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свою точку зрения  </a:t>
            </a:r>
            <a:endParaRPr lang="ru-RU" sz="8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27432" fontAlgn="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  <a:buFont typeface="Arial" panose="020B0604020202020204" pitchFamily="34" charset="0"/>
              <a:buChar char="•"/>
            </a:pPr>
            <a:r>
              <a:rPr lang="ru-RU" sz="8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обращается </a:t>
            </a:r>
            <a:r>
              <a:rPr lang="ru-RU" sz="8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помощью к сверстникам </a:t>
            </a:r>
            <a:endParaRPr lang="ru-RU" sz="8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fontAlgn="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</a:pPr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fontAlgn="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</a:pPr>
            <a:endParaRPr lang="ru-RU" sz="2800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480091" y="1166546"/>
            <a:ext cx="4275195" cy="5314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9144" indent="-285750" fontAlgn="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Негативно относится к какой-либо помощи со стороны взрослого или сверстников </a:t>
            </a:r>
            <a:endParaRPr lang="ru-RU" sz="2000" b="1" dirty="0">
              <a:latin typeface="Arial" panose="020B0604020202020204" pitchFamily="34" charset="0"/>
            </a:endParaRPr>
          </a:p>
          <a:p>
            <a:pPr marL="285750" indent="-285750" fontAlgn="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напоминаний выполняет порученные дела </a:t>
            </a:r>
            <a:endParaRPr lang="ru-RU" sz="2000" b="1" dirty="0" smtClean="0">
              <a:latin typeface="Arial" panose="020B0604020202020204" pitchFamily="34" charset="0"/>
            </a:endParaRPr>
          </a:p>
          <a:p>
            <a:pPr marL="285750" indent="-285750" fontAlgn="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 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играть один </a:t>
            </a:r>
            <a:endParaRPr lang="ru-RU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обращается за помощью к 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взрослому</a:t>
            </a:r>
          </a:p>
          <a:p>
            <a:pPr marL="285750" indent="-285750" fontAlgn="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Стремится 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делать сам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ru-RU" sz="2400" b="1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21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863" y="316737"/>
            <a:ext cx="11527435" cy="5469466"/>
          </a:xfrm>
        </p:spPr>
        <p:txBody>
          <a:bodyPr>
            <a:noAutofit/>
          </a:bodyPr>
          <a:lstStyle/>
          <a:p>
            <a:pPr algn="ctr"/>
            <a:endParaRPr lang="ru-RU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Сюжетно – ролевая игра 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проходит несколько стадий: </a:t>
            </a:r>
            <a:endParaRPr lang="ru-RU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Первая стадия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это игра ролевая, когда ребенок просто уподобляет себя кому – то, называя мамой, папой, медведем, зайцем, Бабой Ягой и т.д.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Вторая стадия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игра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сюжетная, при которой он разыгрывает истории, имеющие начало, развитие и конец, истории, которые могут не оканчиваться в один день и продолжаться на следующий.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И, наконец, третья стадия – игра с правилами, когда ребенок не просто действует согласно логике сюжета, но в состоянии выработать и принять систему ограничений (норм и правил), которые действуют для всех. </a:t>
            </a:r>
          </a:p>
        </p:txBody>
      </p:sp>
    </p:spTree>
    <p:extLst>
      <p:ext uri="{BB962C8B-B14F-4D97-AF65-F5344CB8AC3E}">
        <p14:creationId xmlns:p14="http://schemas.microsoft.com/office/powerpoint/2010/main" val="1227333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394977"/>
            <a:ext cx="1200912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Методика руководства </a:t>
            </a:r>
            <a:r>
              <a:rPr lang="ru-RU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сюжетно – ролевыми играми </a:t>
            </a:r>
            <a:r>
              <a:rPr lang="ru-RU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направлена на:</a:t>
            </a:r>
            <a:r>
              <a:rPr lang="ru-RU" sz="4400" dirty="0">
                <a:solidFill>
                  <a:schemeClr val="tx1"/>
                </a:solidFill>
              </a:rPr>
              <a:t>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811" y="1725813"/>
            <a:ext cx="11719310" cy="460003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создание и реализацию детских игровых замыслов, обогащение умений сюжет сложения;    </a:t>
            </a:r>
          </a:p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формирование у детей умений согласовывать свои действия с действиями партнеров по игре, следовать игровым правилам; – освоение ими позиции субъекта игровой деятельности;    </a:t>
            </a:r>
          </a:p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поощрение и стимулирование игровой самостоятельности, инициативы, творчества дошкольников и др. </a:t>
            </a:r>
          </a:p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Сюжетно – ролевая игра, как никакая другая деятельность, предоставляет детям старшего дошкольного возраста возможность в полной мере проявить самостоятельность. </a:t>
            </a:r>
          </a:p>
        </p:txBody>
      </p:sp>
    </p:spTree>
    <p:extLst>
      <p:ext uri="{BB962C8B-B14F-4D97-AF65-F5344CB8AC3E}">
        <p14:creationId xmlns:p14="http://schemas.microsoft.com/office/powerpoint/2010/main" val="285198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357" y="1154243"/>
            <a:ext cx="10058400" cy="6920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Первичная диагностика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757720"/>
              </p:ext>
            </p:extLst>
          </p:nvPr>
        </p:nvGraphicFramePr>
        <p:xfrm>
          <a:off x="869431" y="1846263"/>
          <a:ext cx="10166326" cy="44356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1806">
                  <a:extLst>
                    <a:ext uri="{9D8B030D-6E8A-4147-A177-3AD203B41FA5}">
                      <a16:colId xmlns:a16="http://schemas.microsoft.com/office/drawing/2014/main" val="608422750"/>
                    </a:ext>
                  </a:extLst>
                </a:gridCol>
                <a:gridCol w="780452">
                  <a:extLst>
                    <a:ext uri="{9D8B030D-6E8A-4147-A177-3AD203B41FA5}">
                      <a16:colId xmlns:a16="http://schemas.microsoft.com/office/drawing/2014/main" val="972829365"/>
                    </a:ext>
                  </a:extLst>
                </a:gridCol>
                <a:gridCol w="780452">
                  <a:extLst>
                    <a:ext uri="{9D8B030D-6E8A-4147-A177-3AD203B41FA5}">
                      <a16:colId xmlns:a16="http://schemas.microsoft.com/office/drawing/2014/main" val="545030624"/>
                    </a:ext>
                  </a:extLst>
                </a:gridCol>
                <a:gridCol w="780452">
                  <a:extLst>
                    <a:ext uri="{9D8B030D-6E8A-4147-A177-3AD203B41FA5}">
                      <a16:colId xmlns:a16="http://schemas.microsoft.com/office/drawing/2014/main" val="2738725417"/>
                    </a:ext>
                  </a:extLst>
                </a:gridCol>
                <a:gridCol w="780452">
                  <a:extLst>
                    <a:ext uri="{9D8B030D-6E8A-4147-A177-3AD203B41FA5}">
                      <a16:colId xmlns:a16="http://schemas.microsoft.com/office/drawing/2014/main" val="2651967069"/>
                    </a:ext>
                  </a:extLst>
                </a:gridCol>
                <a:gridCol w="780452">
                  <a:extLst>
                    <a:ext uri="{9D8B030D-6E8A-4147-A177-3AD203B41FA5}">
                      <a16:colId xmlns:a16="http://schemas.microsoft.com/office/drawing/2014/main" val="3814392647"/>
                    </a:ext>
                  </a:extLst>
                </a:gridCol>
                <a:gridCol w="780452">
                  <a:extLst>
                    <a:ext uri="{9D8B030D-6E8A-4147-A177-3AD203B41FA5}">
                      <a16:colId xmlns:a16="http://schemas.microsoft.com/office/drawing/2014/main" val="2686336195"/>
                    </a:ext>
                  </a:extLst>
                </a:gridCol>
                <a:gridCol w="780452">
                  <a:extLst>
                    <a:ext uri="{9D8B030D-6E8A-4147-A177-3AD203B41FA5}">
                      <a16:colId xmlns:a16="http://schemas.microsoft.com/office/drawing/2014/main" val="761554176"/>
                    </a:ext>
                  </a:extLst>
                </a:gridCol>
                <a:gridCol w="780452">
                  <a:extLst>
                    <a:ext uri="{9D8B030D-6E8A-4147-A177-3AD203B41FA5}">
                      <a16:colId xmlns:a16="http://schemas.microsoft.com/office/drawing/2014/main" val="369556324"/>
                    </a:ext>
                  </a:extLst>
                </a:gridCol>
                <a:gridCol w="780452">
                  <a:extLst>
                    <a:ext uri="{9D8B030D-6E8A-4147-A177-3AD203B41FA5}">
                      <a16:colId xmlns:a16="http://schemas.microsoft.com/office/drawing/2014/main" val="3204497045"/>
                    </a:ext>
                  </a:extLst>
                </a:gridCol>
                <a:gridCol w="780452">
                  <a:extLst>
                    <a:ext uri="{9D8B030D-6E8A-4147-A177-3AD203B41FA5}">
                      <a16:colId xmlns:a16="http://schemas.microsoft.com/office/drawing/2014/main" val="3694290821"/>
                    </a:ext>
                  </a:extLst>
                </a:gridCol>
              </a:tblGrid>
              <a:tr h="785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 самостоятельности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71755" marR="1778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Женя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69850" marR="5588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Ева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69850" marR="7175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Азирет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Гриша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Никита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69850" marR="7175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Лазиза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69850" marR="7175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Маша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69850" marR="7175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Денис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69850" marR="7175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 гей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extLst>
                  <a:ext uri="{0D108BD9-81ED-4DB2-BD59-A6C34878D82A}">
                    <a16:rowId xmlns:a16="http://schemas.microsoft.com/office/drawing/2014/main" val="3431861231"/>
                  </a:ext>
                </a:extLst>
              </a:tr>
              <a:tr h="523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Умеет найти себе дело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619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4064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746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810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683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4064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extLst>
                  <a:ext uri="{0D108BD9-81ED-4DB2-BD59-A6C34878D82A}">
                    <a16:rowId xmlns:a16="http://schemas.microsoft.com/office/drawing/2014/main" val="1952348046"/>
                  </a:ext>
                </a:extLst>
              </a:tr>
              <a:tr h="523439">
                <a:tc>
                  <a:txBody>
                    <a:bodyPr/>
                    <a:lstStyle/>
                    <a:p>
                      <a:pPr marL="1270" marR="2921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 свою точку зрения 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619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4064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746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810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683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4064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extLst>
                  <a:ext uri="{0D108BD9-81ED-4DB2-BD59-A6C34878D82A}">
                    <a16:rowId xmlns:a16="http://schemas.microsoft.com/office/drawing/2014/main" val="974442508"/>
                  </a:ext>
                </a:extLst>
              </a:tr>
              <a:tr h="8820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обращается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помощью к сверстникам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619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4064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746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810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683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4064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extLst>
                  <a:ext uri="{0D108BD9-81ED-4DB2-BD59-A6C34878D82A}">
                    <a16:rowId xmlns:a16="http://schemas.microsoft.com/office/drawing/2014/main" val="3947928650"/>
                  </a:ext>
                </a:extLst>
              </a:tr>
              <a:tr h="785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обращается за помощью к взрослому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619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4064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746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810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683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4064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extLst>
                  <a:ext uri="{0D108BD9-81ED-4DB2-BD59-A6C34878D82A}">
                    <a16:rowId xmlns:a16="http://schemas.microsoft.com/office/drawing/2014/main" val="1929275791"/>
                  </a:ext>
                </a:extLst>
              </a:tr>
              <a:tr h="523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Стремится все делать сам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619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4064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746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810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683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4064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extLst>
                  <a:ext uri="{0D108BD9-81ED-4DB2-BD59-A6C34878D82A}">
                    <a16:rowId xmlns:a16="http://schemas.microsoft.com/office/drawing/2014/main" val="56912675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24262" y="569625"/>
            <a:ext cx="10523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Карта проявлений самостоятельности (А.М. Щетинина)</a:t>
            </a:r>
          </a:p>
        </p:txBody>
      </p:sp>
    </p:spTree>
    <p:extLst>
      <p:ext uri="{BB962C8B-B14F-4D97-AF65-F5344CB8AC3E}">
        <p14:creationId xmlns:p14="http://schemas.microsoft.com/office/powerpoint/2010/main" val="4247921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198837"/>
              </p:ext>
            </p:extLst>
          </p:nvPr>
        </p:nvGraphicFramePr>
        <p:xfrm>
          <a:off x="749510" y="1162385"/>
          <a:ext cx="10687987" cy="42506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8464">
                  <a:extLst>
                    <a:ext uri="{9D8B030D-6E8A-4147-A177-3AD203B41FA5}">
                      <a16:colId xmlns:a16="http://schemas.microsoft.com/office/drawing/2014/main" val="3958756439"/>
                    </a:ext>
                  </a:extLst>
                </a:gridCol>
                <a:gridCol w="824459">
                  <a:extLst>
                    <a:ext uri="{9D8B030D-6E8A-4147-A177-3AD203B41FA5}">
                      <a16:colId xmlns:a16="http://schemas.microsoft.com/office/drawing/2014/main" val="1831308561"/>
                    </a:ext>
                  </a:extLst>
                </a:gridCol>
                <a:gridCol w="824459">
                  <a:extLst>
                    <a:ext uri="{9D8B030D-6E8A-4147-A177-3AD203B41FA5}">
                      <a16:colId xmlns:a16="http://schemas.microsoft.com/office/drawing/2014/main" val="2155284702"/>
                    </a:ext>
                  </a:extLst>
                </a:gridCol>
                <a:gridCol w="824459">
                  <a:extLst>
                    <a:ext uri="{9D8B030D-6E8A-4147-A177-3AD203B41FA5}">
                      <a16:colId xmlns:a16="http://schemas.microsoft.com/office/drawing/2014/main" val="1511454936"/>
                    </a:ext>
                  </a:extLst>
                </a:gridCol>
                <a:gridCol w="839449">
                  <a:extLst>
                    <a:ext uri="{9D8B030D-6E8A-4147-A177-3AD203B41FA5}">
                      <a16:colId xmlns:a16="http://schemas.microsoft.com/office/drawing/2014/main" val="3710853528"/>
                    </a:ext>
                  </a:extLst>
                </a:gridCol>
                <a:gridCol w="869430">
                  <a:extLst>
                    <a:ext uri="{9D8B030D-6E8A-4147-A177-3AD203B41FA5}">
                      <a16:colId xmlns:a16="http://schemas.microsoft.com/office/drawing/2014/main" val="1558036118"/>
                    </a:ext>
                  </a:extLst>
                </a:gridCol>
                <a:gridCol w="839449">
                  <a:extLst>
                    <a:ext uri="{9D8B030D-6E8A-4147-A177-3AD203B41FA5}">
                      <a16:colId xmlns:a16="http://schemas.microsoft.com/office/drawing/2014/main" val="2433786071"/>
                    </a:ext>
                  </a:extLst>
                </a:gridCol>
                <a:gridCol w="824459">
                  <a:extLst>
                    <a:ext uri="{9D8B030D-6E8A-4147-A177-3AD203B41FA5}">
                      <a16:colId xmlns:a16="http://schemas.microsoft.com/office/drawing/2014/main" val="1001627320"/>
                    </a:ext>
                  </a:extLst>
                </a:gridCol>
                <a:gridCol w="824459">
                  <a:extLst>
                    <a:ext uri="{9D8B030D-6E8A-4147-A177-3AD203B41FA5}">
                      <a16:colId xmlns:a16="http://schemas.microsoft.com/office/drawing/2014/main" val="668056573"/>
                    </a:ext>
                  </a:extLst>
                </a:gridCol>
                <a:gridCol w="873709">
                  <a:extLst>
                    <a:ext uri="{9D8B030D-6E8A-4147-A177-3AD203B41FA5}">
                      <a16:colId xmlns:a16="http://schemas.microsoft.com/office/drawing/2014/main" val="3161823897"/>
                    </a:ext>
                  </a:extLst>
                </a:gridCol>
                <a:gridCol w="805191">
                  <a:extLst>
                    <a:ext uri="{9D8B030D-6E8A-4147-A177-3AD203B41FA5}">
                      <a16:colId xmlns:a16="http://schemas.microsoft.com/office/drawing/2014/main" val="4045830324"/>
                    </a:ext>
                  </a:extLst>
                </a:gridCol>
              </a:tblGrid>
              <a:tr h="69786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Доводит начатое дело до конца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3619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4064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3746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3810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3683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4064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extLst>
                  <a:ext uri="{0D108BD9-81ED-4DB2-BD59-A6C34878D82A}">
                    <a16:rowId xmlns:a16="http://schemas.microsoft.com/office/drawing/2014/main" val="1000812693"/>
                  </a:ext>
                </a:extLst>
              </a:tr>
              <a:tr h="10697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указания взрослого убирает посуду, игрушки, вещи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3619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4064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3746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3810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3683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4064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extLst>
                  <a:ext uri="{0D108BD9-81ED-4DB2-BD59-A6C34878D82A}">
                    <a16:rowId xmlns:a16="http://schemas.microsoft.com/office/drawing/2014/main" val="3987031484"/>
                  </a:ext>
                </a:extLst>
              </a:tr>
              <a:tr h="119445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Самостоятельно решает 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конфликты со сверстниками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extLst>
                  <a:ext uri="{0D108BD9-81ED-4DB2-BD59-A6C34878D82A}">
                    <a16:rowId xmlns:a16="http://schemas.microsoft.com/office/drawing/2014/main" val="963533187"/>
                  </a:ext>
                </a:extLst>
              </a:tr>
              <a:tr h="12885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заботится о том, чтобы всегда находиться в согласии с большинством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270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778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587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39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460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333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778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587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651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587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extLst>
                  <a:ext uri="{0D108BD9-81ED-4DB2-BD59-A6C34878D82A}">
                    <a16:rowId xmlns:a16="http://schemas.microsoft.com/office/drawing/2014/main" val="2465553587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810240"/>
              </p:ext>
            </p:extLst>
          </p:nvPr>
        </p:nvGraphicFramePr>
        <p:xfrm>
          <a:off x="749513" y="377227"/>
          <a:ext cx="10687982" cy="7851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8662">
                  <a:extLst>
                    <a:ext uri="{9D8B030D-6E8A-4147-A177-3AD203B41FA5}">
                      <a16:colId xmlns:a16="http://schemas.microsoft.com/office/drawing/2014/main" val="2875064273"/>
                    </a:ext>
                  </a:extLst>
                </a:gridCol>
                <a:gridCol w="836932">
                  <a:extLst>
                    <a:ext uri="{9D8B030D-6E8A-4147-A177-3AD203B41FA5}">
                      <a16:colId xmlns:a16="http://schemas.microsoft.com/office/drawing/2014/main" val="1921165562"/>
                    </a:ext>
                  </a:extLst>
                </a:gridCol>
                <a:gridCol w="836932">
                  <a:extLst>
                    <a:ext uri="{9D8B030D-6E8A-4147-A177-3AD203B41FA5}">
                      <a16:colId xmlns:a16="http://schemas.microsoft.com/office/drawing/2014/main" val="2172495307"/>
                    </a:ext>
                  </a:extLst>
                </a:gridCol>
                <a:gridCol w="836932">
                  <a:extLst>
                    <a:ext uri="{9D8B030D-6E8A-4147-A177-3AD203B41FA5}">
                      <a16:colId xmlns:a16="http://schemas.microsoft.com/office/drawing/2014/main" val="245508507"/>
                    </a:ext>
                  </a:extLst>
                </a:gridCol>
                <a:gridCol w="836932">
                  <a:extLst>
                    <a:ext uri="{9D8B030D-6E8A-4147-A177-3AD203B41FA5}">
                      <a16:colId xmlns:a16="http://schemas.microsoft.com/office/drawing/2014/main" val="1016945431"/>
                    </a:ext>
                  </a:extLst>
                </a:gridCol>
                <a:gridCol w="836932">
                  <a:extLst>
                    <a:ext uri="{9D8B030D-6E8A-4147-A177-3AD203B41FA5}">
                      <a16:colId xmlns:a16="http://schemas.microsoft.com/office/drawing/2014/main" val="4042151967"/>
                    </a:ext>
                  </a:extLst>
                </a:gridCol>
                <a:gridCol w="836932">
                  <a:extLst>
                    <a:ext uri="{9D8B030D-6E8A-4147-A177-3AD203B41FA5}">
                      <a16:colId xmlns:a16="http://schemas.microsoft.com/office/drawing/2014/main" val="2134448990"/>
                    </a:ext>
                  </a:extLst>
                </a:gridCol>
                <a:gridCol w="836932">
                  <a:extLst>
                    <a:ext uri="{9D8B030D-6E8A-4147-A177-3AD203B41FA5}">
                      <a16:colId xmlns:a16="http://schemas.microsoft.com/office/drawing/2014/main" val="3539038787"/>
                    </a:ext>
                  </a:extLst>
                </a:gridCol>
                <a:gridCol w="836932">
                  <a:extLst>
                    <a:ext uri="{9D8B030D-6E8A-4147-A177-3AD203B41FA5}">
                      <a16:colId xmlns:a16="http://schemas.microsoft.com/office/drawing/2014/main" val="4109983927"/>
                    </a:ext>
                  </a:extLst>
                </a:gridCol>
                <a:gridCol w="836932">
                  <a:extLst>
                    <a:ext uri="{9D8B030D-6E8A-4147-A177-3AD203B41FA5}">
                      <a16:colId xmlns:a16="http://schemas.microsoft.com/office/drawing/2014/main" val="4102634779"/>
                    </a:ext>
                  </a:extLst>
                </a:gridCol>
                <a:gridCol w="836932">
                  <a:extLst>
                    <a:ext uri="{9D8B030D-6E8A-4147-A177-3AD203B41FA5}">
                      <a16:colId xmlns:a16="http://schemas.microsoft.com/office/drawing/2014/main" val="2415631387"/>
                    </a:ext>
                  </a:extLst>
                </a:gridCol>
              </a:tblGrid>
              <a:tr h="785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 самостоятельности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71755" marR="1778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Женя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69850" marR="5588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Ева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69850" marR="7175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Азирет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Гриша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Никита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69850" marR="7175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Лазиза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69850" marR="7175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Маша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69850" marR="7175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Денис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tc>
                  <a:txBody>
                    <a:bodyPr/>
                    <a:lstStyle/>
                    <a:p>
                      <a:pPr marL="69850" marR="7175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 гей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861" marR="47861" marT="0" marB="0"/>
                </a:tc>
                <a:extLst>
                  <a:ext uri="{0D108BD9-81ED-4DB2-BD59-A6C34878D82A}">
                    <a16:rowId xmlns:a16="http://schemas.microsoft.com/office/drawing/2014/main" val="334101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692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572177"/>
              </p:ext>
            </p:extLst>
          </p:nvPr>
        </p:nvGraphicFramePr>
        <p:xfrm>
          <a:off x="1055060" y="1403339"/>
          <a:ext cx="10687987" cy="3157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8464">
                  <a:extLst>
                    <a:ext uri="{9D8B030D-6E8A-4147-A177-3AD203B41FA5}">
                      <a16:colId xmlns:a16="http://schemas.microsoft.com/office/drawing/2014/main" val="2409255022"/>
                    </a:ext>
                  </a:extLst>
                </a:gridCol>
                <a:gridCol w="824459">
                  <a:extLst>
                    <a:ext uri="{9D8B030D-6E8A-4147-A177-3AD203B41FA5}">
                      <a16:colId xmlns:a16="http://schemas.microsoft.com/office/drawing/2014/main" val="1942311987"/>
                    </a:ext>
                  </a:extLst>
                </a:gridCol>
                <a:gridCol w="824459">
                  <a:extLst>
                    <a:ext uri="{9D8B030D-6E8A-4147-A177-3AD203B41FA5}">
                      <a16:colId xmlns:a16="http://schemas.microsoft.com/office/drawing/2014/main" val="54046488"/>
                    </a:ext>
                  </a:extLst>
                </a:gridCol>
                <a:gridCol w="824459">
                  <a:extLst>
                    <a:ext uri="{9D8B030D-6E8A-4147-A177-3AD203B41FA5}">
                      <a16:colId xmlns:a16="http://schemas.microsoft.com/office/drawing/2014/main" val="454513140"/>
                    </a:ext>
                  </a:extLst>
                </a:gridCol>
                <a:gridCol w="839449">
                  <a:extLst>
                    <a:ext uri="{9D8B030D-6E8A-4147-A177-3AD203B41FA5}">
                      <a16:colId xmlns:a16="http://schemas.microsoft.com/office/drawing/2014/main" val="1517085620"/>
                    </a:ext>
                  </a:extLst>
                </a:gridCol>
                <a:gridCol w="869430">
                  <a:extLst>
                    <a:ext uri="{9D8B030D-6E8A-4147-A177-3AD203B41FA5}">
                      <a16:colId xmlns:a16="http://schemas.microsoft.com/office/drawing/2014/main" val="1413061387"/>
                    </a:ext>
                  </a:extLst>
                </a:gridCol>
                <a:gridCol w="839449">
                  <a:extLst>
                    <a:ext uri="{9D8B030D-6E8A-4147-A177-3AD203B41FA5}">
                      <a16:colId xmlns:a16="http://schemas.microsoft.com/office/drawing/2014/main" val="1936165451"/>
                    </a:ext>
                  </a:extLst>
                </a:gridCol>
                <a:gridCol w="824459">
                  <a:extLst>
                    <a:ext uri="{9D8B030D-6E8A-4147-A177-3AD203B41FA5}">
                      <a16:colId xmlns:a16="http://schemas.microsoft.com/office/drawing/2014/main" val="4026867722"/>
                    </a:ext>
                  </a:extLst>
                </a:gridCol>
                <a:gridCol w="824459">
                  <a:extLst>
                    <a:ext uri="{9D8B030D-6E8A-4147-A177-3AD203B41FA5}">
                      <a16:colId xmlns:a16="http://schemas.microsoft.com/office/drawing/2014/main" val="3256161078"/>
                    </a:ext>
                  </a:extLst>
                </a:gridCol>
                <a:gridCol w="873709">
                  <a:extLst>
                    <a:ext uri="{9D8B030D-6E8A-4147-A177-3AD203B41FA5}">
                      <a16:colId xmlns:a16="http://schemas.microsoft.com/office/drawing/2014/main" val="1810951815"/>
                    </a:ext>
                  </a:extLst>
                </a:gridCol>
                <a:gridCol w="805191">
                  <a:extLst>
                    <a:ext uri="{9D8B030D-6E8A-4147-A177-3AD203B41FA5}">
                      <a16:colId xmlns:a16="http://schemas.microsoft.com/office/drawing/2014/main" val="1187806345"/>
                    </a:ext>
                  </a:extLst>
                </a:gridCol>
              </a:tblGrid>
              <a:tr h="1441697">
                <a:tc>
                  <a:txBody>
                    <a:bodyPr/>
                    <a:lstStyle/>
                    <a:p>
                      <a:pPr marR="698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Негативно относится к какой-либо помощи со стороны взрослого или сверстников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270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778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587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39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460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333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778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587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651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587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extLst>
                  <a:ext uri="{0D108BD9-81ED-4DB2-BD59-A6C34878D82A}">
                    <a16:rowId xmlns:a16="http://schemas.microsoft.com/office/drawing/2014/main" val="2026651622"/>
                  </a:ext>
                </a:extLst>
              </a:tr>
              <a:tr h="10697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напоминаний выполняет порученные дела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270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778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587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39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460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333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778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587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651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587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extLst>
                  <a:ext uri="{0D108BD9-81ED-4DB2-BD59-A6C34878D82A}">
                    <a16:rowId xmlns:a16="http://schemas.microsoft.com/office/drawing/2014/main" val="2493787737"/>
                  </a:ext>
                </a:extLst>
              </a:tr>
              <a:tr h="3259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Может играть один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270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778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587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39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460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333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778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587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651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587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extLst>
                  <a:ext uri="{0D108BD9-81ED-4DB2-BD59-A6C34878D82A}">
                    <a16:rowId xmlns:a16="http://schemas.microsoft.com/office/drawing/2014/main" val="2318929604"/>
                  </a:ext>
                </a:extLst>
              </a:tr>
              <a:tr h="26396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270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778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587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397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460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333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778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587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6510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tc>
                  <a:txBody>
                    <a:bodyPr/>
                    <a:lstStyle/>
                    <a:p>
                      <a:pPr marR="15875">
                        <a:lnSpc>
                          <a:spcPct val="15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8996" marR="28996" marT="0" marB="0"/>
                </a:tc>
                <a:extLst>
                  <a:ext uri="{0D108BD9-81ED-4DB2-BD59-A6C34878D82A}">
                    <a16:rowId xmlns:a16="http://schemas.microsoft.com/office/drawing/2014/main" val="341663196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60" y="580308"/>
            <a:ext cx="10729890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8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43" y="286603"/>
            <a:ext cx="10915837" cy="145075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Планирование и организация опытно – практической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37" y="2082134"/>
            <a:ext cx="1059804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планирование и организация проведения сюжетно -ролевых игр по развитию самостоятельности у детей старшего дошкольного возраста.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Задачи: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формировать умения у детей найти себе дело;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формировать умения у детей иметь свою точку зрения;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создать ситуации для обращения за помощью к сверстникам и за помощью взрослому;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самостоятельно последовательно выполнять все этапы работы;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сравнить исходный и конечный результаты;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самостоятельно без напоминания убирать посуду, игрушки, вещи;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формировать 	умения 	самостоятельно 	решать 	конфликты 	со сверстниками;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развивать умения у детей иметь своё собственное мнение. </a:t>
            </a:r>
          </a:p>
        </p:txBody>
      </p:sp>
    </p:spTree>
    <p:extLst>
      <p:ext uri="{BB962C8B-B14F-4D97-AF65-F5344CB8AC3E}">
        <p14:creationId xmlns:p14="http://schemas.microsoft.com/office/powerpoint/2010/main" val="3397059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128</TotalTime>
  <Words>817</Words>
  <Application>Microsoft Office PowerPoint</Application>
  <PresentationFormat>Широкоэкранный</PresentationFormat>
  <Paragraphs>227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Ретро</vt:lpstr>
      <vt:lpstr>ВЫПУСКНАЯ КВАЛИФИКАЦИОННАЯ РАБОТА     Тема: Развитие самостоятельности у детей 5 – 6 лет посредством сюжетно-ролевой игры  </vt:lpstr>
      <vt:lpstr>Презентация PowerPoint</vt:lpstr>
      <vt:lpstr>Показатели  развития самостоятельности </vt:lpstr>
      <vt:lpstr>Презентация PowerPoint</vt:lpstr>
      <vt:lpstr>Методика руководства сюжетно – ролевыми играми направлена на:     </vt:lpstr>
      <vt:lpstr>Первичная диагностика</vt:lpstr>
      <vt:lpstr>Презентация PowerPoint</vt:lpstr>
      <vt:lpstr>Презентация PowerPoint</vt:lpstr>
      <vt:lpstr>Планирование и организация опытно – практической работы</vt:lpstr>
      <vt:lpstr>Сюжетно – ролевая игра «Больница</vt:lpstr>
      <vt:lpstr>Сюжетно – ролевая игра «Супермаркет»</vt:lpstr>
    </vt:vector>
  </TitlesOfParts>
  <Company>UralSOFT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ВЫПУСКНАЯ КВАЛИФИКАЦИОННАЯ РАБОТА      Тема: Развитие самостоятельности у детей старшего дошкольного возраста посредством сюжетно-ролевой игры.       </dc:title>
  <dc:creator>Punched</dc:creator>
  <cp:lastModifiedBy>Punched</cp:lastModifiedBy>
  <cp:revision>16</cp:revision>
  <dcterms:created xsi:type="dcterms:W3CDTF">2024-02-14T12:59:09Z</dcterms:created>
  <dcterms:modified xsi:type="dcterms:W3CDTF">2024-03-09T09:08:01Z</dcterms:modified>
</cp:coreProperties>
</file>