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86" r:id="rId3"/>
    <p:sldId id="304" r:id="rId4"/>
    <p:sldId id="296" r:id="rId6"/>
    <p:sldId id="305" r:id="rId7"/>
    <p:sldId id="294" r:id="rId8"/>
    <p:sldId id="297" r:id="rId9"/>
    <p:sldId id="287" r:id="rId10"/>
    <p:sldId id="289" r:id="rId11"/>
    <p:sldId id="30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9FF"/>
    <a:srgbClr val="8AC9E8"/>
    <a:srgbClr val="93D1DF"/>
    <a:srgbClr val="8EB5E4"/>
    <a:srgbClr val="3399FF"/>
    <a:srgbClr val="636FE3"/>
    <a:srgbClr val="00FFFF"/>
    <a:srgbClr val="8888EA"/>
    <a:srgbClr val="D5D5FF"/>
    <a:srgbClr val="CD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82" autoAdjust="0"/>
  </p:normalViewPr>
  <p:slideViewPr>
    <p:cSldViewPr showGuides="1">
      <p:cViewPr varScale="1">
        <p:scale>
          <a:sx n="65" d="100"/>
          <a:sy n="65" d="100"/>
        </p:scale>
        <p:origin x="76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AA51B-673D-46F4-82BB-972DF83ADEF2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5D9C5-6817-4A1C-B397-664C4E323E8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07953-1FC8-43DE-97C0-49978BADED55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07953-1FC8-43DE-97C0-49978BADED55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07953-1FC8-43DE-97C0-49978BADED55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07953-1FC8-43DE-97C0-49978BADED55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07953-1FC8-43DE-97C0-49978BADED55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07953-1FC8-43DE-97C0-49978BADED55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07953-1FC8-43DE-97C0-49978BADED55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D1B6-EB6B-4B74-A4C9-7FEF4CDC95E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14C5-8666-44FE-8671-E29B45F9A77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D1B6-EB6B-4B74-A4C9-7FEF4CDC95E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14C5-8666-44FE-8671-E29B45F9A77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D1B6-EB6B-4B74-A4C9-7FEF4CDC95E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14C5-8666-44FE-8671-E29B45F9A77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D1B6-EB6B-4B74-A4C9-7FEF4CDC95E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14C5-8666-44FE-8671-E29B45F9A77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D1B6-EB6B-4B74-A4C9-7FEF4CDC95E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14C5-8666-44FE-8671-E29B45F9A77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D1B6-EB6B-4B74-A4C9-7FEF4CDC95EA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14C5-8666-44FE-8671-E29B45F9A77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D1B6-EB6B-4B74-A4C9-7FEF4CDC95EA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14C5-8666-44FE-8671-E29B45F9A77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D1B6-EB6B-4B74-A4C9-7FEF4CDC95EA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14C5-8666-44FE-8671-E29B45F9A77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D1B6-EB6B-4B74-A4C9-7FEF4CDC95EA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14C5-8666-44FE-8671-E29B45F9A77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D1B6-EB6B-4B74-A4C9-7FEF4CDC95EA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14C5-8666-44FE-8671-E29B45F9A77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D1B6-EB6B-4B74-A4C9-7FEF4CDC95EA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414C5-8666-44FE-8671-E29B45F9A776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3D1B6-EB6B-4B74-A4C9-7FEF4CDC95EA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414C5-8666-44FE-8671-E29B45F9A776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0" t="-745" b="1"/>
          <a:stretch>
            <a:fillRect/>
          </a:stretch>
        </p:blipFill>
        <p:spPr>
          <a:xfrm>
            <a:off x="361040" y="1075207"/>
            <a:ext cx="8800295" cy="5805264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gerb_ob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13" y="144324"/>
            <a:ext cx="100164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144413" y="108996"/>
            <a:ext cx="8892083" cy="6236539"/>
            <a:chOff x="144413" y="108996"/>
            <a:chExt cx="8892083" cy="6236539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224533" y="108996"/>
              <a:ext cx="7811963" cy="14452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200" dirty="0" err="1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Заняие</a:t>
              </a:r>
              <a:r>
                <a:rPr lang="ru-RU" sz="2200" dirty="0" smtClean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педагогов Муниципального казенного общеобразовательного учреждения «Основная общеобразовательная школа для учащихся с ограниченными возможностями здоровья №3»</a:t>
              </a:r>
              <a:endParaRPr lang="ru-RU" sz="2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44413" y="4869160"/>
              <a:ext cx="3995539" cy="14763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ru-RU" dirty="0" smtClean="0">
                <a:ln w="3175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dirty="0" smtClean="0">
                  <a:ln w="3175">
                    <a:solidFill>
                      <a:srgbClr val="0070C0"/>
                    </a:solidFill>
                    <a:prstDash val="solid"/>
                  </a:ln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Майорова Анастасия Михайловна, </a:t>
              </a:r>
              <a:endParaRPr lang="ru-RU" dirty="0" smtClean="0">
                <a:ln w="3175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dirty="0" smtClean="0">
                  <a:ln w="3175">
                    <a:solidFill>
                      <a:srgbClr val="0070C0"/>
                    </a:solidFill>
                    <a:prstDash val="solid"/>
                  </a:ln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педагог-психолог , </a:t>
              </a:r>
              <a:endParaRPr lang="ru-RU" dirty="0" smtClean="0">
                <a:ln w="3175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dirty="0">
                  <a:ln w="3175">
                    <a:solidFill>
                      <a:srgbClr val="0070C0"/>
                    </a:solidFill>
                    <a:prstDash val="solid"/>
                  </a:ln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МКОУ «Школа №3», </a:t>
              </a:r>
              <a:endParaRPr lang="ru-RU" dirty="0" smtClean="0">
                <a:ln w="3175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ru-RU" dirty="0" smtClean="0">
                  <a:ln w="3175">
                    <a:solidFill>
                      <a:srgbClr val="0070C0"/>
                    </a:solidFill>
                    <a:prstDash val="solid"/>
                  </a:ln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</a:t>
              </a:r>
              <a:r>
                <a:rPr lang="ru-RU" dirty="0">
                  <a:ln w="3175">
                    <a:solidFill>
                      <a:srgbClr val="0070C0"/>
                    </a:solidFill>
                    <a:prstDash val="solid"/>
                  </a:ln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ru-RU" dirty="0" smtClean="0">
                  <a:ln w="3175">
                    <a:solidFill>
                      <a:srgbClr val="0070C0"/>
                    </a:solidFill>
                    <a:prstDash val="solid"/>
                  </a:ln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Прокопьевск </a:t>
              </a:r>
              <a:endParaRPr lang="ru-RU" dirty="0">
                <a:ln w="3175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44413" y="1484784"/>
              <a:ext cx="7798465" cy="5371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4000"/>
                </a:lnSpc>
              </a:pPr>
              <a:endParaRPr lang="ru-RU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403648" y="1340768"/>
            <a:ext cx="561662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«Профилактика депрессивных и суицидальных намерений детей и подростков» </a:t>
            </a:r>
            <a:endParaRPr lang="ru-RU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99792" y="1359841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500" advClick="0">
        <p15:prstTrans prst="peelOff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" y="0"/>
            <a:ext cx="466096" cy="757204"/>
          </a:xfrm>
          <a:prstGeom prst="rect">
            <a:avLst/>
          </a:prstGeom>
        </p:spPr>
      </p:pic>
      <p:pic>
        <p:nvPicPr>
          <p:cNvPr id="14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438" y="29919"/>
            <a:ext cx="779562" cy="61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475588" y="584775"/>
            <a:ext cx="7725422" cy="6081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92306" y="-33593"/>
            <a:ext cx="73203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b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депрессия и как она влияет на подростка</a:t>
            </a:r>
            <a:endParaRPr lang="ru-RU" sz="20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547664" y="1175631"/>
            <a:ext cx="6446606" cy="5351395"/>
            <a:chOff x="1873655" y="828179"/>
            <a:chExt cx="6446606" cy="5351395"/>
          </a:xfrm>
        </p:grpSpPr>
        <p:sp>
          <p:nvSpPr>
            <p:cNvPr id="6" name="Блок-схема: ссылка на другую страницу 5"/>
            <p:cNvSpPr/>
            <p:nvPr/>
          </p:nvSpPr>
          <p:spPr>
            <a:xfrm>
              <a:off x="1873655" y="828179"/>
              <a:ext cx="6408712" cy="2520280"/>
            </a:xfrm>
            <a:prstGeom prst="flowChartOffpageConnector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u="sng" dirty="0">
                  <a:solidFill>
                    <a:srgbClr val="2929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Депрессия</a:t>
              </a:r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- это психическое расстройство, характеризующееся: снижением настроения и утратой способности переживать радость, нарушениями мышления, двигательной заторможенностью.  </a:t>
              </a:r>
              <a:endParaRPr lang="ru-RU" sz="1600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4911800" y="3369333"/>
              <a:ext cx="332421" cy="44020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Блок-схема: ссылка на другую страницу 16"/>
            <p:cNvSpPr/>
            <p:nvPr/>
          </p:nvSpPr>
          <p:spPr>
            <a:xfrm>
              <a:off x="1911549" y="3830408"/>
              <a:ext cx="6408712" cy="2349166"/>
            </a:xfrm>
            <a:prstGeom prst="flowChartOffpageConnector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При депрессии снижена самооценка, наблюдается потеря интереса к жизни и привычной </a:t>
              </a:r>
              <a:r>
                <a:rPr lang="ru-RU" sz="1600" b="1" dirty="0" smtClean="0">
                  <a:solidFill>
                    <a:srgbClr val="2929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деятельности.</a:t>
              </a:r>
              <a:endParaRPr lang="ru-RU" sz="1600" b="1" dirty="0" smtClean="0">
                <a:solidFill>
                  <a:srgbClr val="2929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Депрессивный человек теряет интерес к тому, что происходит вокруг, и зачастую не получает удовольствия от тех занятий, которые обычно его радовали. </a:t>
              </a:r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Человек в депрессии чувствует себя одиноким, неполноценным, безнадежным и бесполезным. </a:t>
              </a:r>
              <a:endParaRPr lang="ru-RU" sz="1600" b="1" dirty="0" smtClean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" y="7500"/>
            <a:ext cx="466096" cy="757204"/>
          </a:xfrm>
          <a:prstGeom prst="rect">
            <a:avLst/>
          </a:prstGeom>
        </p:spPr>
      </p:pic>
      <p:pic>
        <p:nvPicPr>
          <p:cNvPr id="14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438" y="29919"/>
            <a:ext cx="779562" cy="61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475588" y="584775"/>
            <a:ext cx="7725422" cy="6081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75588" y="111472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возникновения депрессивных состояний у подростка</a:t>
            </a: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78139" y="893486"/>
            <a:ext cx="8098056" cy="5343825"/>
            <a:chOff x="478139" y="893486"/>
            <a:chExt cx="8098056" cy="5343825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99020" y="893486"/>
              <a:ext cx="8077175" cy="813575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Наличие проблем, негативно влияющих на самооценку подростка, таких как ожирение, проблемы со сверстниками, долгосрочные издевательства или проблемы в </a:t>
              </a:r>
              <a:r>
                <a:rPr lang="ru-RU" sz="1600" b="1" dirty="0" smtClean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учебе.</a:t>
              </a:r>
              <a:endParaRPr lang="ru-RU" sz="14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478139" y="1894194"/>
              <a:ext cx="8077175" cy="71339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Если пациент был жертвой или свидетелем насилия (как физического, так и сексуального).</a:t>
              </a:r>
              <a:r>
                <a:rPr lang="ru-RU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ru-RU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492144" y="2746688"/>
              <a:ext cx="8077175" cy="71339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Наличие </a:t>
              </a:r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хронического физического заболевания - злокачественная опухоль, сахарный диабет или астма.</a:t>
              </a:r>
              <a:endPara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/>
              <a:endPara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492144" y="3571920"/>
              <a:ext cx="8077175" cy="71339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Наличие </a:t>
              </a:r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других психических заболеваний, таких как тревожное расстройство, анорексия или булимия, синдром дефицита внимания/</a:t>
              </a:r>
              <a:r>
                <a:rPr lang="ru-RU" sz="1600" b="1" dirty="0" err="1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гиперактивности</a:t>
              </a:r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. </a:t>
              </a:r>
              <a:endPara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492144" y="4488048"/>
              <a:ext cx="8077175" cy="71339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Злоупотребление алкоголем, никотином или наркотическими препаратами. </a:t>
              </a:r>
              <a:endPara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Скругленный прямоугольник 29"/>
            <p:cNvSpPr/>
            <p:nvPr/>
          </p:nvSpPr>
          <p:spPr>
            <a:xfrm>
              <a:off x="495490" y="5435134"/>
              <a:ext cx="8077175" cy="802177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Определенные черты личности, такие, как низкая самооценка, чрезмерная зависимость от другого человека, избыточная самокритичность или упорный пессимизм.</a:t>
              </a:r>
              <a:endPara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" y="0"/>
            <a:ext cx="466096" cy="757204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438" y="29919"/>
            <a:ext cx="779562" cy="61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40132" y="-105467"/>
            <a:ext cx="8229600" cy="86177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l"/>
            <a:b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</a:t>
            </a:r>
            <a:r>
              <a:rPr lang="ru-RU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 депрессивных состояний у 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</a:t>
            </a:r>
            <a:b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</a:t>
            </a:r>
            <a:endParaRPr lang="ru-RU" sz="1800" b="1" dirty="0">
              <a:solidFill>
                <a:srgbClr val="292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7200" y="1103865"/>
            <a:ext cx="8229599" cy="1235866"/>
          </a:xfrm>
          <a:prstGeom prst="roundRect">
            <a:avLst/>
          </a:prstGeom>
          <a:solidFill>
            <a:srgbClr val="93D1D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600" b="1" dirty="0" smtClean="0">
              <a:solidFill>
                <a:srgbClr val="292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600" b="1" dirty="0" smtClean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Принадлежность </a:t>
            </a:r>
            <a:r>
              <a: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сексуальным меньшинствам: если пациент гей, лесбиянка, бисексуал или транссексуал - он нередко становится социально изолированным или испытывает издевательства, что может увеличить риск депрессии. </a:t>
            </a:r>
            <a:br>
              <a: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ru-RU" sz="1600" b="1" dirty="0">
              <a:solidFill>
                <a:srgbClr val="292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75588" y="2494968"/>
            <a:ext cx="8229600" cy="568583"/>
          </a:xfrm>
          <a:prstGeom prst="roundRect">
            <a:avLst/>
          </a:prstGeom>
          <a:solidFill>
            <a:srgbClr val="93D1D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marL="0" indent="0" algn="ctr">
              <a:buNone/>
            </a:pPr>
            <a:endParaRPr lang="ru-RU" sz="1600" b="1" dirty="0" smtClean="0">
              <a:solidFill>
                <a:srgbClr val="292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900" b="1" dirty="0" smtClean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9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 неблагополучия и конфликтов в семье.</a:t>
            </a:r>
            <a:endParaRPr lang="ru-RU" sz="1900" b="1" dirty="0">
              <a:solidFill>
                <a:srgbClr val="292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900" b="1" dirty="0">
              <a:solidFill>
                <a:srgbClr val="292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8"/>
          <p:cNvSpPr txBox="1"/>
          <p:nvPr/>
        </p:nvSpPr>
        <p:spPr>
          <a:xfrm>
            <a:off x="449327" y="3230242"/>
            <a:ext cx="8222725" cy="795848"/>
          </a:xfrm>
          <a:prstGeom prst="roundRect">
            <a:avLst/>
          </a:prstGeom>
          <a:solidFill>
            <a:srgbClr val="93D1DF"/>
          </a:solidFill>
          <a:ln w="25400" cap="flat" cmpd="sng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sz="1600" b="1" dirty="0" smtClean="0">
              <a:solidFill>
                <a:srgbClr val="292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Переживание недавних стрессовых жизненных событий, таких как развод родителей, участие родителей в военных действиях или смерть близкого человека. </a:t>
            </a:r>
            <a:endParaRPr lang="ru-RU" sz="1600" b="1" dirty="0">
              <a:solidFill>
                <a:srgbClr val="292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000" b="1" dirty="0">
              <a:solidFill>
                <a:srgbClr val="292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1743" y="4221088"/>
            <a:ext cx="8247989" cy="1986282"/>
          </a:xfrm>
          <a:prstGeom prst="roundRect">
            <a:avLst/>
          </a:prstGeom>
          <a:solidFill>
            <a:srgbClr val="93D1D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работы с подростками</a:t>
            </a:r>
            <a:r>
              <a: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чьи родители злоупотребляют алкоголем, показал: эмоциональные проблемы их обусловлены наличием </a:t>
            </a:r>
            <a:r>
              <a:rPr lang="ru-RU" sz="1600" b="1" i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 страха и постоянной тревоги</a:t>
            </a:r>
            <a:r>
              <a: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Д</a:t>
            </a:r>
            <a:r>
              <a:rPr lang="ru-RU" sz="1600" b="1" dirty="0" smtClean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лительный </a:t>
            </a:r>
            <a:r>
              <a: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</a:t>
            </a:r>
            <a:r>
              <a:rPr lang="ru-RU" sz="1600" b="1" dirty="0" smtClean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существования </a:t>
            </a:r>
            <a:r>
              <a: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 формируют у подростка </a:t>
            </a:r>
            <a:r>
              <a:rPr lang="ru-RU" sz="1600" b="1" i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бессилия</a:t>
            </a:r>
            <a:r>
              <a: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i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неспособности справиться со своими эмоциями</a:t>
            </a:r>
            <a:r>
              <a: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i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делает его поведение неадекватным, а эмоциональную сферу нестабильной с чертами замкнутости и депрессивных состояний</a:t>
            </a:r>
            <a:r>
              <a: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400" b="1" dirty="0" smtClean="0">
              <a:solidFill>
                <a:srgbClr val="292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" y="7500"/>
            <a:ext cx="466096" cy="757204"/>
          </a:xfrm>
          <a:prstGeom prst="rect">
            <a:avLst/>
          </a:prstGeom>
        </p:spPr>
      </p:pic>
      <p:pic>
        <p:nvPicPr>
          <p:cNvPr id="14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438" y="29919"/>
            <a:ext cx="779562" cy="61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475588" y="584775"/>
            <a:ext cx="7725422" cy="6081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486698" y="117000"/>
            <a:ext cx="85789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различных возрастных группах депрессия проявляется по-разному 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335324" y="740804"/>
            <a:ext cx="8501532" cy="4967950"/>
            <a:chOff x="282211" y="626472"/>
            <a:chExt cx="8428869" cy="4816014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309877" y="1264274"/>
              <a:ext cx="8388000" cy="78257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just"/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Подростки с депрессивными состояниями предъявляют жалобы на грусть, уныние, чувство скуки, нежелание ничего делать, что с их точки зрения «не совсем правильно», понижение настроения, понижение </a:t>
              </a:r>
              <a:r>
                <a:rPr lang="ru-RU" sz="1600" b="1" dirty="0" smtClean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успеваемости.</a:t>
              </a:r>
              <a:endParaRPr lang="ru-RU" sz="14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312290" y="2109848"/>
              <a:ext cx="8398790" cy="79364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Согласно данным подростковой психиатрии средняя и тяжелая формы депрессии в возрасте от 13-16 лет встречаются довольно редко, но ее симптомы могут представлять угрозу для жизни тех, кто оказался в таком </a:t>
              </a:r>
              <a:r>
                <a:rPr lang="ru-RU" sz="1600" b="1" dirty="0" smtClean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состоянии.</a:t>
              </a:r>
              <a:endParaRPr lang="ru-RU" sz="14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09877" y="626472"/>
              <a:ext cx="8388000" cy="5971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ru-RU" sz="1600" b="1" dirty="0" smtClean="0">
                <a:solidFill>
                  <a:srgbClr val="2929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ru-RU" sz="1600" b="1" dirty="0" smtClean="0">
                  <a:solidFill>
                    <a:srgbClr val="2929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Так</a:t>
              </a:r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у маленьких детей это снижение аппетита, остановка в прибавке веса</a:t>
              </a:r>
              <a:r>
                <a:rPr lang="ru-RU" sz="1600" b="1" dirty="0" smtClean="0">
                  <a:solidFill>
                    <a:srgbClr val="2929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ru-RU" dirty="0"/>
                <a:t> </a:t>
              </a:r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остановка в прибавке веса, капризность, замедленность движения.</a:t>
              </a:r>
              <a:endParaRPr lang="ru-RU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just"/>
              <a:r>
                <a:rPr lang="ru-RU" sz="1600" b="1" dirty="0" smtClean="0">
                  <a:solidFill>
                    <a:srgbClr val="2929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296044" y="2956811"/>
              <a:ext cx="8388000" cy="8247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ru-RU" b="1" dirty="0">
                  <a:solidFill>
                    <a:srgbClr val="2929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Повышение аппетита, или булимия, у подростков также могут сопровождать депрессивные состояния, хотя это наблюдается несколько реже.</a:t>
              </a:r>
              <a:endParaRPr lang="ru-RU" sz="1400" b="1" dirty="0">
                <a:solidFill>
                  <a:srgbClr val="2929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lvl="0" algn="just"/>
              <a:endParaRPr lang="ru-RU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296044" y="3813451"/>
              <a:ext cx="8374663" cy="75532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just"/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Усиление тревоги, особенно к вечеру, часто сопровождается появлением страха за будущее, чувства бесперспективности жизни, возникновением суицидальных мыслей с попытками их реализации.  </a:t>
              </a:r>
              <a:r>
                <a:rPr lang="ru-RU" dirty="0"/>
                <a:t>  </a:t>
              </a:r>
              <a:endPara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282211" y="4600680"/>
              <a:ext cx="8401833" cy="84180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ru-RU" sz="1600" b="1" dirty="0" smtClean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Исследователи</a:t>
              </a:r>
              <a:r>
                <a:rPr lang="ru-RU" sz="1600" b="1" dirty="0">
                  <a:solidFill>
                    <a:srgbClr val="2929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которые сравнивали депрессию среди подростков и взрослых, пришли к выводу, что, несмотря на небольшие различия в стадиях развития, симптомы остаются теми же.</a:t>
              </a:r>
              <a:endPara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just"/>
              <a:endParaRPr lang="ru-RU" sz="14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1" name="Прямоугольник 30"/>
          <p:cNvSpPr/>
          <p:nvPr/>
        </p:nvSpPr>
        <p:spPr>
          <a:xfrm>
            <a:off x="335323" y="5741666"/>
            <a:ext cx="8474263" cy="9276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 подростки ведут активный поиск выхода из депрессивного состояния, используя помощь со стороны и не всегда родителей и родственников. Чувство </a:t>
            </a:r>
            <a:r>
              <a:rPr lang="ru-RU" sz="1600" b="1" dirty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взрослости и повышенное самомнение «я сам могу», часто определяет направление деятельности в негативную сторону</a:t>
            </a:r>
            <a:r>
              <a:rPr lang="ru-RU" sz="1600" b="1" dirty="0" smtClean="0">
                <a:solidFill>
                  <a:srgbClr val="292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b="1" dirty="0">
              <a:solidFill>
                <a:srgbClr val="292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" y="7500"/>
            <a:ext cx="466096" cy="757204"/>
          </a:xfrm>
          <a:prstGeom prst="rect">
            <a:avLst/>
          </a:prstGeom>
        </p:spPr>
      </p:pic>
      <p:pic>
        <p:nvPicPr>
          <p:cNvPr id="14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438" y="29919"/>
            <a:ext cx="779562" cy="61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475588" y="584775"/>
            <a:ext cx="7725422" cy="6081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87414" y="117001"/>
            <a:ext cx="84782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педагогов и психолога при работе с депрессией будут различны</a:t>
            </a:r>
            <a:r>
              <a:rPr lang="ru-RU" sz="2000" dirty="0"/>
              <a:t> 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07327" y="656727"/>
          <a:ext cx="8596434" cy="2412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173"/>
                <a:gridCol w="4186261"/>
              </a:tblGrid>
              <a:tr h="2412233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2929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 незначительном проявлении депрессии, работу может проводить и педагог:</a:t>
                      </a:r>
                      <a:endParaRPr lang="ru-RU" sz="1600" b="1" kern="1200" dirty="0">
                        <a:solidFill>
                          <a:srgbClr val="2929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AC9E8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Предложить подростку эмоциональную поддержку.</a:t>
                      </a:r>
                      <a:endParaRPr lang="ru-RU" sz="145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Проработать с ним негативные чувства.</a:t>
                      </a:r>
                      <a:endParaRPr lang="ru-RU" sz="145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Сфокусировать внимание на сильных сторонах подростка.</a:t>
                      </a:r>
                      <a:endParaRPr lang="ru-RU" sz="145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Встретиться с родителями (лицами их замещающими).</a:t>
                      </a:r>
                      <a:endParaRPr lang="ru-RU" sz="145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Постараться встретиться с подростком через некоторое время и наладить постоянные контакты (зависит от заведения).</a:t>
                      </a:r>
                      <a:endParaRPr lang="ru-RU" sz="145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AC9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07327" y="3068960"/>
          <a:ext cx="8596434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173"/>
                <a:gridCol w="4186261"/>
              </a:tblGrid>
              <a:tr h="1851401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2929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наличии депрессии средней степени, уже работа психолога:</a:t>
                      </a:r>
                      <a:endParaRPr lang="ru-RU" sz="1600" b="1" kern="1200" dirty="0">
                        <a:solidFill>
                          <a:srgbClr val="2929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AC9E8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Предложить эмоциональную поддержку.</a:t>
                      </a:r>
                      <a:endParaRPr lang="ru-RU" sz="145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Проработать суицидальные чувства.</a:t>
                      </a:r>
                      <a:endParaRPr lang="ru-RU" sz="145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Укрепить желание жить. </a:t>
                      </a:r>
                      <a:endParaRPr lang="ru-RU" sz="145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Обсудить альтернативы самоубийства. Заключить контракт. </a:t>
                      </a:r>
                      <a:endParaRPr lang="ru-RU" sz="145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Направить к психотерапевту (психиатру) как можно скорее.</a:t>
                      </a:r>
                      <a:endParaRPr lang="ru-RU" sz="145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Связаться с семьей, друзьями.</a:t>
                      </a:r>
                      <a:endParaRPr lang="ru-RU" sz="145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AC9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7327" y="4897048"/>
          <a:ext cx="8596434" cy="184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0173"/>
                <a:gridCol w="4186261"/>
              </a:tblGrid>
              <a:tr h="1848774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2929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наличии депрессии высокой степени (риск совершения суицида) - совместная работа педагога, психолога и социального педагога</a:t>
                      </a:r>
                      <a:r>
                        <a:rPr lang="ru-RU" sz="1800" b="1" kern="1200" dirty="0" smtClean="0">
                          <a:solidFill>
                            <a:srgbClr val="2929F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lang="ru-RU" sz="1800" b="1" kern="1200" dirty="0">
                        <a:solidFill>
                          <a:srgbClr val="2929F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AC9E8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 оставаться с подростком, не покидая его ни на минуту.</a:t>
                      </a:r>
                      <a:endParaRPr lang="ru-RU" sz="145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 возможности удалить от орудия самоубийства.</a:t>
                      </a:r>
                      <a:endParaRPr lang="ru-RU" sz="145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Заключить контракт.</a:t>
                      </a:r>
                      <a:endParaRPr lang="ru-RU" sz="145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Немедленно связаться с опытными врачами.</a:t>
                      </a:r>
                      <a:endParaRPr lang="ru-RU" sz="1450" b="1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ru-RU" sz="145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Известить семью.</a:t>
                      </a:r>
                      <a:endParaRPr lang="ru-RU" sz="1450" b="1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AC9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" y="7500"/>
            <a:ext cx="466096" cy="757204"/>
          </a:xfrm>
          <a:prstGeom prst="rect">
            <a:avLst/>
          </a:prstGeom>
        </p:spPr>
      </p:pic>
      <p:pic>
        <p:nvPicPr>
          <p:cNvPr id="14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438" y="7500"/>
            <a:ext cx="779562" cy="61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17708" y="0"/>
            <a:ext cx="847826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определить основные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коррекционной и социально педагогической работы, рассмотрим таблицу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75588" y="624212"/>
            <a:ext cx="7624804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7708" y="764703"/>
          <a:ext cx="8058747" cy="54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8915"/>
                <a:gridCol w="4029832"/>
              </a:tblGrid>
              <a:tr h="412442"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Депрессивные факторы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Антидепрессивные факторы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3879"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Эмоциональная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депревация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(пояснить)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Выраженная эмоциональная привязанность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3879"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Несформированность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родственных связей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Родственные связи и обязанности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2442"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Эгоизм 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эгоцентричность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Чувство долга, понятие о чести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3879"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Положительное отношение к суициду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Принятие норм общественного поведения, осуждающих суицид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3879"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Несформированный образ будущего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Планы, определяющие цель жизни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3879"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Суженность сознания (туннельность)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видеть ресурсные возможности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3879"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Склонность к негативному восприятию жизни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Позитивное восприятие жизни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2442"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смысла жизни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340"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понять проблему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" y="7500"/>
            <a:ext cx="466096" cy="1045236"/>
          </a:xfrm>
          <a:prstGeom prst="rect">
            <a:avLst/>
          </a:prstGeom>
        </p:spPr>
      </p:pic>
      <p:pic>
        <p:nvPicPr>
          <p:cNvPr id="14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25211"/>
            <a:ext cx="683568" cy="70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502303" y="126861"/>
            <a:ext cx="84782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дополнительных практических методов при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с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депрессией у подростков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475588" y="728609"/>
            <a:ext cx="7840828" cy="36095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15481" y="1016586"/>
            <a:ext cx="8065285" cy="4932694"/>
            <a:chOff x="615481" y="1016586"/>
            <a:chExt cx="8065285" cy="4932694"/>
          </a:xfrm>
        </p:grpSpPr>
        <p:sp>
          <p:nvSpPr>
            <p:cNvPr id="3" name="Блок-схема: решение 2"/>
            <p:cNvSpPr/>
            <p:nvPr/>
          </p:nvSpPr>
          <p:spPr>
            <a:xfrm>
              <a:off x="615481" y="1016586"/>
              <a:ext cx="4134674" cy="3708558"/>
            </a:xfrm>
            <a:prstGeom prst="flowChartDecision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Упражнение «</a:t>
              </a:r>
              <a:r>
                <a:rPr lang="ru-RU" b="1" dirty="0" err="1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Самоценность</a:t>
              </a:r>
              <a:r>
                <a:rPr lang="ru-RU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Блок-схема: решение 19"/>
            <p:cNvSpPr/>
            <p:nvPr/>
          </p:nvSpPr>
          <p:spPr>
            <a:xfrm>
              <a:off x="4499992" y="1988840"/>
              <a:ext cx="4180774" cy="3960440"/>
            </a:xfrm>
            <a:prstGeom prst="flowChartDecision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Упражнение «Метафорический автопортрет»</a:t>
              </a:r>
              <a:endPara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" y="7500"/>
            <a:ext cx="466096" cy="757204"/>
          </a:xfrm>
          <a:prstGeom prst="rect">
            <a:avLst/>
          </a:prstGeom>
        </p:spPr>
      </p:pic>
      <p:pic>
        <p:nvPicPr>
          <p:cNvPr id="14" name="Picture 2" descr="D:\Work\Bachti\!!!ВНУТРЕННИЕ\декабрь\презентация\фотозона размер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25211"/>
            <a:ext cx="683568" cy="54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518040" y="532539"/>
            <a:ext cx="7840828" cy="36095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650245" y="118373"/>
            <a:ext cx="76355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экстренных служб</a:t>
            </a:r>
            <a:endParaRPr lang="ru-RU" sz="20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764704"/>
            <a:ext cx="7200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КУДА ОБРАЩАТЬСЯ, ЕСЛИ РЕБЕНОК СОВЕРШИЛ СУИЦИД?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1. В СЛУЖБУ ЭКСТРЕННОЙ НЕОТЛОЖНОЙ ПОМОЩИ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ТЕЛ. 112 ИЛИ 03.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2. НЕОТЛОЖНАЯ ПОМОЩЬ ОКАЗЫВАЕТСЯ В ПРОФИЛЬНЫХ ОТДЕЛЕНИЯХ ЛЕЧЕБНЫХ УЧРЕЖДЕНИЙ.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ПОСЛЕ ОКАЗАНИЯ НЕОТЛОЖНОЙ ПОМОЩИ НЕОБХОДИМО ОБРАТИТЬСЯ: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b="1" u="sng" dirty="0">
                <a:solidFill>
                  <a:srgbClr val="002060"/>
                </a:solidFill>
              </a:rPr>
              <a:t>ДЕТСКИЙ ТЕЛЕФОН ДОВЕРИЯ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8-800-2000-122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dirty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dirty="0">
                <a:solidFill>
                  <a:srgbClr val="002060"/>
                </a:solidFill>
              </a:rPr>
              <a:t>(Звонок бесплатный и анонимный. Позвонить можно с любого стационарного или мобильного телефона.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dirty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Телефон доверия экстренной психологической и психотерапевтической помощи в городе Кемерово: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8(3842) 57- 07- 07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dirty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Центр </a:t>
            </a:r>
            <a:r>
              <a:rPr lang="ru-RU" b="1" dirty="0" err="1">
                <a:solidFill>
                  <a:srgbClr val="002060"/>
                </a:solidFill>
              </a:rPr>
              <a:t>психолого</a:t>
            </a:r>
            <a:r>
              <a:rPr lang="ru-RU" b="1" dirty="0">
                <a:solidFill>
                  <a:srgbClr val="002060"/>
                </a:solidFill>
              </a:rPr>
              <a:t> - педагогической помощи населению г. Прокопьевск: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8 (3846)62 - 16 - 16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b="1" dirty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6453</Words>
  <Application>WPS Presentation</Application>
  <PresentationFormat>Экран (4:3)</PresentationFormat>
  <Paragraphs>157</Paragraphs>
  <Slides>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Тема Office</vt:lpstr>
      <vt:lpstr>PowerPoint 演示文稿</vt:lpstr>
      <vt:lpstr>PowerPoint 演示文稿</vt:lpstr>
      <vt:lpstr>PowerPoint 演示文稿</vt:lpstr>
      <vt:lpstr> Факторы возникновения депрессивных состояний у подростка ___________________________________________________________________________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user</cp:lastModifiedBy>
  <cp:revision>184</cp:revision>
  <dcterms:created xsi:type="dcterms:W3CDTF">2024-03-14T06:34:14Z</dcterms:created>
  <dcterms:modified xsi:type="dcterms:W3CDTF">2024-03-14T06:37:19Z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90EDF086FC674B4CA5038AD278DA0BCD_12</vt:lpwstr>
  </property>
  <property fmtid="{D5CDD505-2E9C-101B-9397-08002B2CF9AE}" pid="3" name="KSOProductBuildVer">
    <vt:lpwstr>1049-12.2.0.13489</vt:lpwstr>
  </property>
</Properties>
</file>