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60" r:id="rId3"/>
    <p:sldId id="258" r:id="rId4"/>
    <p:sldId id="263" r:id="rId5"/>
    <p:sldId id="267" r:id="rId6"/>
    <p:sldId id="268" r:id="rId7"/>
    <p:sldId id="282" r:id="rId8"/>
    <p:sldId id="270" r:id="rId9"/>
    <p:sldId id="269" r:id="rId10"/>
    <p:sldId id="289" r:id="rId11"/>
    <p:sldId id="283" r:id="rId12"/>
    <p:sldId id="284" r:id="rId13"/>
    <p:sldId id="285" r:id="rId14"/>
    <p:sldId id="286" r:id="rId15"/>
    <p:sldId id="287" r:id="rId16"/>
    <p:sldId id="288" r:id="rId17"/>
    <p:sldId id="274" r:id="rId18"/>
    <p:sldId id="271" r:id="rId19"/>
    <p:sldId id="272" r:id="rId20"/>
    <p:sldId id="273" r:id="rId21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99FF33"/>
    <a:srgbClr val="FFFF66"/>
    <a:srgbClr val="CCFF33"/>
    <a:srgbClr val="FFFF99"/>
    <a:srgbClr val="6600FF"/>
    <a:srgbClr val="6666FF"/>
    <a:srgbClr val="CC66FF"/>
    <a:srgbClr val="000099"/>
    <a:srgbClr val="009900"/>
    <a:srgbClr val="CC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158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F69AB-C8E6-4CAD-BD8F-44769217948D}" type="datetimeFigureOut">
              <a:rPr lang="ru-RU" smtClean="0"/>
              <a:pPr/>
              <a:t>16.03.2015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56CE-96FB-41FD-8CD0-57BE042F7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5960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D456-51B3-4191-8283-1DB1C50DD751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0DE6-5466-4FEF-97F0-BD7BB8ACE5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21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0DE6-5466-4FEF-97F0-BD7BB8ACE59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93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F0DE6-5466-4FEF-97F0-BD7BB8ACE59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3510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lumMod val="75000"/>
              </a:schemeClr>
            </a:gs>
            <a:gs pos="0">
              <a:srgbClr val="9933FF"/>
            </a:gs>
            <a:gs pos="87000">
              <a:srgbClr val="9966FF">
                <a:alpha val="59000"/>
              </a:srgbClr>
            </a:gs>
            <a:gs pos="94000">
              <a:srgbClr val="002060">
                <a:alpha val="15000"/>
              </a:srgbClr>
            </a:gs>
            <a:gs pos="91000">
              <a:schemeClr val="accent3">
                <a:lumMod val="40000"/>
                <a:lumOff val="60000"/>
              </a:schemeClr>
            </a:gs>
            <a:gs pos="100000">
              <a:srgbClr val="000099">
                <a:alpha val="91000"/>
              </a:srgbClr>
            </a:gs>
            <a:gs pos="94000">
              <a:srgbClr val="CC00FF">
                <a:alpha val="36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eizvesten_-_muzyka_iz_reklamy_pro_kotenka_(iPlayer.fm)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hdphoto" Target="../media/hdphoto2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0.jpeg"/><Relationship Id="rId7" Type="http://schemas.openxmlformats.org/officeDocument/2006/relationships/image" Target="../media/image14.jpeg"/><Relationship Id="rId12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11" Type="http://schemas.openxmlformats.org/officeDocument/2006/relationships/image" Target="../media/image43.jpeg"/><Relationship Id="rId10" Type="http://schemas.openxmlformats.org/officeDocument/2006/relationships/image" Target="../media/image1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eizvesten_-_muzyka_iz_reklamy_pro_koten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11" name="Рисунок 10" descr="4b7d46a3fa0ccb1cba32d61e006434d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60" y="188640"/>
            <a:ext cx="11521280" cy="64807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5680" y="50131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Авторы презентации : Воспитатели  </a:t>
            </a:r>
          </a:p>
          <a:p>
            <a:pPr lvl="0" algn="r"/>
            <a:r>
              <a:rPr lang="en-US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квалификационной категории : </a:t>
            </a:r>
            <a:r>
              <a:rPr lang="ru-RU" sz="32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Суняйкина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О.Д</a:t>
            </a: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.</a:t>
            </a:r>
          </a:p>
          <a:p>
            <a:pPr lvl="0" algn="r"/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Крюкова Ю.Д.</a:t>
            </a:r>
            <a:endParaRPr lang="ru-RU" sz="32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5480" y="260648"/>
            <a:ext cx="1000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Муници</a:t>
            </a:r>
            <a:r>
              <a:rPr lang="ru-RU" sz="3600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пальн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ое дошкольное образовательное   учреждение «Детский сад № 141 </a:t>
            </a:r>
            <a:r>
              <a:rPr lang="ru-RU" sz="32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общеразвивающего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вида» г. Магнитогорска</a:t>
            </a: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43872" y="1628800"/>
            <a:ext cx="68880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« Создание условий для развития речевой  активности детей раннего возраста ».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79" cy="6480719"/>
          </a:xfrm>
          <a:prstGeom prst="rect">
            <a:avLst/>
          </a:prstGeom>
        </p:spPr>
      </p:pic>
      <p:pic>
        <p:nvPicPr>
          <p:cNvPr id="4" name="Рисунок 3" descr="P1010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088" y="3429000"/>
            <a:ext cx="4392488" cy="3086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55440" y="62068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Мы работы не боимся.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Да и нам зачем лениться?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Нам бы поскорей понять,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Чем еще  себя занять.</a:t>
            </a:r>
          </a:p>
        </p:txBody>
      </p:sp>
      <p:pic>
        <p:nvPicPr>
          <p:cNvPr id="5" name="Рисунок 4" descr="P10107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80" y="404664"/>
            <a:ext cx="453650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108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055440" y="3473134"/>
            <a:ext cx="4392488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79" cy="6480719"/>
          </a:xfrm>
          <a:prstGeom prst="rect">
            <a:avLst/>
          </a:prstGeom>
        </p:spPr>
      </p:pic>
      <p:pic>
        <p:nvPicPr>
          <p:cNvPr id="5" name="Рисунок 4" descr="P1010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3432" y="3573016"/>
            <a:ext cx="4019286" cy="2942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10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32104" y="3573016"/>
            <a:ext cx="401071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10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6080" y="332656"/>
            <a:ext cx="460851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11424" y="76470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Очень нравится  детишкам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Пирамидку собирать,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Радуги цвета по ней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Можно даже изучать.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1" y="188640"/>
            <a:ext cx="11521279" cy="6480720"/>
          </a:xfrm>
          <a:prstGeom prst="rect">
            <a:avLst/>
          </a:prstGeom>
        </p:spPr>
      </p:pic>
      <p:pic>
        <p:nvPicPr>
          <p:cNvPr id="4" name="Рисунок 3" descr="P1010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2104" y="3501008"/>
            <a:ext cx="4080453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107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55440" y="3573016"/>
            <a:ext cx="3960440" cy="2898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55440" y="18864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Вот большой стеклянный чайник,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Очень важный, как начальник.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Вот фарфоровые чашки,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Очень хрупкие, бедняжки.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Вот фарфоровые блюдца,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Только стукни – разобьются.</a:t>
            </a:r>
          </a:p>
        </p:txBody>
      </p:sp>
      <p:pic>
        <p:nvPicPr>
          <p:cNvPr id="7" name="Рисунок 6" descr="IMG_20150313_111712.jpg"/>
          <p:cNvPicPr>
            <a:picLocks noChangeAspect="1"/>
          </p:cNvPicPr>
          <p:nvPr/>
        </p:nvPicPr>
        <p:blipFill>
          <a:blip r:embed="rId5" cstate="print"/>
          <a:srcRect b="25956"/>
          <a:stretch>
            <a:fillRect/>
          </a:stretch>
        </p:blipFill>
        <p:spPr>
          <a:xfrm>
            <a:off x="7680176" y="332656"/>
            <a:ext cx="2986726" cy="29486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80" cy="6480720"/>
          </a:xfrm>
          <a:prstGeom prst="rect">
            <a:avLst/>
          </a:prstGeom>
        </p:spPr>
      </p:pic>
      <p:pic>
        <p:nvPicPr>
          <p:cNvPr id="6" name="Рисунок 5" descr="P101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320136" y="332656"/>
            <a:ext cx="3888432" cy="291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10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20136" y="3573016"/>
            <a:ext cx="3923275" cy="2942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108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83432" y="3479306"/>
            <a:ext cx="4104456" cy="3036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83432" y="54868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Раз, два, три — сложи детали, 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Чтоб они машиной стали.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Собери гараж, а потом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Не забудь построить дом.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80" cy="6480720"/>
          </a:xfrm>
          <a:prstGeom prst="rect">
            <a:avLst/>
          </a:prstGeom>
        </p:spPr>
      </p:pic>
      <p:pic>
        <p:nvPicPr>
          <p:cNvPr id="5" name="Рисунок 4" descr="P1010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48128" y="332656"/>
            <a:ext cx="3888432" cy="2916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10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6120" y="3501008"/>
            <a:ext cx="4008445" cy="3006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108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271464" y="3212976"/>
            <a:ext cx="4392488" cy="3294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55440" y="90872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Нам водичка – добрый друг,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55440" y="1556792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Скажут детки Все вокруг!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80" cy="6480719"/>
          </a:xfrm>
          <a:prstGeom prst="rect">
            <a:avLst/>
          </a:prstGeom>
        </p:spPr>
      </p:pic>
      <p:pic>
        <p:nvPicPr>
          <p:cNvPr id="7" name="Picture 2" descr="H:\ПРЕЗЕНТАЦИЯ  1 ЯС. ГРУППА\ФОТО 2\DSCN31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54"/>
          <a:stretch/>
        </p:blipFill>
        <p:spPr bwMode="auto">
          <a:xfrm rot="16200000" flipH="1">
            <a:off x="4808305" y="3560462"/>
            <a:ext cx="3028442" cy="304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27648" y="476672"/>
            <a:ext cx="7151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Топни ножка моя, топни маленькая…</a:t>
            </a:r>
          </a:p>
        </p:txBody>
      </p:sp>
      <p:pic>
        <p:nvPicPr>
          <p:cNvPr id="4" name="Picture 5" descr="H:\ПРЕЗЕНТАЦИЯ  1 ЯС. ГРУППА\ФОТО 2\DSCN31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45" t="11513" r="9967" b="24896"/>
          <a:stretch/>
        </p:blipFill>
        <p:spPr bwMode="auto">
          <a:xfrm flipH="1">
            <a:off x="7320135" y="1340768"/>
            <a:ext cx="4243179" cy="2899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ПРЕЗЕНТАЦИЯ  1 ЯС. ГРУППА\ФОТО 2\DSCN313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19" t="34111" r="18776" b="11383"/>
          <a:stretch/>
        </p:blipFill>
        <p:spPr bwMode="auto">
          <a:xfrm>
            <a:off x="623392" y="1340768"/>
            <a:ext cx="4431090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80" cy="64807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9736" y="476672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Ду-ду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ду-ду-ду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Дую я в свою трубу.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Быть я трубачом смогу,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Ду-ду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ду-ду-ду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Рисунок 18" descr="IMG_20150313_105249.jpg"/>
          <p:cNvPicPr>
            <a:picLocks noChangeAspect="1"/>
          </p:cNvPicPr>
          <p:nvPr/>
        </p:nvPicPr>
        <p:blipFill>
          <a:blip r:embed="rId3" cstate="print"/>
          <a:srcRect t="9525" b="12622"/>
          <a:stretch>
            <a:fillRect/>
          </a:stretch>
        </p:blipFill>
        <p:spPr>
          <a:xfrm>
            <a:off x="3215680" y="3429000"/>
            <a:ext cx="532859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20150313_105822.jpg"/>
          <p:cNvPicPr>
            <a:picLocks noChangeAspect="1"/>
          </p:cNvPicPr>
          <p:nvPr/>
        </p:nvPicPr>
        <p:blipFill>
          <a:blip r:embed="rId4" cstate="print"/>
          <a:srcRect t="29000" r="31800" b="19551"/>
          <a:stretch>
            <a:fillRect/>
          </a:stretch>
        </p:blipFill>
        <p:spPr>
          <a:xfrm flipH="1">
            <a:off x="8400256" y="404664"/>
            <a:ext cx="3295608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20150313_105310.jpg"/>
          <p:cNvPicPr>
            <a:picLocks noChangeAspect="1"/>
          </p:cNvPicPr>
          <p:nvPr/>
        </p:nvPicPr>
        <p:blipFill>
          <a:blip r:embed="rId5" cstate="print"/>
          <a:srcRect t="5901" r="30001" b="36350"/>
          <a:stretch>
            <a:fillRect/>
          </a:stretch>
        </p:blipFill>
        <p:spPr>
          <a:xfrm>
            <a:off x="551384" y="404664"/>
            <a:ext cx="3076705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lumMod val="75000"/>
              </a:schemeClr>
            </a:gs>
            <a:gs pos="0">
              <a:srgbClr val="9933FF"/>
            </a:gs>
            <a:gs pos="87000">
              <a:srgbClr val="9966FF">
                <a:alpha val="59000"/>
              </a:srgbClr>
            </a:gs>
            <a:gs pos="94000">
              <a:srgbClr val="002060">
                <a:alpha val="15000"/>
              </a:srgbClr>
            </a:gs>
            <a:gs pos="91000">
              <a:schemeClr val="accent3">
                <a:lumMod val="40000"/>
                <a:lumOff val="60000"/>
              </a:schemeClr>
            </a:gs>
            <a:gs pos="100000">
              <a:srgbClr val="000099">
                <a:alpha val="91000"/>
              </a:srgbClr>
            </a:gs>
            <a:gs pos="94000">
              <a:srgbClr val="CC00FF">
                <a:alpha val="36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ght_green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88640"/>
            <a:ext cx="11521280" cy="6480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35560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Раз, два, три, четыре, пять – </a:t>
            </a:r>
          </a:p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вместе любим мы играть!</a:t>
            </a:r>
          </a:p>
        </p:txBody>
      </p:sp>
      <p:pic>
        <p:nvPicPr>
          <p:cNvPr id="14" name="Рисунок 13" descr="IMG_20150313_111041.jpg"/>
          <p:cNvPicPr>
            <a:picLocks noChangeAspect="1"/>
          </p:cNvPicPr>
          <p:nvPr/>
        </p:nvPicPr>
        <p:blipFill>
          <a:blip r:embed="rId4" cstate="print"/>
          <a:srcRect t="12201" r="6688" b="9051"/>
          <a:stretch>
            <a:fillRect/>
          </a:stretch>
        </p:blipFill>
        <p:spPr>
          <a:xfrm>
            <a:off x="2658358" y="2276872"/>
            <a:ext cx="6484655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9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150313_111938.jpg"/>
          <p:cNvPicPr>
            <a:picLocks noChangeAspect="1"/>
          </p:cNvPicPr>
          <p:nvPr/>
        </p:nvPicPr>
        <p:blipFill>
          <a:blip r:embed="rId5" cstate="print"/>
          <a:srcRect r="15000" b="8001"/>
          <a:stretch>
            <a:fillRect/>
          </a:stretch>
        </p:blipFill>
        <p:spPr>
          <a:xfrm flipH="1">
            <a:off x="8976320" y="404664"/>
            <a:ext cx="2592288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_20150313_110503.jpg"/>
          <p:cNvPicPr>
            <a:picLocks noChangeAspect="1"/>
          </p:cNvPicPr>
          <p:nvPr/>
        </p:nvPicPr>
        <p:blipFill>
          <a:blip r:embed="rId6" cstate="print"/>
          <a:srcRect t="9210" r="9124" b="10438"/>
          <a:stretch>
            <a:fillRect/>
          </a:stretch>
        </p:blipFill>
        <p:spPr>
          <a:xfrm>
            <a:off x="479376" y="476672"/>
            <a:ext cx="2736304" cy="32258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9736" y="734734"/>
            <a:ext cx="797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lang="en-US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" name="Рисунок 5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79" cy="64807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9376" y="332656"/>
            <a:ext cx="111612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Таким образом, активизация речи детей раннего возраста и дошкольников осуществляется в разных видах деятельности. Важно помнить, что для этого необходимо направлять процесс обогащения и активизации словаря детей, используя разные методы и приемы словарной работы с учетом психологических особенностей каждого ребенка и особенностей каждого вида деятельности; поощряйте двигательную и познавательную активность малыша, больше разговаривайте с ним в процессе игры. Результатом вашей работы станет в скором будущем правильная, стилистически и эмоционально богатая, красивая речь ребёнка.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7728" y="2564904"/>
            <a:ext cx="4086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 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8" name="Рисунок 7" descr="31362-Vector_Bulletin_Vol_2_No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80" cy="64087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647728" y="332656"/>
            <a:ext cx="8168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«В </a:t>
            </a:r>
            <a:r>
              <a:rPr lang="ru-RU" sz="3600" b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пустых  стенах  ребёнок  не </a:t>
            </a: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заговорит»…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60296" y="1052736"/>
            <a:ext cx="2950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 algn="r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Е. И. Тихеева.</a:t>
            </a:r>
          </a:p>
        </p:txBody>
      </p:sp>
      <p:pic>
        <p:nvPicPr>
          <p:cNvPr id="20" name="Picture 6" descr="C:\Users\Admin\Desktop\ПРЕЗЕНТАЦИЯ  1 ЯС. ГРУППА\ФОТО\CIMG00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76" y="2708920"/>
            <a:ext cx="2824964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P10108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2024" y="1196752"/>
            <a:ext cx="2387104" cy="1964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C:\Users\Admin\Desktop\ПРЕЗЕНТАЦИЯ  1 ЯС. ГРУППА\ФОТО\CIMG009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376" y="332656"/>
            <a:ext cx="3196198" cy="2191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:\ПРЕЗЕНТАЦИЯ  1 ЯС. ГРУППА\ФОТО\CIMG005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412776"/>
            <a:ext cx="2649772" cy="1987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P1010779.JPG"/>
          <p:cNvPicPr>
            <a:picLocks noChangeAspect="1"/>
          </p:cNvPicPr>
          <p:nvPr/>
        </p:nvPicPr>
        <p:blipFill>
          <a:blip r:embed="rId10" cstate="print"/>
          <a:srcRect l="9302" t="9302" r="4651" b="13178"/>
          <a:stretch>
            <a:fillRect/>
          </a:stretch>
        </p:blipFill>
        <p:spPr>
          <a:xfrm flipH="1">
            <a:off x="8832304" y="4581128"/>
            <a:ext cx="266429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P101086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43672" y="3573016"/>
            <a:ext cx="3072341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" descr="H:\ПРЕЗЕНТАЦИЯ  1 ЯС. ГРУППА\ФОТО\CIMG008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356992"/>
            <a:ext cx="2514800" cy="1953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1362-Vector_Bulletin_Vol_2_No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260648"/>
            <a:ext cx="11521280" cy="63367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75920" y="1484784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   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12712" y="692696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« Речь – могучее средство общения и взаимодействия людей».</a:t>
            </a:r>
          </a:p>
          <a:p>
            <a:pPr algn="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     А.А. </a:t>
            </a:r>
            <a:r>
              <a:rPr lang="ru-RU" sz="36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Люблинская</a:t>
            </a:r>
            <a:endParaRPr lang="ru-RU" sz="3600" b="1" dirty="0" smtClean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3200" b="1" dirty="0" smtClean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/>
            <a:endParaRPr lang="ru-RU" sz="32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306896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« Усваивая родной язык, ребенок усваивает… бесконечное  множество понятий, воззрений на предметы, множество мыслей, чувств, художественных образов…»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           К.Д. Ушинский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b7d46a3fa0ccb1cba32d61e006434d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88640"/>
            <a:ext cx="11593288" cy="64807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07968" y="2564904"/>
            <a:ext cx="51844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Спасибо </a:t>
            </a:r>
            <a:r>
              <a:rPr lang="ru-RU" sz="4800" b="1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за внимание!</a:t>
            </a:r>
            <a:endParaRPr lang="ru-RU" sz="4800" b="1" dirty="0" smtClean="0">
              <a:ln>
                <a:solidFill>
                  <a:srgbClr val="00B0F0"/>
                </a:solidFill>
              </a:ln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ght_green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2" y="188640"/>
            <a:ext cx="11665296" cy="648072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71864" y="3097417"/>
            <a:ext cx="6552728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9856" y="692696"/>
            <a:ext cx="6786754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    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344" y="188640"/>
            <a:ext cx="1173730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Образовательная область «Речевое развитие» предполагает: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владение речью как средством общения и культуры;  обогащение активного словаря; 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развитие связной, грамматически правильной диалогической и монологической речи;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развитие речевого творчества; 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развитие звуковой и интонационной культуры речи, фонематического слуха; 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 marL="457200" lvl="0" indent="-457200" algn="just">
              <a:spcBef>
                <a:spcPts val="0"/>
              </a:spcBef>
              <a:buClrTx/>
              <a:buSzTx/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формирование звуковой </a:t>
            </a:r>
            <a:r>
              <a:rPr lang="ru-RU" sz="3200" b="1" dirty="0" err="1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анаплитико-синтетической</a:t>
            </a: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активности как предпосылки обучения грамоте. </a:t>
            </a:r>
          </a:p>
          <a:p>
            <a:pPr marL="137160" indent="0" algn="r">
              <a:buNone/>
            </a:pPr>
            <a:r>
              <a:rPr lang="ru-RU" sz="32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(ФГОС ДО)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88640"/>
            <a:ext cx="11665296" cy="64807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1384" y="3195916"/>
            <a:ext cx="11268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27448" y="836712"/>
            <a:ext cx="9865096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38138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6600FF"/>
                </a:solidFill>
                <a:latin typeface="Monotype Corsiva" pitchFamily="66" charset="0"/>
                <a:cs typeface="Times New Roman" pitchFamily="18" charset="0"/>
              </a:rPr>
              <a:t>Задачи были следующие:</a:t>
            </a:r>
          </a:p>
          <a:p>
            <a:pPr indent="338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Создать условия, при которых  ребёнок  может  устанавливать контакты и добиваться своей цели  путём речевого обращения к сверстнику или     взрослому.</a:t>
            </a:r>
          </a:p>
          <a:p>
            <a:pPr indent="3381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Обогащение понимаемого и активного словаря малыша за счёт общеупотребительных существительных, глаголов, наречий, прилагательных, предлогов.</a:t>
            </a:r>
            <a:endParaRPr lang="ru-RU" sz="36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Light_green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52" y="188640"/>
            <a:ext cx="11665295" cy="6480720"/>
          </a:xfrm>
          <a:prstGeom prst="rect">
            <a:avLst/>
          </a:prstGeom>
        </p:spPr>
      </p:pic>
      <p:sp>
        <p:nvSpPr>
          <p:cNvPr id="51" name="Прямоугольная выноска 50"/>
          <p:cNvSpPr/>
          <p:nvPr/>
        </p:nvSpPr>
        <p:spPr>
          <a:xfrm>
            <a:off x="7896200" y="1340768"/>
            <a:ext cx="3384376" cy="720080"/>
          </a:xfrm>
          <a:prstGeom prst="wedgeRectCallout">
            <a:avLst>
              <a:gd name="adj1" fmla="val -45469"/>
              <a:gd name="adj2" fmla="val -103338"/>
            </a:avLst>
          </a:prstGeom>
          <a:solidFill>
            <a:srgbClr val="FFFF66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ая выноска 49"/>
          <p:cNvSpPr/>
          <p:nvPr/>
        </p:nvSpPr>
        <p:spPr>
          <a:xfrm>
            <a:off x="4439816" y="1340768"/>
            <a:ext cx="2736304" cy="720080"/>
          </a:xfrm>
          <a:prstGeom prst="wedgeRectCallout">
            <a:avLst>
              <a:gd name="adj1" fmla="val 20570"/>
              <a:gd name="adj2" fmla="val -104149"/>
            </a:avLst>
          </a:prstGeom>
          <a:solidFill>
            <a:srgbClr val="FFFF66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ая выноска 48"/>
          <p:cNvSpPr/>
          <p:nvPr/>
        </p:nvSpPr>
        <p:spPr>
          <a:xfrm>
            <a:off x="767408" y="1340768"/>
            <a:ext cx="2808312" cy="720080"/>
          </a:xfrm>
          <a:prstGeom prst="wedgeRectCallout">
            <a:avLst>
              <a:gd name="adj1" fmla="val 44906"/>
              <a:gd name="adj2" fmla="val -104527"/>
            </a:avLst>
          </a:prstGeom>
          <a:solidFill>
            <a:srgbClr val="FFFF66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5704" y="1268760"/>
            <a:ext cx="5920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    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9416" y="1412776"/>
            <a:ext cx="2592288" cy="646331"/>
          </a:xfrm>
          <a:prstGeom prst="rect">
            <a:avLst/>
          </a:prstGeom>
          <a:solidFill>
            <a:srgbClr val="FFFF66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Наглядный</a:t>
            </a:r>
            <a:endParaRPr lang="ru-RU" sz="36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472" y="188640"/>
            <a:ext cx="99371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МЕТОДЫ РЕЧЕВОГО РАЗВИТИЯ</a:t>
            </a:r>
            <a:endParaRPr lang="ru-RU" sz="4800" b="1" dirty="0">
              <a:ln>
                <a:solidFill>
                  <a:srgbClr val="00B0F0"/>
                </a:solidFill>
              </a:ln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7848" y="1412776"/>
            <a:ext cx="19976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Словесный</a:t>
            </a:r>
            <a:endParaRPr lang="ru-RU" sz="36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68208" y="1412776"/>
            <a:ext cx="32415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Практические</a:t>
            </a:r>
            <a:endParaRPr lang="ru-RU" sz="36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9376" y="2276872"/>
            <a:ext cx="3672408" cy="1872208"/>
          </a:xfrm>
          <a:prstGeom prst="roundRect">
            <a:avLst>
              <a:gd name="adj" fmla="val 20134"/>
            </a:avLst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363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360" y="2276872"/>
            <a:ext cx="3960440" cy="1938992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Метод непосредственного наблюдения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И его разновидности: Наблюдение в природе, экскурсии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5360" y="4365104"/>
            <a:ext cx="3888432" cy="2016224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4365104"/>
            <a:ext cx="44398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Опосредованное наблюдение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(изобразительная наглядность):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Рассматривание игрушек и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картин, рассказывание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по игрушкам и картинам</a:t>
            </a:r>
          </a:p>
          <a:p>
            <a:pPr algn="ctr"/>
            <a:endParaRPr lang="ru-RU" sz="2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95800" y="2276872"/>
            <a:ext cx="3744416" cy="792088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Left"/>
              <a:lightRig rig="threePt" dir="t"/>
            </a:scene3d>
          </a:bodyPr>
          <a:lstStyle/>
          <a:p>
            <a:pPr algn="ctr"/>
            <a:endParaRPr lang="ru-RU">
              <a:effectLst>
                <a:glow rad="101600">
                  <a:srgbClr val="000099">
                    <a:alpha val="60000"/>
                  </a:srgb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79776" y="2204864"/>
            <a:ext cx="43204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Чтение и рассказывание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художественных произведений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83832" y="3212976"/>
            <a:ext cx="3168352" cy="504056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655840" y="3212976"/>
            <a:ext cx="29523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Заучивание наизусть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39816" y="3861048"/>
            <a:ext cx="3168352" cy="576064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087888" y="3933056"/>
            <a:ext cx="17451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Пересказ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39816" y="4653136"/>
            <a:ext cx="3168352" cy="648072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27848" y="4725144"/>
            <a:ext cx="24817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Обобщающая беседа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439816" y="5517232"/>
            <a:ext cx="3168352" cy="914400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439816" y="5517232"/>
            <a:ext cx="3078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Рассказывание без опоры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на наглядный материал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400256" y="2276872"/>
            <a:ext cx="3168352" cy="792088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616280" y="2420888"/>
            <a:ext cx="26244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Дидактические игры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84232" y="3284984"/>
            <a:ext cx="3168352" cy="648072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400256" y="3429000"/>
            <a:ext cx="27574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Игры - драматизации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328248" y="4149080"/>
            <a:ext cx="3168352" cy="504056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904312" y="4149080"/>
            <a:ext cx="1816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Инсценировки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112224" y="4869160"/>
            <a:ext cx="3600400" cy="648072"/>
          </a:xfrm>
          <a:prstGeom prst="roundRect">
            <a:avLst/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184232" y="4941168"/>
            <a:ext cx="3456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Дидактические упражнения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8328248" y="5733256"/>
            <a:ext cx="3312368" cy="79208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rgbClr val="FF66CC"/>
            </a:solidFill>
          </a:ln>
          <a:effectLst>
            <a:glow rad="101600">
              <a:srgbClr val="0000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9048328" y="5877272"/>
            <a:ext cx="17828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Хоровые игры</a:t>
            </a:r>
            <a:endParaRPr lang="ru-RU" sz="2400" b="1" dirty="0">
              <a:solidFill>
                <a:srgbClr val="000099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88640"/>
            <a:ext cx="11665296" cy="6495106"/>
          </a:xfrm>
          <a:prstGeom prst="rect">
            <a:avLst/>
          </a:prstGeom>
        </p:spPr>
      </p:pic>
      <p:pic>
        <p:nvPicPr>
          <p:cNvPr id="8" name="Рисунок 7" descr="P1010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2" y="3429000"/>
            <a:ext cx="3820679" cy="2924454"/>
          </a:xfrm>
          <a:prstGeom prst="rect">
            <a:avLst/>
          </a:prstGeom>
          <a:ln w="127000" cap="rnd">
            <a:solidFill>
              <a:srgbClr val="99FF33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P10108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4232" y="548680"/>
            <a:ext cx="3497383" cy="2667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Admin\Desktop\ПРЕЗЕНТАЦИЯ  1 ЯС. ГРУППА\ФОТО\CIMG0019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9816" y="548680"/>
            <a:ext cx="3483142" cy="2657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3352" y="83671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А у нас, у дошколят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На столе зелёный сад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19936" y="3789040"/>
            <a:ext cx="6312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На столе стеклянный дом.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 нём живёт усатый сом,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Золотые рыбки </a:t>
            </a:r>
            <a:b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И серые улитки.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52" y="188640"/>
            <a:ext cx="11665296" cy="6480720"/>
          </a:xfrm>
          <a:prstGeom prst="rect">
            <a:avLst/>
          </a:prstGeom>
        </p:spPr>
      </p:pic>
      <p:pic>
        <p:nvPicPr>
          <p:cNvPr id="3" name="Рисунок 2" descr="H:\ПРЕЗЕНТАЦИЯ  1 ЯС. ГРУППА\ФОТО 2\DSCN309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00808"/>
            <a:ext cx="4824536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0686" y="550780"/>
            <a:ext cx="5997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Мы ребята – малыши,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14586" y="548681"/>
            <a:ext cx="4549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всем  поможем от души! </a:t>
            </a:r>
          </a:p>
        </p:txBody>
      </p:sp>
      <p:pic>
        <p:nvPicPr>
          <p:cNvPr id="7" name="Рисунок 6" descr="H:\ПРЕЗЕНТАЦИЯ  1 ЯС. ГРУППА\ФОТО 2\DSCN309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 l="5053" b="-25"/>
          <a:stretch/>
        </p:blipFill>
        <p:spPr bwMode="auto">
          <a:xfrm>
            <a:off x="6456040" y="1628800"/>
            <a:ext cx="4912438" cy="4114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Light_green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88640"/>
            <a:ext cx="11521280" cy="6480720"/>
          </a:xfrm>
          <a:prstGeom prst="rect">
            <a:avLst/>
          </a:prstGeom>
        </p:spPr>
      </p:pic>
      <p:pic>
        <p:nvPicPr>
          <p:cNvPr id="12" name="Рисунок 11" descr="P1010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83432" y="3717032"/>
            <a:ext cx="4104456" cy="2775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6556" y="735304"/>
            <a:ext cx="8268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5547" y="2898533"/>
            <a:ext cx="5747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7568" y="2636912"/>
            <a:ext cx="8221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rgbClr val="6600CC"/>
                  </a:glow>
                </a:effectLst>
                <a:latin typeface="Monotype Corsiva" pitchFamily="66" charset="0"/>
                <a:ea typeface="+mj-ea"/>
                <a:cs typeface="+mj-cs"/>
              </a:rPr>
              <a:t>     </a:t>
            </a:r>
            <a:endParaRPr lang="ru-RU" sz="28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101600">
                  <a:srgbClr val="6600CC"/>
                </a:glo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1" name="Рисунок 10" descr="P1010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08" y="476672"/>
            <a:ext cx="453650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240016" y="404664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 мире много сказок - 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 грустных и смешных….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Но прожить на свете,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    нам нельзя без них….</a:t>
            </a:r>
          </a:p>
        </p:txBody>
      </p:sp>
      <p:pic>
        <p:nvPicPr>
          <p:cNvPr id="10" name="Picture 5" descr="H:\ПРЕЗЕНТАЦИЯ  1 ЯС. ГРУППА\ФОТО\CIMG00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8" t="15378"/>
          <a:stretch/>
        </p:blipFill>
        <p:spPr bwMode="auto">
          <a:xfrm>
            <a:off x="6600056" y="3212976"/>
            <a:ext cx="4308648" cy="3285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chemeClr val="accent1">
                <a:lumMod val="75000"/>
              </a:schemeClr>
            </a:gs>
            <a:gs pos="0">
              <a:srgbClr val="9933FF"/>
            </a:gs>
            <a:gs pos="87000">
              <a:srgbClr val="9966FF">
                <a:alpha val="59000"/>
              </a:srgbClr>
            </a:gs>
            <a:gs pos="94000">
              <a:srgbClr val="002060">
                <a:alpha val="15000"/>
              </a:srgbClr>
            </a:gs>
            <a:gs pos="91000">
              <a:schemeClr val="accent3">
                <a:lumMod val="40000"/>
                <a:lumOff val="60000"/>
              </a:schemeClr>
            </a:gs>
            <a:gs pos="100000">
              <a:srgbClr val="000099">
                <a:alpha val="91000"/>
              </a:srgbClr>
            </a:gs>
            <a:gs pos="94000">
              <a:srgbClr val="CC00FF">
                <a:alpha val="36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ght_green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0" y="188640"/>
            <a:ext cx="11521280" cy="6480719"/>
          </a:xfrm>
          <a:prstGeom prst="rect">
            <a:avLst/>
          </a:prstGeom>
        </p:spPr>
      </p:pic>
      <p:pic>
        <p:nvPicPr>
          <p:cNvPr id="8" name="Рисунок 7" descr="P1010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8048" y="3645024"/>
            <a:ext cx="460851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P10108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528048" y="404664"/>
            <a:ext cx="4536504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9FF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10108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39416" y="3645024"/>
            <a:ext cx="4320481" cy="28904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67408" y="188640"/>
            <a:ext cx="6240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Жили-были два брата: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Треугольник с квадратом.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Старший – квадратный,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Добродушный, приятный.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Младший – треугольный,</a:t>
            </a:r>
          </a:p>
          <a:p>
            <a:r>
              <a:rPr lang="ru-RU" sz="3600" b="1" dirty="0" smtClean="0">
                <a:solidFill>
                  <a:srgbClr val="000099"/>
                </a:solidFill>
                <a:latin typeface="Monotype Corsiva" pitchFamily="66" charset="0"/>
                <a:cs typeface="Times New Roman" pitchFamily="18" charset="0"/>
              </a:rPr>
              <a:t>Вечно недовольный.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505</Words>
  <Application>Microsoft Office PowerPoint</Application>
  <PresentationFormat>Произвольный</PresentationFormat>
  <Paragraphs>85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</dc:title>
  <dc:creator>Ангелина</dc:creator>
  <cp:lastModifiedBy>Лариса</cp:lastModifiedBy>
  <cp:revision>267</cp:revision>
  <dcterms:modified xsi:type="dcterms:W3CDTF">2015-03-16T06:06:22Z</dcterms:modified>
</cp:coreProperties>
</file>