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64" r:id="rId3"/>
    <p:sldId id="267" r:id="rId4"/>
    <p:sldId id="260" r:id="rId5"/>
    <p:sldId id="258" r:id="rId6"/>
    <p:sldId id="269" r:id="rId7"/>
    <p:sldId id="270" r:id="rId8"/>
    <p:sldId id="271" r:id="rId9"/>
    <p:sldId id="272" r:id="rId10"/>
    <p:sldId id="259" r:id="rId11"/>
    <p:sldId id="257" r:id="rId12"/>
    <p:sldId id="268" r:id="rId13"/>
    <p:sldId id="262" r:id="rId14"/>
    <p:sldId id="266" r:id="rId15"/>
    <p:sldId id="261" r:id="rId16"/>
    <p:sldId id="26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33E9115-C915-41CE-A673-412729763C03}" type="datetimeFigureOut">
              <a:rPr lang="ru-RU" smtClean="0"/>
              <a:t>13.03.2024</a:t>
            </a:fld>
            <a:endParaRPr lang="ru-RU"/>
          </a:p>
        </p:txBody>
      </p:sp>
      <p:sp>
        <p:nvSpPr>
          <p:cNvPr id="5" name="Footer Placeholder 4"/>
          <p:cNvSpPr>
            <a:spLocks noGrp="1"/>
          </p:cNvSpPr>
          <p:nvPr>
            <p:ph type="ftr" sz="quarter" idx="11"/>
          </p:nvPr>
        </p:nvSpPr>
        <p:spPr>
          <a:xfrm>
            <a:off x="1371600" y="4323845"/>
            <a:ext cx="6400800" cy="365125"/>
          </a:xfrm>
        </p:spPr>
        <p:txBody>
          <a:bodyPr/>
          <a:lstStyle/>
          <a:p>
            <a:endParaRPr lang="ru-RU"/>
          </a:p>
        </p:txBody>
      </p:sp>
      <p:sp>
        <p:nvSpPr>
          <p:cNvPr id="6" name="Slide Number Placeholder 5"/>
          <p:cNvSpPr>
            <a:spLocks noGrp="1"/>
          </p:cNvSpPr>
          <p:nvPr>
            <p:ph type="sldNum" sz="quarter" idx="12"/>
          </p:nvPr>
        </p:nvSpPr>
        <p:spPr>
          <a:xfrm>
            <a:off x="8077200" y="1430866"/>
            <a:ext cx="2743200" cy="365125"/>
          </a:xfrm>
        </p:spPr>
        <p:txBody>
          <a:bodyPr/>
          <a:lstStyle/>
          <a:p>
            <a:fld id="{1918127F-570B-4054-83B2-6D8F28651DB0}" type="slidenum">
              <a:rPr lang="ru-RU" smtClean="0"/>
              <a:t>‹#›</a:t>
            </a:fld>
            <a:endParaRPr lang="ru-RU"/>
          </a:p>
        </p:txBody>
      </p:sp>
    </p:spTree>
    <p:extLst>
      <p:ext uri="{BB962C8B-B14F-4D97-AF65-F5344CB8AC3E}">
        <p14:creationId xmlns:p14="http://schemas.microsoft.com/office/powerpoint/2010/main" val="1330852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E33E9115-C915-41CE-A673-412729763C03}" type="datetimeFigureOut">
              <a:rPr lang="ru-RU" smtClean="0"/>
              <a:t>13.03.2024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918127F-570B-4054-83B2-6D8F28651DB0}" type="slidenum">
              <a:rPr lang="ru-RU" smtClean="0"/>
              <a:t>‹#›</a:t>
            </a:fld>
            <a:endParaRPr lang="ru-RU"/>
          </a:p>
        </p:txBody>
      </p:sp>
    </p:spTree>
    <p:extLst>
      <p:ext uri="{BB962C8B-B14F-4D97-AF65-F5344CB8AC3E}">
        <p14:creationId xmlns:p14="http://schemas.microsoft.com/office/powerpoint/2010/main" val="1529860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E33E9115-C915-41CE-A673-412729763C03}" type="datetimeFigureOut">
              <a:rPr lang="ru-RU" smtClean="0"/>
              <a:t>13.03.2024</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1918127F-570B-4054-83B2-6D8F28651DB0}" type="slidenum">
              <a:rPr lang="ru-RU" smtClean="0"/>
              <a:t>‹#›</a:t>
            </a:fld>
            <a:endParaRPr lang="ru-RU"/>
          </a:p>
        </p:txBody>
      </p:sp>
    </p:spTree>
    <p:extLst>
      <p:ext uri="{BB962C8B-B14F-4D97-AF65-F5344CB8AC3E}">
        <p14:creationId xmlns:p14="http://schemas.microsoft.com/office/powerpoint/2010/main" val="408519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E33E9115-C915-41CE-A673-412729763C03}" type="datetimeFigureOut">
              <a:rPr lang="ru-RU" smtClean="0"/>
              <a:t>13.03.2024</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1918127F-570B-4054-83B2-6D8F28651DB0}" type="slidenum">
              <a:rPr lang="ru-RU" smtClean="0"/>
              <a:t>‹#›</a:t>
            </a:fld>
            <a:endParaRPr lang="ru-RU"/>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54088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E33E9115-C915-41CE-A673-412729763C03}" type="datetimeFigureOut">
              <a:rPr lang="ru-RU" smtClean="0"/>
              <a:t>13.03.2024</a:t>
            </a:fld>
            <a:endParaRPr lang="ru-RU"/>
          </a:p>
        </p:txBody>
      </p:sp>
      <p:sp>
        <p:nvSpPr>
          <p:cNvPr id="6" name="Footer Placeholder 5"/>
          <p:cNvSpPr>
            <a:spLocks noGrp="1"/>
          </p:cNvSpPr>
          <p:nvPr>
            <p:ph type="ftr" sz="quarter" idx="11"/>
          </p:nvPr>
        </p:nvSpPr>
        <p:spPr>
          <a:xfrm>
            <a:off x="685800" y="378883"/>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1918127F-570B-4054-83B2-6D8F28651DB0}" type="slidenum">
              <a:rPr lang="ru-RU" smtClean="0"/>
              <a:t>‹#›</a:t>
            </a:fld>
            <a:endParaRPr lang="ru-RU"/>
          </a:p>
        </p:txBody>
      </p:sp>
    </p:spTree>
    <p:extLst>
      <p:ext uri="{BB962C8B-B14F-4D97-AF65-F5344CB8AC3E}">
        <p14:creationId xmlns:p14="http://schemas.microsoft.com/office/powerpoint/2010/main" val="1227436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E33E9115-C915-41CE-A673-412729763C03}" type="datetimeFigureOut">
              <a:rPr lang="ru-RU" smtClean="0"/>
              <a:t>13.03.2024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918127F-570B-4054-83B2-6D8F28651DB0}" type="slidenum">
              <a:rPr lang="ru-RU" smtClean="0"/>
              <a:t>‹#›</a:t>
            </a:fld>
            <a:endParaRPr lang="ru-RU"/>
          </a:p>
        </p:txBody>
      </p:sp>
    </p:spTree>
    <p:extLst>
      <p:ext uri="{BB962C8B-B14F-4D97-AF65-F5344CB8AC3E}">
        <p14:creationId xmlns:p14="http://schemas.microsoft.com/office/powerpoint/2010/main" val="3819536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E33E9115-C915-41CE-A673-412729763C03}" type="datetimeFigureOut">
              <a:rPr lang="ru-RU" smtClean="0"/>
              <a:t>13.03.2024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918127F-570B-4054-83B2-6D8F28651DB0}" type="slidenum">
              <a:rPr lang="ru-RU" smtClean="0"/>
              <a:t>‹#›</a:t>
            </a:fld>
            <a:endParaRPr lang="ru-RU"/>
          </a:p>
        </p:txBody>
      </p:sp>
    </p:spTree>
    <p:extLst>
      <p:ext uri="{BB962C8B-B14F-4D97-AF65-F5344CB8AC3E}">
        <p14:creationId xmlns:p14="http://schemas.microsoft.com/office/powerpoint/2010/main" val="2417231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3E9115-C915-41CE-A673-412729763C03}" type="datetimeFigureOut">
              <a:rPr lang="ru-RU" smtClean="0"/>
              <a:t>13.03.2024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918127F-570B-4054-83B2-6D8F28651DB0}" type="slidenum">
              <a:rPr lang="ru-RU" smtClean="0"/>
              <a:t>‹#›</a:t>
            </a:fld>
            <a:endParaRPr lang="ru-RU"/>
          </a:p>
        </p:txBody>
      </p:sp>
    </p:spTree>
    <p:extLst>
      <p:ext uri="{BB962C8B-B14F-4D97-AF65-F5344CB8AC3E}">
        <p14:creationId xmlns:p14="http://schemas.microsoft.com/office/powerpoint/2010/main" val="1761774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33E9115-C915-41CE-A673-412729763C03}" type="datetimeFigureOut">
              <a:rPr lang="ru-RU" smtClean="0"/>
              <a:t>13.03.2024</a:t>
            </a:fld>
            <a:endParaRPr lang="ru-RU"/>
          </a:p>
        </p:txBody>
      </p:sp>
      <p:sp>
        <p:nvSpPr>
          <p:cNvPr id="5" name="Footer Placeholder 4"/>
          <p:cNvSpPr>
            <a:spLocks noGrp="1"/>
          </p:cNvSpPr>
          <p:nvPr>
            <p:ph type="ftr" sz="quarter" idx="11"/>
          </p:nvPr>
        </p:nvSpPr>
        <p:spPr>
          <a:xfrm>
            <a:off x="685800" y="381000"/>
            <a:ext cx="6991492" cy="36512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1918127F-570B-4054-83B2-6D8F28651DB0}" type="slidenum">
              <a:rPr lang="ru-RU" smtClean="0"/>
              <a:t>‹#›</a:t>
            </a:fld>
            <a:endParaRPr lang="ru-RU"/>
          </a:p>
        </p:txBody>
      </p:sp>
    </p:spTree>
    <p:extLst>
      <p:ext uri="{BB962C8B-B14F-4D97-AF65-F5344CB8AC3E}">
        <p14:creationId xmlns:p14="http://schemas.microsoft.com/office/powerpoint/2010/main" val="4150746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3E9115-C915-41CE-A673-412729763C03}" type="datetimeFigureOut">
              <a:rPr lang="ru-RU" smtClean="0"/>
              <a:t>13.03.2024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918127F-570B-4054-83B2-6D8F28651DB0}" type="slidenum">
              <a:rPr lang="ru-RU" smtClean="0"/>
              <a:t>‹#›</a:t>
            </a:fld>
            <a:endParaRPr lang="ru-RU"/>
          </a:p>
        </p:txBody>
      </p:sp>
    </p:spTree>
    <p:extLst>
      <p:ext uri="{BB962C8B-B14F-4D97-AF65-F5344CB8AC3E}">
        <p14:creationId xmlns:p14="http://schemas.microsoft.com/office/powerpoint/2010/main" val="303334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E33E9115-C915-41CE-A673-412729763C03}" type="datetimeFigureOut">
              <a:rPr lang="ru-RU" smtClean="0"/>
              <a:t>13.03.2024</a:t>
            </a:fld>
            <a:endParaRPr lang="ru-RU"/>
          </a:p>
        </p:txBody>
      </p:sp>
      <p:sp>
        <p:nvSpPr>
          <p:cNvPr id="5" name="Footer Placeholder 4"/>
          <p:cNvSpPr>
            <a:spLocks noGrp="1"/>
          </p:cNvSpPr>
          <p:nvPr>
            <p:ph type="ftr" sz="quarter" idx="11"/>
          </p:nvPr>
        </p:nvSpPr>
        <p:spPr>
          <a:xfrm>
            <a:off x="685800" y="381001"/>
            <a:ext cx="6991492" cy="36406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1918127F-570B-4054-83B2-6D8F28651DB0}" type="slidenum">
              <a:rPr lang="ru-RU" smtClean="0"/>
              <a:t>‹#›</a:t>
            </a:fld>
            <a:endParaRPr lang="ru-RU"/>
          </a:p>
        </p:txBody>
      </p:sp>
    </p:spTree>
    <p:extLst>
      <p:ext uri="{BB962C8B-B14F-4D97-AF65-F5344CB8AC3E}">
        <p14:creationId xmlns:p14="http://schemas.microsoft.com/office/powerpoint/2010/main" val="3325100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33E9115-C915-41CE-A673-412729763C03}" type="datetimeFigureOut">
              <a:rPr lang="ru-RU" smtClean="0"/>
              <a:t>13.03.2024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918127F-570B-4054-83B2-6D8F28651DB0}" type="slidenum">
              <a:rPr lang="ru-RU" smtClean="0"/>
              <a:t>‹#›</a:t>
            </a:fld>
            <a:endParaRPr lang="ru-RU"/>
          </a:p>
        </p:txBody>
      </p:sp>
    </p:spTree>
    <p:extLst>
      <p:ext uri="{BB962C8B-B14F-4D97-AF65-F5344CB8AC3E}">
        <p14:creationId xmlns:p14="http://schemas.microsoft.com/office/powerpoint/2010/main" val="1949849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E33E9115-C915-41CE-A673-412729763C03}" type="datetimeFigureOut">
              <a:rPr lang="ru-RU" smtClean="0"/>
              <a:t>13.03.2024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918127F-570B-4054-83B2-6D8F28651DB0}" type="slidenum">
              <a:rPr lang="ru-RU" smtClean="0"/>
              <a:t>‹#›</a:t>
            </a:fld>
            <a:endParaRPr lang="ru-RU"/>
          </a:p>
        </p:txBody>
      </p:sp>
    </p:spTree>
    <p:extLst>
      <p:ext uri="{BB962C8B-B14F-4D97-AF65-F5344CB8AC3E}">
        <p14:creationId xmlns:p14="http://schemas.microsoft.com/office/powerpoint/2010/main" val="2775628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33E9115-C915-41CE-A673-412729763C03}" type="datetimeFigureOut">
              <a:rPr lang="ru-RU" smtClean="0"/>
              <a:t>13.03.2024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918127F-570B-4054-83B2-6D8F28651DB0}" type="slidenum">
              <a:rPr lang="ru-RU" smtClean="0"/>
              <a:t>‹#›</a:t>
            </a:fld>
            <a:endParaRPr lang="ru-RU"/>
          </a:p>
        </p:txBody>
      </p:sp>
    </p:spTree>
    <p:extLst>
      <p:ext uri="{BB962C8B-B14F-4D97-AF65-F5344CB8AC3E}">
        <p14:creationId xmlns:p14="http://schemas.microsoft.com/office/powerpoint/2010/main" val="1461147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3E9115-C915-41CE-A673-412729763C03}" type="datetimeFigureOut">
              <a:rPr lang="ru-RU" smtClean="0"/>
              <a:t>13.03.2024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918127F-570B-4054-83B2-6D8F28651DB0}" type="slidenum">
              <a:rPr lang="ru-RU" smtClean="0"/>
              <a:t>‹#›</a:t>
            </a:fld>
            <a:endParaRPr lang="ru-RU"/>
          </a:p>
        </p:txBody>
      </p:sp>
    </p:spTree>
    <p:extLst>
      <p:ext uri="{BB962C8B-B14F-4D97-AF65-F5344CB8AC3E}">
        <p14:creationId xmlns:p14="http://schemas.microsoft.com/office/powerpoint/2010/main" val="341939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E33E9115-C915-41CE-A673-412729763C03}" type="datetimeFigureOut">
              <a:rPr lang="ru-RU" smtClean="0"/>
              <a:t>13.03.2024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918127F-570B-4054-83B2-6D8F28651DB0}" type="slidenum">
              <a:rPr lang="ru-RU" smtClean="0"/>
              <a:t>‹#›</a:t>
            </a:fld>
            <a:endParaRPr lang="ru-RU"/>
          </a:p>
        </p:txBody>
      </p:sp>
    </p:spTree>
    <p:extLst>
      <p:ext uri="{BB962C8B-B14F-4D97-AF65-F5344CB8AC3E}">
        <p14:creationId xmlns:p14="http://schemas.microsoft.com/office/powerpoint/2010/main" val="16976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E33E9115-C915-41CE-A673-412729763C03}" type="datetimeFigureOut">
              <a:rPr lang="ru-RU" smtClean="0"/>
              <a:t>13.03.2024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918127F-570B-4054-83B2-6D8F28651DB0}" type="slidenum">
              <a:rPr lang="ru-RU" smtClean="0"/>
              <a:t>‹#›</a:t>
            </a:fld>
            <a:endParaRPr lang="ru-RU"/>
          </a:p>
        </p:txBody>
      </p:sp>
    </p:spTree>
    <p:extLst>
      <p:ext uri="{BB962C8B-B14F-4D97-AF65-F5344CB8AC3E}">
        <p14:creationId xmlns:p14="http://schemas.microsoft.com/office/powerpoint/2010/main" val="4051067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33E9115-C915-41CE-A673-412729763C03}" type="datetimeFigureOut">
              <a:rPr lang="ru-RU" smtClean="0"/>
              <a:t>13.03.2024</a:t>
            </a:fld>
            <a:endParaRPr lang="ru-RU"/>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918127F-570B-4054-83B2-6D8F28651DB0}" type="slidenum">
              <a:rPr lang="ru-RU" smtClean="0"/>
              <a:t>‹#›</a:t>
            </a:fld>
            <a:endParaRPr lang="ru-RU"/>
          </a:p>
        </p:txBody>
      </p:sp>
    </p:spTree>
    <p:extLst>
      <p:ext uri="{BB962C8B-B14F-4D97-AF65-F5344CB8AC3E}">
        <p14:creationId xmlns:p14="http://schemas.microsoft.com/office/powerpoint/2010/main" val="291642971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5067AC-29A2-4775-BFD0-C6D1EFE5BC79}"/>
              </a:ext>
            </a:extLst>
          </p:cNvPr>
          <p:cNvSpPr>
            <a:spLocks noGrp="1"/>
          </p:cNvSpPr>
          <p:nvPr>
            <p:ph type="ctrTitle"/>
          </p:nvPr>
        </p:nvSpPr>
        <p:spPr>
          <a:xfrm>
            <a:off x="2060917" y="2235200"/>
            <a:ext cx="8070166" cy="2387600"/>
          </a:xfrm>
        </p:spPr>
        <p:txBody>
          <a:bodyPr>
            <a:normAutofit fontScale="90000"/>
          </a:bodyPr>
          <a:lstStyle/>
          <a:p>
            <a:pPr algn="ctr"/>
            <a:r>
              <a:rPr lang="en-US" dirty="0">
                <a:latin typeface="Arial" panose="020B0604020202020204" pitchFamily="34" charset="0"/>
                <a:cs typeface="Arial" panose="020B0604020202020204" pitchFamily="34" charset="0"/>
              </a:rPr>
              <a:t>Convention on the Rights of the Child</a:t>
            </a:r>
            <a:r>
              <a:rPr lang="en-US" dirty="0"/>
              <a:t/>
            </a:r>
            <a:br>
              <a:rPr lang="en-US" dirty="0"/>
            </a:br>
            <a:endParaRPr lang="ru-RU" dirty="0"/>
          </a:p>
        </p:txBody>
      </p:sp>
    </p:spTree>
    <p:extLst>
      <p:ext uri="{BB962C8B-B14F-4D97-AF65-F5344CB8AC3E}">
        <p14:creationId xmlns:p14="http://schemas.microsoft.com/office/powerpoint/2010/main" val="2576556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AA4C04-138D-4266-9726-6CABFA29B06A}"/>
              </a:ext>
            </a:extLst>
          </p:cNvPr>
          <p:cNvSpPr>
            <a:spLocks noGrp="1"/>
          </p:cNvSpPr>
          <p:nvPr>
            <p:ph type="title"/>
          </p:nvPr>
        </p:nvSpPr>
        <p:spPr>
          <a:xfrm>
            <a:off x="4119490" y="300139"/>
            <a:ext cx="8610600" cy="1293028"/>
          </a:xfrm>
        </p:spPr>
        <p:txBody>
          <a:bodyPr>
            <a:normAutofit fontScale="90000"/>
          </a:bodyPr>
          <a:lstStyle/>
          <a:p>
            <a:pPr algn="ctr"/>
            <a:r>
              <a:rPr lang="en-US" dirty="0">
                <a:latin typeface="Arial" panose="020B0604020202020204" pitchFamily="34" charset="0"/>
                <a:cs typeface="Arial" panose="020B0604020202020204" pitchFamily="34" charset="0"/>
              </a:rPr>
              <a:t>What has the Convention achieved?</a:t>
            </a:r>
            <a:br>
              <a:rPr lang="en-US" dirty="0">
                <a:latin typeface="Arial" panose="020B0604020202020204" pitchFamily="34" charset="0"/>
                <a:cs typeface="Arial" panose="020B0604020202020204" pitchFamily="34" charset="0"/>
              </a:rPr>
            </a:br>
            <a:endParaRPr lang="ru-RU" dirty="0">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06522199-5482-46F3-A562-4B711E593025}"/>
              </a:ext>
            </a:extLst>
          </p:cNvPr>
          <p:cNvSpPr>
            <a:spLocks noGrp="1"/>
          </p:cNvSpPr>
          <p:nvPr>
            <p:ph idx="1"/>
          </p:nvPr>
        </p:nvSpPr>
        <p:spPr>
          <a:xfrm>
            <a:off x="0" y="1416937"/>
            <a:ext cx="6096000" cy="4024125"/>
          </a:xfrm>
        </p:spPr>
        <p:txBody>
          <a:bodyPr>
            <a:normAutofit/>
          </a:bodyPr>
          <a:lstStyle/>
          <a:p>
            <a:r>
              <a:rPr lang="en-US" dirty="0">
                <a:latin typeface="Arial" panose="020B0604020202020204" pitchFamily="34" charset="0"/>
                <a:cs typeface="Arial" panose="020B0604020202020204" pitchFamily="34" charset="0"/>
              </a:rPr>
              <a:t>The Convention is the most widely ratified human rights treaty in history. It has inspired governments to change laws and policies and make investments so that more children finally get the health care and nutrition they need to survive and develop, and there are stronger safeguards in place to protect children from violence and exploitation. It has also enabled more children to have their voices heard and participate in their societies. </a:t>
            </a:r>
            <a:endParaRPr lang="ru-RU" dirty="0">
              <a:latin typeface="Arial" panose="020B0604020202020204" pitchFamily="34" charset="0"/>
              <a:cs typeface="Arial" panose="020B0604020202020204" pitchFamily="34" charset="0"/>
            </a:endParaRPr>
          </a:p>
        </p:txBody>
      </p:sp>
      <p:sp>
        <p:nvSpPr>
          <p:cNvPr id="4" name="Объект 2">
            <a:extLst>
              <a:ext uri="{FF2B5EF4-FFF2-40B4-BE49-F238E27FC236}">
                <a16:creationId xmlns:a16="http://schemas.microsoft.com/office/drawing/2014/main" id="{5F639390-0084-4C1A-9BE0-DBE6975AEE03}"/>
              </a:ext>
            </a:extLst>
          </p:cNvPr>
          <p:cNvSpPr txBox="1">
            <a:spLocks/>
          </p:cNvSpPr>
          <p:nvPr/>
        </p:nvSpPr>
        <p:spPr>
          <a:xfrm>
            <a:off x="5866228" y="3818995"/>
            <a:ext cx="6377354"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ru-RU" sz="1800" dirty="0">
                <a:latin typeface="Arial" panose="020B0604020202020204" pitchFamily="34" charset="0"/>
                <a:cs typeface="Arial" panose="020B0604020202020204" pitchFamily="34" charset="0"/>
              </a:rPr>
              <a:t>Конвенция является наиболее широко ратифицированным договором по правам человека в истории. Это побудило правительства изменить законы и политику и сделать инвестиции, чтобы больше детей, наконец, получили медицинское обслуживание и питание, необходимые для выживания и развития, а также существуют более надежные гарантии защиты детей от насилия и эксплуатации. Это также позволило большему количеству детей услышать свои голоса и принять участие в жизни общества. </a:t>
            </a:r>
          </a:p>
          <a:p>
            <a:pPr marL="0" indent="0">
              <a:buNone/>
            </a:pPr>
            <a:r>
              <a:rPr lang="ru-RU" sz="1800" dirty="0"/>
              <a:t/>
            </a:r>
            <a:br>
              <a:rPr lang="ru-RU" sz="1800" dirty="0"/>
            </a:br>
            <a:endParaRPr lang="ru-RU" sz="1800" dirty="0">
              <a:latin typeface="Arial" panose="020B0604020202020204" pitchFamily="34" charset="0"/>
              <a:cs typeface="Arial" panose="020B0604020202020204" pitchFamily="34" charset="0"/>
            </a:endParaRPr>
          </a:p>
        </p:txBody>
      </p:sp>
      <p:pic>
        <p:nvPicPr>
          <p:cNvPr id="4098" name="Picture 2" descr="The United Nations Convention on the Rights of the Child is a human rights  treaty which sets o… | Happy new year pictures, Happy new year wishes,  Happy new year gif">
            <a:extLst>
              <a:ext uri="{FF2B5EF4-FFF2-40B4-BE49-F238E27FC236}">
                <a16:creationId xmlns:a16="http://schemas.microsoft.com/office/drawing/2014/main" id="{6920427D-3C8A-4181-BEC9-AFBD5EDE2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774" y="1206480"/>
            <a:ext cx="4206931" cy="2646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3633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6522199-5482-46F3-A562-4B711E593025}"/>
              </a:ext>
            </a:extLst>
          </p:cNvPr>
          <p:cNvSpPr>
            <a:spLocks noGrp="1"/>
          </p:cNvSpPr>
          <p:nvPr>
            <p:ph idx="1"/>
          </p:nvPr>
        </p:nvSpPr>
        <p:spPr>
          <a:xfrm>
            <a:off x="4286250" y="548640"/>
            <a:ext cx="7905750" cy="2880360"/>
          </a:xfrm>
        </p:spPr>
        <p:txBody>
          <a:bodyPr>
            <a:normAutofit/>
          </a:bodyPr>
          <a:lstStyle/>
          <a:p>
            <a:r>
              <a:rPr lang="en-US" dirty="0">
                <a:latin typeface="Arial" panose="020B0604020202020204" pitchFamily="34" charset="0"/>
                <a:cs typeface="Arial" panose="020B0604020202020204" pitchFamily="34" charset="0"/>
              </a:rPr>
              <a:t>The United Nations Convention on the Rights of the Child is an important agreement by countries who have promised to protect children’s rights. </a:t>
            </a:r>
          </a:p>
          <a:p>
            <a:r>
              <a:rPr lang="en-US" dirty="0">
                <a:latin typeface="Arial" panose="020B0604020202020204" pitchFamily="34" charset="0"/>
                <a:cs typeface="Arial" panose="020B0604020202020204" pitchFamily="34" charset="0"/>
              </a:rPr>
              <a:t>The Convention on the Rights of the Child explains who children are, all their rights, and the responsibilities of governments. All the rights are connected, they are all equally important and they cannot be taken away from children.</a:t>
            </a:r>
          </a:p>
          <a:p>
            <a:endParaRPr lang="ru-RU" dirty="0"/>
          </a:p>
        </p:txBody>
      </p:sp>
      <p:pic>
        <p:nvPicPr>
          <p:cNvPr id="2050" name="Picture 2" descr="United Nations, United Nations Convention on the Rights of the Child –  читать онлайн полностью – ЛитРес">
            <a:extLst>
              <a:ext uri="{FF2B5EF4-FFF2-40B4-BE49-F238E27FC236}">
                <a16:creationId xmlns:a16="http://schemas.microsoft.com/office/drawing/2014/main" id="{9A017DE7-1084-4B04-94BB-1E3C6A150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86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Объект 2">
            <a:extLst>
              <a:ext uri="{FF2B5EF4-FFF2-40B4-BE49-F238E27FC236}">
                <a16:creationId xmlns:a16="http://schemas.microsoft.com/office/drawing/2014/main" id="{92638AED-B8ED-4BF8-A0E9-4680B4DA2B31}"/>
              </a:ext>
            </a:extLst>
          </p:cNvPr>
          <p:cNvSpPr txBox="1">
            <a:spLocks/>
          </p:cNvSpPr>
          <p:nvPr/>
        </p:nvSpPr>
        <p:spPr>
          <a:xfrm>
            <a:off x="4286250" y="3977640"/>
            <a:ext cx="7905750" cy="2880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ru-RU" dirty="0">
                <a:latin typeface="Arial" panose="020B0604020202020204" pitchFamily="34" charset="0"/>
                <a:cs typeface="Arial" panose="020B0604020202020204" pitchFamily="34" charset="0"/>
              </a:rPr>
              <a:t>Конвенция Организации Объединенных Наций о правах ребенка - важное соглашение между странами, которые обещали защищать права детей. </a:t>
            </a:r>
          </a:p>
          <a:p>
            <a:r>
              <a:rPr lang="ru-RU" dirty="0">
                <a:latin typeface="Arial" panose="020B0604020202020204" pitchFamily="34" charset="0"/>
                <a:cs typeface="Arial" panose="020B0604020202020204" pitchFamily="34" charset="0"/>
              </a:rPr>
              <a:t>Конвенция о правах ребенка объясняет, кто такие дети, все их права и обязанности правительств. Все права связаны, все они одинаково важны и их нельзя отнять у детей.</a:t>
            </a:r>
          </a:p>
        </p:txBody>
      </p:sp>
    </p:spTree>
    <p:extLst>
      <p:ext uri="{BB962C8B-B14F-4D97-AF65-F5344CB8AC3E}">
        <p14:creationId xmlns:p14="http://schemas.microsoft.com/office/powerpoint/2010/main" val="25338363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r>
              <a:rPr lang="en-US" b="1" dirty="0" err="1"/>
              <a:t>Быстрый</a:t>
            </a:r>
            <a:r>
              <a:rPr lang="en-US" b="1" dirty="0"/>
              <a:t> </a:t>
            </a:r>
            <a:r>
              <a:rPr lang="en-US" b="1" dirty="0" err="1"/>
              <a:t>ответ</a:t>
            </a:r>
            <a:endParaRPr lang="en-US" b="1" dirty="0"/>
          </a:p>
          <a:p>
            <a:r>
              <a:rPr lang="en-US" dirty="0"/>
              <a:t>The United Nations Convention on the Rights of the Child (UNCRC) is an international human rights treaty that grants all children and young people (aged 17 and under) a comprehensive set of rights. The UK signed the Convention on 19 April 1990, ratified it on 16 December 1991 and it came into force on 15 January 1992.</a:t>
            </a:r>
          </a:p>
          <a:p>
            <a:endParaRPr lang="ru-RU" dirty="0"/>
          </a:p>
        </p:txBody>
      </p:sp>
    </p:spTree>
    <p:extLst>
      <p:ext uri="{BB962C8B-B14F-4D97-AF65-F5344CB8AC3E}">
        <p14:creationId xmlns:p14="http://schemas.microsoft.com/office/powerpoint/2010/main" val="3050749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виток: горизонтальный 7">
            <a:extLst>
              <a:ext uri="{FF2B5EF4-FFF2-40B4-BE49-F238E27FC236}">
                <a16:creationId xmlns:a16="http://schemas.microsoft.com/office/drawing/2014/main" id="{341E140E-155A-4B63-A561-1BB0C2CD1F9F}"/>
              </a:ext>
            </a:extLst>
          </p:cNvPr>
          <p:cNvSpPr/>
          <p:nvPr/>
        </p:nvSpPr>
        <p:spPr>
          <a:xfrm>
            <a:off x="0" y="4242198"/>
            <a:ext cx="4825218" cy="259916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0CAA4C04-138D-4266-9726-6CABFA29B06A}"/>
              </a:ext>
            </a:extLst>
          </p:cNvPr>
          <p:cNvSpPr>
            <a:spLocks noGrp="1"/>
          </p:cNvSpPr>
          <p:nvPr>
            <p:ph type="title"/>
          </p:nvPr>
        </p:nvSpPr>
        <p:spPr>
          <a:xfrm>
            <a:off x="4006948" y="328276"/>
            <a:ext cx="8610600" cy="1293028"/>
          </a:xfrm>
        </p:spPr>
        <p:txBody>
          <a:bodyPr/>
          <a:lstStyle/>
          <a:p>
            <a:pPr algn="ctr"/>
            <a:r>
              <a:rPr lang="en-US" dirty="0">
                <a:latin typeface="Arial" panose="020B0604020202020204" pitchFamily="34" charset="0"/>
                <a:cs typeface="Arial" panose="020B0604020202020204" pitchFamily="34" charset="0"/>
              </a:rPr>
              <a:t>Why was the convention needed?</a:t>
            </a:r>
            <a:endParaRPr lang="ru-RU" dirty="0">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06522199-5482-46F3-A562-4B711E593025}"/>
              </a:ext>
            </a:extLst>
          </p:cNvPr>
          <p:cNvSpPr>
            <a:spLocks noGrp="1"/>
          </p:cNvSpPr>
          <p:nvPr>
            <p:ph idx="1"/>
          </p:nvPr>
        </p:nvSpPr>
        <p:spPr>
          <a:xfrm>
            <a:off x="0" y="1416937"/>
            <a:ext cx="6949440" cy="4024125"/>
          </a:xfrm>
        </p:spPr>
        <p:txBody>
          <a:bodyPr>
            <a:normAutofit/>
          </a:bodyPr>
          <a:lstStyle/>
          <a:p>
            <a:r>
              <a:rPr lang="en-US" sz="2000" dirty="0">
                <a:latin typeface="Arial" panose="020B0604020202020204" pitchFamily="34" charset="0"/>
                <a:cs typeface="Arial" panose="020B0604020202020204" pitchFamily="34" charset="0"/>
              </a:rPr>
              <a:t>Children are more vulnerable than adults to living conditions.</a:t>
            </a:r>
          </a:p>
          <a:p>
            <a:r>
              <a:rPr lang="en-US" sz="2000" dirty="0">
                <a:latin typeface="Arial" panose="020B0604020202020204" pitchFamily="34" charset="0"/>
                <a:cs typeface="Arial" panose="020B0604020202020204" pitchFamily="34" charset="0"/>
              </a:rPr>
              <a:t>Children are more likely to be influenced by the actions or omissions of governments.</a:t>
            </a:r>
          </a:p>
          <a:p>
            <a:r>
              <a:rPr lang="en-US" sz="2000" dirty="0">
                <a:latin typeface="Arial" panose="020B0604020202020204" pitchFamily="34" charset="0"/>
                <a:cs typeface="Arial" panose="020B0604020202020204" pitchFamily="34" charset="0"/>
              </a:rPr>
              <a:t>Children are especially vulnerable to exploitation and abuse.</a:t>
            </a:r>
          </a:p>
          <a:p>
            <a:r>
              <a:rPr lang="en-US" sz="2000" dirty="0">
                <a:latin typeface="Arial" panose="020B0604020202020204" pitchFamily="34" charset="0"/>
                <a:cs typeface="Arial" panose="020B0604020202020204" pitchFamily="34" charset="0"/>
              </a:rPr>
              <a:t>Children do not vote, do not have political and economic influence. Too often, their voices are not heard.</a:t>
            </a:r>
            <a:endParaRPr lang="ru-RU" sz="2000" dirty="0">
              <a:latin typeface="Arial" panose="020B0604020202020204" pitchFamily="34" charset="0"/>
              <a:cs typeface="Arial" panose="020B0604020202020204" pitchFamily="34" charset="0"/>
            </a:endParaRPr>
          </a:p>
        </p:txBody>
      </p:sp>
      <p:sp>
        <p:nvSpPr>
          <p:cNvPr id="6" name="Объект 2">
            <a:extLst>
              <a:ext uri="{FF2B5EF4-FFF2-40B4-BE49-F238E27FC236}">
                <a16:creationId xmlns:a16="http://schemas.microsoft.com/office/drawing/2014/main" id="{108A26BE-F4C6-4E32-9FFE-E61C09F032B1}"/>
              </a:ext>
            </a:extLst>
          </p:cNvPr>
          <p:cNvSpPr txBox="1">
            <a:spLocks/>
          </p:cNvSpPr>
          <p:nvPr/>
        </p:nvSpPr>
        <p:spPr>
          <a:xfrm>
            <a:off x="5242560" y="4242198"/>
            <a:ext cx="694944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ru-RU" sz="2000" dirty="0">
                <a:latin typeface="Arial" panose="020B0604020202020204" pitchFamily="34" charset="0"/>
                <a:cs typeface="Arial" panose="020B0604020202020204" pitchFamily="34" charset="0"/>
              </a:rPr>
              <a:t>Дети более уязвимы, чем взрослые, к условиям жизни.</a:t>
            </a:r>
          </a:p>
          <a:p>
            <a:r>
              <a:rPr lang="ru-RU" sz="2000" dirty="0">
                <a:latin typeface="Arial" panose="020B0604020202020204" pitchFamily="34" charset="0"/>
                <a:cs typeface="Arial" panose="020B0604020202020204" pitchFamily="34" charset="0"/>
              </a:rPr>
              <a:t>Дети более подвержены влиянию действий или бездействия правительств.</a:t>
            </a:r>
          </a:p>
          <a:p>
            <a:r>
              <a:rPr lang="ru-RU" sz="2000" dirty="0">
                <a:latin typeface="Arial" panose="020B0604020202020204" pitchFamily="34" charset="0"/>
                <a:cs typeface="Arial" panose="020B0604020202020204" pitchFamily="34" charset="0"/>
              </a:rPr>
              <a:t>Дети особенно уязвимы к эксплуатации и дурному обращению.</a:t>
            </a:r>
          </a:p>
          <a:p>
            <a:r>
              <a:rPr lang="ru-RU" sz="2000" dirty="0">
                <a:latin typeface="Arial" panose="020B0604020202020204" pitchFamily="34" charset="0"/>
                <a:cs typeface="Arial" panose="020B0604020202020204" pitchFamily="34" charset="0"/>
              </a:rPr>
              <a:t>Дети не голосуют, не имеют политического и экономического влияния. Слишком часто их голоса не слышны.</a:t>
            </a:r>
          </a:p>
        </p:txBody>
      </p:sp>
      <p:sp>
        <p:nvSpPr>
          <p:cNvPr id="7" name="Прямоугольник 6">
            <a:extLst>
              <a:ext uri="{FF2B5EF4-FFF2-40B4-BE49-F238E27FC236}">
                <a16:creationId xmlns:a16="http://schemas.microsoft.com/office/drawing/2014/main" id="{342BB626-2B19-40B6-8538-42715FB8F01E}"/>
              </a:ext>
            </a:extLst>
          </p:cNvPr>
          <p:cNvSpPr/>
          <p:nvPr/>
        </p:nvSpPr>
        <p:spPr>
          <a:xfrm>
            <a:off x="351692" y="5080116"/>
            <a:ext cx="4473526" cy="923330"/>
          </a:xfrm>
          <a:prstGeom prst="rect">
            <a:avLst/>
          </a:prstGeom>
        </p:spPr>
        <p:txBody>
          <a:bodyPr wrap="square">
            <a:spAutoFit/>
          </a:bodyPr>
          <a:lstStyle/>
          <a:p>
            <a:r>
              <a:rPr lang="ru-RU" dirty="0">
                <a:solidFill>
                  <a:schemeClr val="bg1"/>
                </a:solidFill>
                <a:latin typeface="Tahoma" panose="020B0604030504040204" pitchFamily="34" charset="0"/>
              </a:rPr>
              <a:t>Именно это служило основанием для разработки документа, направленного на обеспечение прав детей на Земле.</a:t>
            </a:r>
            <a:endParaRPr lang="ru-RU" dirty="0">
              <a:solidFill>
                <a:schemeClr val="bg1"/>
              </a:solidFill>
            </a:endParaRPr>
          </a:p>
        </p:txBody>
      </p:sp>
      <p:pic>
        <p:nvPicPr>
          <p:cNvPr id="7172" name="Picture 4" descr="Векторная иллюстрация маленького ребенка в подгузнике спит используя облако  вместо подушки печати, сон клипарт, детка, Милый PNG и вектор пнг для  бесплатной загрузки">
            <a:extLst>
              <a:ext uri="{FF2B5EF4-FFF2-40B4-BE49-F238E27FC236}">
                <a16:creationId xmlns:a16="http://schemas.microsoft.com/office/drawing/2014/main" id="{CD9C2BC8-8ED3-4FA2-A87E-35D3459389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54" t="22915" r="7616" b="22915"/>
          <a:stretch/>
        </p:blipFill>
        <p:spPr bwMode="auto">
          <a:xfrm>
            <a:off x="6949440" y="1621304"/>
            <a:ext cx="4041496" cy="2599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1576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Право на :</a:t>
            </a:r>
            <a:endParaRPr lang="ru-RU" dirty="0"/>
          </a:p>
        </p:txBody>
      </p:sp>
      <p:sp>
        <p:nvSpPr>
          <p:cNvPr id="3" name="Объект 2"/>
          <p:cNvSpPr>
            <a:spLocks noGrp="1"/>
          </p:cNvSpPr>
          <p:nvPr>
            <p:ph idx="1"/>
          </p:nvPr>
        </p:nvSpPr>
        <p:spPr>
          <a:xfrm>
            <a:off x="562708" y="1433146"/>
            <a:ext cx="10943492" cy="4785539"/>
          </a:xfrm>
        </p:spPr>
        <p:txBody>
          <a:bodyPr>
            <a:normAutofit lnSpcReduction="10000"/>
          </a:bodyPr>
          <a:lstStyle/>
          <a:p>
            <a:pPr marL="457200" indent="-457200">
              <a:buFont typeface="+mj-lt"/>
              <a:buAutoNum type="arabicPeriod"/>
            </a:pPr>
            <a:r>
              <a:rPr lang="ru-RU" b="1" dirty="0" smtClean="0"/>
              <a:t>На отсутствие дискриминации</a:t>
            </a:r>
          </a:p>
          <a:p>
            <a:pPr marL="457200" indent="-457200">
              <a:buFont typeface="+mj-lt"/>
              <a:buAutoNum type="arabicPeriod"/>
            </a:pPr>
            <a:r>
              <a:rPr lang="ru-RU" b="1" dirty="0" smtClean="0"/>
              <a:t>На жизнь</a:t>
            </a:r>
          </a:p>
          <a:p>
            <a:pPr marL="457200" indent="-457200">
              <a:buFont typeface="+mj-lt"/>
              <a:buAutoNum type="arabicPeriod"/>
            </a:pPr>
            <a:r>
              <a:rPr lang="ru-RU" b="1" smtClean="0"/>
              <a:t>На имя </a:t>
            </a:r>
            <a:r>
              <a:rPr lang="ru-RU" b="1" dirty="0" smtClean="0"/>
              <a:t>и национальность</a:t>
            </a:r>
          </a:p>
          <a:p>
            <a:pPr marL="457200" indent="-457200">
              <a:buFont typeface="+mj-lt"/>
              <a:buAutoNum type="arabicPeriod"/>
            </a:pPr>
            <a:r>
              <a:rPr lang="ru-RU" b="1" dirty="0" smtClean="0"/>
              <a:t>На выражение своих мыслей</a:t>
            </a:r>
          </a:p>
          <a:p>
            <a:pPr marL="457200" indent="-457200">
              <a:buFont typeface="+mj-lt"/>
              <a:buAutoNum type="arabicPeriod"/>
            </a:pPr>
            <a:r>
              <a:rPr lang="ru-RU" b="1" dirty="0" smtClean="0"/>
              <a:t>На общение  </a:t>
            </a:r>
            <a:r>
              <a:rPr lang="ru-RU" b="1" dirty="0"/>
              <a:t> </a:t>
            </a:r>
            <a:r>
              <a:rPr lang="ru-RU" b="1" dirty="0" smtClean="0"/>
              <a:t>с другими людьми</a:t>
            </a:r>
          </a:p>
          <a:p>
            <a:pPr marL="457200" indent="-457200">
              <a:buFont typeface="+mj-lt"/>
              <a:buAutoNum type="arabicPeriod"/>
            </a:pPr>
            <a:r>
              <a:rPr lang="ru-RU" b="1" dirty="0" smtClean="0"/>
              <a:t>На частную жизнь</a:t>
            </a:r>
          </a:p>
          <a:p>
            <a:pPr marL="457200" indent="-457200">
              <a:buFont typeface="+mj-lt"/>
              <a:buAutoNum type="arabicPeriod"/>
            </a:pPr>
            <a:r>
              <a:rPr lang="ru-RU" b="1" dirty="0" smtClean="0"/>
              <a:t>На получение информации</a:t>
            </a:r>
          </a:p>
          <a:p>
            <a:pPr marL="457200" indent="-457200">
              <a:buFont typeface="+mj-lt"/>
              <a:buAutoNum type="arabicPeriod"/>
            </a:pPr>
            <a:r>
              <a:rPr lang="ru-RU" b="1" dirty="0" smtClean="0"/>
              <a:t>На защиту</a:t>
            </a:r>
          </a:p>
          <a:p>
            <a:pPr marL="457200" indent="-457200">
              <a:buFont typeface="+mj-lt"/>
              <a:buAutoNum type="arabicPeriod"/>
            </a:pPr>
            <a:r>
              <a:rPr lang="ru-RU" b="1" dirty="0" smtClean="0"/>
              <a:t>На участие в повседневной жизни общества</a:t>
            </a:r>
          </a:p>
          <a:p>
            <a:pPr marL="457200" indent="-457200">
              <a:buFont typeface="+mj-lt"/>
              <a:buAutoNum type="arabicPeriod"/>
            </a:pPr>
            <a:r>
              <a:rPr lang="ru-RU" b="1" dirty="0" smtClean="0"/>
              <a:t>На получение медицинского обслуживания</a:t>
            </a:r>
          </a:p>
          <a:p>
            <a:pPr marL="457200" indent="-457200">
              <a:buFont typeface="+mj-lt"/>
              <a:buAutoNum type="arabicPeriod"/>
            </a:pPr>
            <a:r>
              <a:rPr lang="ru-RU" b="1" dirty="0" smtClean="0"/>
              <a:t>На образование и развитие</a:t>
            </a:r>
          </a:p>
          <a:p>
            <a:pPr marL="457200" indent="-457200">
              <a:buFont typeface="+mj-lt"/>
              <a:buAutoNum type="arabicPeriod"/>
            </a:pPr>
            <a:r>
              <a:rPr lang="ru-RU" b="1" dirty="0" smtClean="0"/>
              <a:t>На отдых</a:t>
            </a:r>
          </a:p>
          <a:p>
            <a:pPr marL="0" indent="0">
              <a:buNone/>
            </a:pPr>
            <a:endParaRPr lang="ru-RU" dirty="0"/>
          </a:p>
        </p:txBody>
      </p:sp>
      <p:pic>
        <p:nvPicPr>
          <p:cNvPr id="4" name="Рисунок 3"/>
          <p:cNvPicPr>
            <a:picLocks noChangeAspect="1"/>
          </p:cNvPicPr>
          <p:nvPr/>
        </p:nvPicPr>
        <p:blipFill>
          <a:blip r:embed="rId2"/>
          <a:stretch>
            <a:fillRect/>
          </a:stretch>
        </p:blipFill>
        <p:spPr>
          <a:xfrm>
            <a:off x="7299595" y="1912622"/>
            <a:ext cx="4206605" cy="2645893"/>
          </a:xfrm>
          <a:prstGeom prst="rect">
            <a:avLst/>
          </a:prstGeom>
        </p:spPr>
      </p:pic>
    </p:spTree>
    <p:extLst>
      <p:ext uri="{BB962C8B-B14F-4D97-AF65-F5344CB8AC3E}">
        <p14:creationId xmlns:p14="http://schemas.microsoft.com/office/powerpoint/2010/main" val="27434906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AA4C04-138D-4266-9726-6CABFA29B06A}"/>
              </a:ext>
            </a:extLst>
          </p:cNvPr>
          <p:cNvSpPr>
            <a:spLocks noGrp="1"/>
          </p:cNvSpPr>
          <p:nvPr>
            <p:ph type="title"/>
          </p:nvPr>
        </p:nvSpPr>
        <p:spPr>
          <a:xfrm>
            <a:off x="3148819" y="13466"/>
            <a:ext cx="8610600" cy="1293028"/>
          </a:xfrm>
        </p:spPr>
        <p:txBody>
          <a:bodyPr/>
          <a:lstStyle/>
          <a:p>
            <a:r>
              <a:rPr lang="en-US" dirty="0">
                <a:latin typeface="Arial" panose="020B0604020202020204" pitchFamily="34" charset="0"/>
                <a:cs typeface="Arial" panose="020B0604020202020204" pitchFamily="34" charset="0"/>
              </a:rPr>
              <a:t>substantive articles</a:t>
            </a:r>
            <a:endParaRPr lang="ru-RU" dirty="0">
              <a:latin typeface="Arial" panose="020B060402020202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9BA5E12A-1AFA-4240-9EC7-35522401B2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4037" y="976590"/>
            <a:ext cx="7823925" cy="586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8135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AA4C04-138D-4266-9726-6CABFA29B06A}"/>
              </a:ext>
            </a:extLst>
          </p:cNvPr>
          <p:cNvSpPr>
            <a:spLocks noGrp="1"/>
          </p:cNvSpPr>
          <p:nvPr>
            <p:ph type="title"/>
          </p:nvPr>
        </p:nvSpPr>
        <p:spPr>
          <a:xfrm>
            <a:off x="1" y="5564972"/>
            <a:ext cx="12192000" cy="1293028"/>
          </a:xfrm>
        </p:spPr>
        <p:txBody>
          <a:bodyPr>
            <a:normAutofit/>
          </a:bodyPr>
          <a:lstStyle/>
          <a:p>
            <a:pPr algn="ctr"/>
            <a:r>
              <a:rPr lang="ru-RU" dirty="0">
                <a:latin typeface="Arial" panose="020B0604020202020204" pitchFamily="34" charset="0"/>
                <a:cs typeface="Arial" panose="020B0604020202020204" pitchFamily="34" charset="0"/>
              </a:rPr>
              <a:t>Самое главное право, которое имеют дети – это право на любовь</a:t>
            </a:r>
          </a:p>
        </p:txBody>
      </p:sp>
      <p:pic>
        <p:nvPicPr>
          <p:cNvPr id="10242" name="Picture 2" descr="10 фактов для родителей, которые помогут воспитать счастливых детей -  Лайфхакер">
            <a:extLst>
              <a:ext uri="{FF2B5EF4-FFF2-40B4-BE49-F238E27FC236}">
                <a16:creationId xmlns:a16="http://schemas.microsoft.com/office/drawing/2014/main" id="{8114557B-4AF8-49B7-8791-99D82134A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793" y="597583"/>
            <a:ext cx="9524414" cy="476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676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AA4C04-138D-4266-9726-6CABFA29B06A}"/>
              </a:ext>
            </a:extLst>
          </p:cNvPr>
          <p:cNvSpPr>
            <a:spLocks noGrp="1"/>
          </p:cNvSpPr>
          <p:nvPr>
            <p:ph type="title"/>
          </p:nvPr>
        </p:nvSpPr>
        <p:spPr/>
        <p:txBody>
          <a:bodyPr/>
          <a:lstStyle/>
          <a:p>
            <a:r>
              <a:rPr lang="ru-RU" dirty="0">
                <a:latin typeface="Arial" panose="020B0604020202020204" pitchFamily="34" charset="0"/>
                <a:cs typeface="Arial" panose="020B0604020202020204" pitchFamily="34" charset="0"/>
              </a:rPr>
              <a:t>20 ноября –Всемирный день прав ребенка</a:t>
            </a:r>
          </a:p>
        </p:txBody>
      </p:sp>
      <p:pic>
        <p:nvPicPr>
          <p:cNvPr id="9218" name="Picture 2" descr="Воспитание толерантности у детей">
            <a:extLst>
              <a:ext uri="{FF2B5EF4-FFF2-40B4-BE49-F238E27FC236}">
                <a16:creationId xmlns:a16="http://schemas.microsoft.com/office/drawing/2014/main" id="{B38EAB70-B55B-4015-B503-CCF9E4E58C7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499" y="1885071"/>
            <a:ext cx="9905002" cy="4972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46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FD1278-E8BF-4385-9EFE-D3207BB1BA25}"/>
              </a:ext>
            </a:extLst>
          </p:cNvPr>
          <p:cNvSpPr>
            <a:spLocks noGrp="1"/>
          </p:cNvSpPr>
          <p:nvPr>
            <p:ph type="ctrTitle"/>
          </p:nvPr>
        </p:nvSpPr>
        <p:spPr>
          <a:xfrm>
            <a:off x="5794130" y="1591407"/>
            <a:ext cx="5838093" cy="1376873"/>
          </a:xfrm>
        </p:spPr>
        <p:txBody>
          <a:bodyPr>
            <a:noAutofit/>
          </a:bodyPr>
          <a:lstStyle/>
          <a:p>
            <a:pPr algn="ctr"/>
            <a:r>
              <a:rPr lang="en-US" sz="4000" b="1" dirty="0">
                <a:solidFill>
                  <a:schemeClr val="accent2"/>
                </a:solidFill>
              </a:rPr>
              <a:t>The United Nations Convention on the rights of the Child</a:t>
            </a:r>
            <a:endParaRPr lang="ru-RU" sz="4000" b="1" dirty="0">
              <a:solidFill>
                <a:schemeClr val="accent2"/>
              </a:solidFill>
            </a:endParaRPr>
          </a:p>
        </p:txBody>
      </p:sp>
      <p:pic>
        <p:nvPicPr>
          <p:cNvPr id="1026" name="Picture 2">
            <a:extLst>
              <a:ext uri="{FF2B5EF4-FFF2-40B4-BE49-F238E27FC236}">
                <a16:creationId xmlns:a16="http://schemas.microsoft.com/office/drawing/2014/main" id="{CABF5D9E-4EE1-4912-8E23-B4F252BBD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04" y="2968281"/>
            <a:ext cx="5480575" cy="35672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19817F1-4B13-4799-84BA-7AF03ABB6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553" y="2968282"/>
            <a:ext cx="5017887" cy="3567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599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AA4C04-138D-4266-9726-6CABFA29B06A}"/>
              </a:ext>
            </a:extLst>
          </p:cNvPr>
          <p:cNvSpPr>
            <a:spLocks noGrp="1"/>
          </p:cNvSpPr>
          <p:nvPr>
            <p:ph type="title"/>
          </p:nvPr>
        </p:nvSpPr>
        <p:spPr>
          <a:xfrm>
            <a:off x="3922542" y="300139"/>
            <a:ext cx="8610600" cy="1293028"/>
          </a:xfrm>
        </p:spPr>
        <p:txBody>
          <a:bodyPr/>
          <a:lstStyle/>
          <a:p>
            <a:pPr algn="ctr"/>
            <a:r>
              <a:rPr lang="en-US" dirty="0">
                <a:latin typeface="Arial" panose="020B0604020202020204" pitchFamily="34" charset="0"/>
                <a:cs typeface="Arial" panose="020B0604020202020204" pitchFamily="34" charset="0"/>
              </a:rPr>
              <a:t>History of child rights</a:t>
            </a:r>
            <a:r>
              <a:rPr lang="en-US" dirty="0"/>
              <a:t/>
            </a:r>
            <a:br>
              <a:rPr lang="en-US" dirty="0"/>
            </a:br>
            <a:endParaRPr lang="ru-RU" dirty="0"/>
          </a:p>
        </p:txBody>
      </p:sp>
      <p:sp>
        <p:nvSpPr>
          <p:cNvPr id="3" name="Объект 2">
            <a:extLst>
              <a:ext uri="{FF2B5EF4-FFF2-40B4-BE49-F238E27FC236}">
                <a16:creationId xmlns:a16="http://schemas.microsoft.com/office/drawing/2014/main" id="{06522199-5482-46F3-A562-4B711E593025}"/>
              </a:ext>
            </a:extLst>
          </p:cNvPr>
          <p:cNvSpPr>
            <a:spLocks noGrp="1"/>
          </p:cNvSpPr>
          <p:nvPr>
            <p:ph idx="1"/>
          </p:nvPr>
        </p:nvSpPr>
        <p:spPr>
          <a:xfrm>
            <a:off x="0" y="1416937"/>
            <a:ext cx="7807568" cy="4024125"/>
          </a:xfrm>
        </p:spPr>
        <p:txBody>
          <a:bodyPr>
            <a:normAutofit/>
          </a:bodyPr>
          <a:lstStyle/>
          <a:p>
            <a:r>
              <a:rPr lang="en-US" sz="2000" dirty="0">
                <a:latin typeface="Arial" panose="020B0604020202020204" pitchFamily="34" charset="0"/>
                <a:cs typeface="Arial" panose="020B0604020202020204" pitchFamily="34" charset="0"/>
              </a:rPr>
              <a:t>In the industrialized countries of the early twentieth century, there were no standards of protection for children. It was common for them to work alongside adults in unsanitary and unsafe conditions. Growing recognition of the injustices of their situation, propelled by greater understanding of the developmental needs of children, led to a movement to better protect them.</a:t>
            </a:r>
          </a:p>
          <a:p>
            <a:r>
              <a:rPr lang="en-US" sz="2000" dirty="0">
                <a:latin typeface="Arial" panose="020B0604020202020204" pitchFamily="34" charset="0"/>
                <a:cs typeface="Arial" panose="020B0604020202020204" pitchFamily="34" charset="0"/>
              </a:rPr>
              <a:t>International standards on child rights have advanced dramatically over the past century, but gaps remain in meeting those ideals.</a:t>
            </a:r>
          </a:p>
          <a:p>
            <a:endParaRPr lang="ru-RU" dirty="0"/>
          </a:p>
        </p:txBody>
      </p:sp>
      <p:sp>
        <p:nvSpPr>
          <p:cNvPr id="4" name="Объект 2">
            <a:extLst>
              <a:ext uri="{FF2B5EF4-FFF2-40B4-BE49-F238E27FC236}">
                <a16:creationId xmlns:a16="http://schemas.microsoft.com/office/drawing/2014/main" id="{26AE6E8B-71CF-4E9A-A9F8-89DEC3BBA330}"/>
              </a:ext>
            </a:extLst>
          </p:cNvPr>
          <p:cNvSpPr txBox="1">
            <a:spLocks/>
          </p:cNvSpPr>
          <p:nvPr/>
        </p:nvSpPr>
        <p:spPr>
          <a:xfrm>
            <a:off x="3209777" y="4155437"/>
            <a:ext cx="9195582" cy="3511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ru-RU" sz="1800" dirty="0">
                <a:latin typeface="Arial" panose="020B0604020202020204" pitchFamily="34" charset="0"/>
                <a:cs typeface="Arial" panose="020B0604020202020204" pitchFamily="34" charset="0"/>
              </a:rPr>
              <a:t>В</a:t>
            </a:r>
            <a:r>
              <a:rPr lang="ru-RU"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промышленно развитых странах начала двадцатого века не существовало стандартов защиты детей. Для них было обычным делом работать вместе со взрослыми в антисанитарных и небезопасных условиях. Растущее признание несправедливости своего положения, движимое более глубоким пониманием потребностей развития детей, привело к движению по их лучшей защите.</a:t>
            </a:r>
          </a:p>
          <a:p>
            <a:r>
              <a:rPr lang="ru-RU" sz="2000" dirty="0">
                <a:latin typeface="Arial" panose="020B0604020202020204" pitchFamily="34" charset="0"/>
                <a:cs typeface="Arial" panose="020B0604020202020204" pitchFamily="34" charset="0"/>
              </a:rPr>
              <a:t>Международные стандарты в области прав ребенка значительно улучшились за последнее столетие, но остаются пробелы в достижении этих идеалов.</a:t>
            </a:r>
          </a:p>
          <a:p>
            <a:endParaRPr lang="ru-RU" dirty="0"/>
          </a:p>
        </p:txBody>
      </p:sp>
      <p:pic>
        <p:nvPicPr>
          <p:cNvPr id="5122" name="Picture 2" descr="Джеймс Грант (исполнительный директор ЮНИСЕФ), Ян Мартенсон (заместитель Генерального секретаря по правам человека и директор Организации Объединенных Наций, Женева) и Одри Хепберн (посол доброй воли ЮНИСЕФ) на пресс-конференции ЮНИСЕФ, когда Генеральная Ассамблея ООН принимает Конвенцию о правах ребенка.">
            <a:extLst>
              <a:ext uri="{FF2B5EF4-FFF2-40B4-BE49-F238E27FC236}">
                <a16:creationId xmlns:a16="http://schemas.microsoft.com/office/drawing/2014/main" id="{F0BCCC78-3452-4A8E-B86E-1D8FE5200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4367" y="946653"/>
            <a:ext cx="4227632" cy="2818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88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AA4C04-138D-4266-9726-6CABFA29B06A}"/>
              </a:ext>
            </a:extLst>
          </p:cNvPr>
          <p:cNvSpPr>
            <a:spLocks noGrp="1"/>
          </p:cNvSpPr>
          <p:nvPr>
            <p:ph type="title"/>
          </p:nvPr>
        </p:nvSpPr>
        <p:spPr>
          <a:xfrm>
            <a:off x="4933657" y="396253"/>
            <a:ext cx="7258343" cy="1293028"/>
          </a:xfrm>
        </p:spPr>
        <p:txBody>
          <a:bodyPr>
            <a:normAutofit fontScale="90000"/>
          </a:bodyPr>
          <a:lstStyle/>
          <a:p>
            <a:pPr algn="ctr"/>
            <a:r>
              <a:rPr lang="en-US" dirty="0">
                <a:latin typeface="Arial" panose="020B0604020202020204" pitchFamily="34" charset="0"/>
                <a:cs typeface="Arial" panose="020B0604020202020204" pitchFamily="34" charset="0"/>
              </a:rPr>
              <a:t>What is the Convention on the Rights of the Child?</a:t>
            </a:r>
            <a:br>
              <a:rPr lang="en-US" dirty="0">
                <a:latin typeface="Arial" panose="020B0604020202020204" pitchFamily="34" charset="0"/>
                <a:cs typeface="Arial" panose="020B0604020202020204" pitchFamily="34" charset="0"/>
              </a:rPr>
            </a:br>
            <a:endParaRPr lang="ru-RU" dirty="0">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06522199-5482-46F3-A562-4B711E593025}"/>
              </a:ext>
            </a:extLst>
          </p:cNvPr>
          <p:cNvSpPr>
            <a:spLocks noGrp="1"/>
          </p:cNvSpPr>
          <p:nvPr>
            <p:ph idx="1"/>
          </p:nvPr>
        </p:nvSpPr>
        <p:spPr>
          <a:xfrm>
            <a:off x="-1" y="1416937"/>
            <a:ext cx="7945021" cy="4024125"/>
          </a:xfrm>
        </p:spPr>
        <p:txBody>
          <a:bodyPr>
            <a:normAutofit/>
          </a:bodyPr>
          <a:lstStyle/>
          <a:p>
            <a:r>
              <a:rPr lang="en-US" dirty="0">
                <a:latin typeface="Arial" panose="020B0604020202020204" pitchFamily="34" charset="0"/>
                <a:cs typeface="Arial" panose="020B0604020202020204" pitchFamily="34" charset="0"/>
              </a:rPr>
              <a:t>In 1989 something incredible happened. Against the backdrop of a changing world order world leaders came together and made a historic commitment to the world’s children. </a:t>
            </a:r>
            <a:r>
              <a:rPr lang="en-US" b="1" dirty="0">
                <a:latin typeface="Arial" panose="020B0604020202020204" pitchFamily="34" charset="0"/>
                <a:cs typeface="Arial" panose="020B0604020202020204" pitchFamily="34" charset="0"/>
              </a:rPr>
              <a:t>They made a promise to every child to protect and fulfil their rights, by adopting an international legal framework – the United Nations Convention on the Rights of the Child. </a:t>
            </a:r>
          </a:p>
          <a:p>
            <a:pPr marL="0" indent="0">
              <a:buNone/>
            </a:pPr>
            <a:endParaRPr lang="ru-RU" b="1" dirty="0"/>
          </a:p>
        </p:txBody>
      </p:sp>
      <p:pic>
        <p:nvPicPr>
          <p:cNvPr id="3074" name="Picture 2" descr="Convention on the Rights of the Child: A girl and her mother in Ethiopia">
            <a:extLst>
              <a:ext uri="{FF2B5EF4-FFF2-40B4-BE49-F238E27FC236}">
                <a16:creationId xmlns:a16="http://schemas.microsoft.com/office/drawing/2014/main" id="{7FD6710A-46B7-4928-9F6F-65E7289FB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021" y="1416937"/>
            <a:ext cx="4246979" cy="2831319"/>
          </a:xfrm>
          <a:prstGeom prst="rect">
            <a:avLst/>
          </a:prstGeom>
          <a:noFill/>
          <a:extLst>
            <a:ext uri="{909E8E84-426E-40DD-AFC4-6F175D3DCCD1}">
              <a14:hiddenFill xmlns:a14="http://schemas.microsoft.com/office/drawing/2010/main">
                <a:solidFill>
                  <a:srgbClr val="FFFFFF"/>
                </a:solidFill>
              </a14:hiddenFill>
            </a:ext>
          </a:extLst>
        </p:spPr>
      </p:pic>
      <p:sp>
        <p:nvSpPr>
          <p:cNvPr id="5" name="Объект 2">
            <a:extLst>
              <a:ext uri="{FF2B5EF4-FFF2-40B4-BE49-F238E27FC236}">
                <a16:creationId xmlns:a16="http://schemas.microsoft.com/office/drawing/2014/main" id="{B22ABE97-4B97-4B2B-A1D6-34664D34185C}"/>
              </a:ext>
            </a:extLst>
          </p:cNvPr>
          <p:cNvSpPr txBox="1">
            <a:spLocks/>
          </p:cNvSpPr>
          <p:nvPr/>
        </p:nvSpPr>
        <p:spPr>
          <a:xfrm>
            <a:off x="4933657" y="4334590"/>
            <a:ext cx="7434189"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ru-RU" dirty="0">
                <a:latin typeface="Arial" panose="020B0604020202020204" pitchFamily="34" charset="0"/>
                <a:cs typeface="Arial" panose="020B0604020202020204" pitchFamily="34" charset="0"/>
              </a:rPr>
              <a:t>В 1989 году произошло нечто невероятное. На фоне меняющегося мирового порядка мировые лидеры собрались вместе и взяли на себя историческое обязательство перед детьми мира. Они дали каждому ребенку обещание защищать и реализовывать свои права, приняв международно-правовую основу - Конвенцию Организации Объединенных Наций о правах ребенка. </a:t>
            </a:r>
          </a:p>
        </p:txBody>
      </p:sp>
      <p:pic>
        <p:nvPicPr>
          <p:cNvPr id="3076" name="Picture 4" descr="Thirty years since the Convention on the Rights of the Child - children&amp;#39;s  rights improvements and problems all over the world - Humanium">
            <a:extLst>
              <a:ext uri="{FF2B5EF4-FFF2-40B4-BE49-F238E27FC236}">
                <a16:creationId xmlns:a16="http://schemas.microsoft.com/office/drawing/2014/main" id="{430480CE-EF5C-4BF6-A362-A25065DE4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1"/>
            <a:ext cx="4957906"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427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Право: </a:t>
            </a:r>
            <a:br>
              <a:rPr lang="ru-RU" dirty="0"/>
            </a:br>
            <a:endParaRPr lang="ru-RU" dirty="0"/>
          </a:p>
        </p:txBody>
      </p:sp>
      <p:sp>
        <p:nvSpPr>
          <p:cNvPr id="3" name="Объект 2"/>
          <p:cNvSpPr>
            <a:spLocks noGrp="1"/>
          </p:cNvSpPr>
          <p:nvPr>
            <p:ph idx="1"/>
          </p:nvPr>
        </p:nvSpPr>
        <p:spPr>
          <a:xfrm>
            <a:off x="401216" y="2286000"/>
            <a:ext cx="10342985" cy="4023360"/>
          </a:xfrm>
        </p:spPr>
        <p:txBody>
          <a:bodyPr>
            <a:normAutofit lnSpcReduction="10000"/>
          </a:bodyPr>
          <a:lstStyle/>
          <a:p>
            <a:endParaRPr lang="en-US" b="1" dirty="0"/>
          </a:p>
          <a:p>
            <a:endParaRPr lang="en-US" b="1" dirty="0" smtClean="0"/>
          </a:p>
          <a:p>
            <a:endParaRPr lang="en-US" b="1" dirty="0"/>
          </a:p>
          <a:p>
            <a:endParaRPr lang="en-US" b="1" dirty="0" smtClean="0"/>
          </a:p>
          <a:p>
            <a:endParaRPr lang="en-US" b="1" dirty="0"/>
          </a:p>
          <a:p>
            <a:r>
              <a:rPr lang="en-US" b="1" dirty="0" smtClean="0"/>
              <a:t>The </a:t>
            </a:r>
            <a:r>
              <a:rPr lang="en-US" b="1" dirty="0"/>
              <a:t>United Nations Convention on the Rights of the Child (UNCRC) is an international human rights treaty that grants all children and young people (aged 17 and under) a comprehensive set of rights. </a:t>
            </a:r>
            <a:endParaRPr lang="en-US" b="1" dirty="0" smtClean="0"/>
          </a:p>
          <a:p>
            <a:endParaRPr lang="en-US" b="1" dirty="0"/>
          </a:p>
          <a:p>
            <a:r>
              <a:rPr lang="en-US" b="1" dirty="0" smtClean="0"/>
              <a:t>The </a:t>
            </a:r>
            <a:r>
              <a:rPr lang="en-US" b="1" dirty="0"/>
              <a:t>UK signed the Convention on 19 April 1990, ratified it on 16 December 1991 and it came into force on 15 January 1992.</a:t>
            </a:r>
          </a:p>
          <a:p>
            <a:pPr marL="0" indent="0">
              <a:buNone/>
            </a:pPr>
            <a:endParaRPr lang="ru-RU" b="1" dirty="0"/>
          </a:p>
        </p:txBody>
      </p:sp>
      <p:pic>
        <p:nvPicPr>
          <p:cNvPr id="4" name="Рисунок 3"/>
          <p:cNvPicPr>
            <a:picLocks noChangeAspect="1"/>
          </p:cNvPicPr>
          <p:nvPr/>
        </p:nvPicPr>
        <p:blipFill>
          <a:blip r:embed="rId2"/>
          <a:stretch>
            <a:fillRect/>
          </a:stretch>
        </p:blipFill>
        <p:spPr>
          <a:xfrm>
            <a:off x="2275778" y="194610"/>
            <a:ext cx="7484004" cy="3268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332865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82087" y="-421341"/>
            <a:ext cx="11616702" cy="7064187"/>
          </a:xfrm>
          <a:prstGeom prst="rect">
            <a:avLst/>
          </a:prstGeom>
        </p:spPr>
      </p:pic>
    </p:spTree>
    <p:extLst>
      <p:ext uri="{BB962C8B-B14F-4D97-AF65-F5344CB8AC3E}">
        <p14:creationId xmlns:p14="http://schemas.microsoft.com/office/powerpoint/2010/main" val="20898726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33083" y="346776"/>
            <a:ext cx="10336305" cy="6494929"/>
          </a:xfrm>
          <a:prstGeom prst="rect">
            <a:avLst/>
          </a:prstGeom>
        </p:spPr>
      </p:pic>
    </p:spTree>
    <p:extLst>
      <p:ext uri="{BB962C8B-B14F-4D97-AF65-F5344CB8AC3E}">
        <p14:creationId xmlns:p14="http://schemas.microsoft.com/office/powerpoint/2010/main" val="4384825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Convention on the Rights of the Child Explain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2702" y="181667"/>
            <a:ext cx="11471453" cy="6452215"/>
          </a:xfrm>
        </p:spPr>
      </p:pic>
    </p:spTree>
    <p:extLst>
      <p:ext uri="{BB962C8B-B14F-4D97-AF65-F5344CB8AC3E}">
        <p14:creationId xmlns:p14="http://schemas.microsoft.com/office/powerpoint/2010/main" val="2992153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След самолета">
  <a:themeElements>
    <a:clrScheme name="След самолета">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След самолета">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ед самолета">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TM04033937[[fn=След самолета]]</Template>
  <TotalTime>270</TotalTime>
  <Words>906</Words>
  <Application>Microsoft Office PowerPoint</Application>
  <PresentationFormat>Широкоэкранный</PresentationFormat>
  <Paragraphs>55</Paragraphs>
  <Slides>16</Slides>
  <Notes>0</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16</vt:i4>
      </vt:variant>
    </vt:vector>
  </HeadingPairs>
  <TitlesOfParts>
    <vt:vector size="20" baseType="lpstr">
      <vt:lpstr>Arial</vt:lpstr>
      <vt:lpstr>Century Gothic</vt:lpstr>
      <vt:lpstr>Tahoma</vt:lpstr>
      <vt:lpstr>След самолета</vt:lpstr>
      <vt:lpstr>Convention on the Rights of the Child </vt:lpstr>
      <vt:lpstr>20 ноября –Всемирный день прав ребенка</vt:lpstr>
      <vt:lpstr>The United Nations Convention on the rights of the Child</vt:lpstr>
      <vt:lpstr>History of child rights </vt:lpstr>
      <vt:lpstr>What is the Convention on the Rights of the Child? </vt:lpstr>
      <vt:lpstr>Право:  </vt:lpstr>
      <vt:lpstr>Презентация PowerPoint</vt:lpstr>
      <vt:lpstr>Презентация PowerPoint</vt:lpstr>
      <vt:lpstr>Презентация PowerPoint</vt:lpstr>
      <vt:lpstr>What has the Convention achieved? </vt:lpstr>
      <vt:lpstr>Презентация PowerPoint</vt:lpstr>
      <vt:lpstr>Презентация PowerPoint</vt:lpstr>
      <vt:lpstr>Why was the convention needed?</vt:lpstr>
      <vt:lpstr>Право на :</vt:lpstr>
      <vt:lpstr>substantive articles</vt:lpstr>
      <vt:lpstr>Самое главное право, которое имеют дети – это право на любовь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Convention on the Rights of the Child</dc:title>
  <dc:creator>AdminD</dc:creator>
  <cp:lastModifiedBy>Кайгородова Эльвира Ибрагимовна</cp:lastModifiedBy>
  <cp:revision>14</cp:revision>
  <dcterms:created xsi:type="dcterms:W3CDTF">2021-09-12T10:37:39Z</dcterms:created>
  <dcterms:modified xsi:type="dcterms:W3CDTF">2024-03-13T09:34:23Z</dcterms:modified>
</cp:coreProperties>
</file>