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  <p:sldMasterId id="2147483792" r:id="rId3"/>
    <p:sldMasterId id="2147483804" r:id="rId4"/>
    <p:sldMasterId id="2147483816" r:id="rId5"/>
    <p:sldMasterId id="2147483828" r:id="rId6"/>
  </p:sldMasterIdLst>
  <p:notesMasterIdLst>
    <p:notesMasterId r:id="rId40"/>
  </p:notesMasterIdLst>
  <p:sldIdLst>
    <p:sldId id="256" r:id="rId7"/>
    <p:sldId id="313" r:id="rId8"/>
    <p:sldId id="257" r:id="rId9"/>
    <p:sldId id="258" r:id="rId10"/>
    <p:sldId id="259" r:id="rId11"/>
    <p:sldId id="286" r:id="rId12"/>
    <p:sldId id="311" r:id="rId13"/>
    <p:sldId id="292" r:id="rId14"/>
    <p:sldId id="293" r:id="rId15"/>
    <p:sldId id="296" r:id="rId16"/>
    <p:sldId id="297" r:id="rId17"/>
    <p:sldId id="299" r:id="rId18"/>
    <p:sldId id="309" r:id="rId19"/>
    <p:sldId id="305" r:id="rId20"/>
    <p:sldId id="306" r:id="rId21"/>
    <p:sldId id="307" r:id="rId22"/>
    <p:sldId id="308" r:id="rId23"/>
    <p:sldId id="310" r:id="rId24"/>
    <p:sldId id="262" r:id="rId25"/>
    <p:sldId id="282" r:id="rId26"/>
    <p:sldId id="263" r:id="rId27"/>
    <p:sldId id="303" r:id="rId28"/>
    <p:sldId id="264" r:id="rId29"/>
    <p:sldId id="300" r:id="rId30"/>
    <p:sldId id="301" r:id="rId31"/>
    <p:sldId id="302" r:id="rId32"/>
    <p:sldId id="265" r:id="rId33"/>
    <p:sldId id="304" r:id="rId34"/>
    <p:sldId id="283" r:id="rId35"/>
    <p:sldId id="269" r:id="rId36"/>
    <p:sldId id="268" r:id="rId37"/>
    <p:sldId id="312" r:id="rId38"/>
    <p:sldId id="28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9721" autoAdjust="0"/>
  </p:normalViewPr>
  <p:slideViewPr>
    <p:cSldViewPr>
      <p:cViewPr varScale="1">
        <p:scale>
          <a:sx n="103" d="100"/>
          <a:sy n="103" d="100"/>
        </p:scale>
        <p:origin x="18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7AB58-498B-43DD-ACA1-5646E86CB9E8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A3664-6C57-4EC7-B25B-3437AD91A826}">
      <dgm:prSet phldrT="[Текст]" custT="1"/>
      <dgm:spPr/>
      <dgm:t>
        <a:bodyPr/>
        <a:lstStyle/>
        <a:p>
          <a:pPr marL="0" indent="0"/>
          <a:r>
            <a:rPr lang="ru-RU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«Волшебная пуговица»</a:t>
          </a:r>
          <a:endParaRPr lang="ru-RU" sz="32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423C8-5791-4B1F-A7C2-54A3B68B49C0}" type="parTrans" cxnId="{8295A03A-2E7E-4D0C-B0EB-093D323E7D71}">
      <dgm:prSet/>
      <dgm:spPr/>
      <dgm:t>
        <a:bodyPr/>
        <a:lstStyle/>
        <a:p>
          <a:endParaRPr lang="ru-RU"/>
        </a:p>
      </dgm:t>
    </dgm:pt>
    <dgm:pt modelId="{0BD83855-CFA3-4FED-9DE2-E310F31319C8}" type="sibTrans" cxnId="{8295A03A-2E7E-4D0C-B0EB-093D323E7D71}">
      <dgm:prSet/>
      <dgm:spPr/>
      <dgm:t>
        <a:bodyPr/>
        <a:lstStyle/>
        <a:p>
          <a:endParaRPr lang="ru-RU"/>
        </a:p>
      </dgm:t>
    </dgm:pt>
    <dgm:pt modelId="{1A294E13-1DCC-4310-ADE5-D0B61D6CB2D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Предмет исследования: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пуговицы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42847B-BCC4-49AB-B154-1FA9CD69B2E1}" type="parTrans" cxnId="{6392D397-89B9-428F-957E-BE2D85C5E689}">
      <dgm:prSet/>
      <dgm:spPr/>
      <dgm:t>
        <a:bodyPr/>
        <a:lstStyle/>
        <a:p>
          <a:endParaRPr lang="ru-RU"/>
        </a:p>
      </dgm:t>
    </dgm:pt>
    <dgm:pt modelId="{E9D40115-DEDB-449B-A265-A00B726BD957}" type="sibTrans" cxnId="{6392D397-89B9-428F-957E-BE2D85C5E689}">
      <dgm:prSet/>
      <dgm:spPr/>
      <dgm:t>
        <a:bodyPr/>
        <a:lstStyle/>
        <a:p>
          <a:endParaRPr lang="ru-RU"/>
        </a:p>
      </dgm:t>
    </dgm:pt>
    <dgm:pt modelId="{14578533-C20B-488A-8303-682F209C827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проекта:</a:t>
          </a:r>
        </a:p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дети старшей группы, воспитатели, родители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E91DB6-9C5C-4A03-AB62-13EF0B22A8D0}" type="parTrans" cxnId="{EAD5777B-1680-4ECD-B597-E9599D82C08E}">
      <dgm:prSet/>
      <dgm:spPr/>
      <dgm:t>
        <a:bodyPr/>
        <a:lstStyle/>
        <a:p>
          <a:endParaRPr lang="ru-RU"/>
        </a:p>
      </dgm:t>
    </dgm:pt>
    <dgm:pt modelId="{C5C1C313-3D3B-4B09-952E-5D406DAD038A}" type="sibTrans" cxnId="{EAD5777B-1680-4ECD-B597-E9599D82C08E}">
      <dgm:prSet/>
      <dgm:spPr/>
      <dgm:t>
        <a:bodyPr/>
        <a:lstStyle/>
        <a:p>
          <a:endParaRPr lang="ru-RU"/>
        </a:p>
      </dgm:t>
    </dgm:pt>
    <dgm:pt modelId="{B1D130AB-7F9D-4FD5-A4F5-4355F137DDC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Продолжительность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долгосрочный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(с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15.12.21-1.06.22г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AE1105-96E2-4DE1-9647-259FE38EBF48}" type="parTrans" cxnId="{F1D34514-5C71-43CB-9FD1-C77436F15A83}">
      <dgm:prSet/>
      <dgm:spPr/>
      <dgm:t>
        <a:bodyPr/>
        <a:lstStyle/>
        <a:p>
          <a:endParaRPr lang="ru-RU"/>
        </a:p>
      </dgm:t>
    </dgm:pt>
    <dgm:pt modelId="{8356A9A4-F469-4061-A5DD-0A49768FE963}" type="sibTrans" cxnId="{F1D34514-5C71-43CB-9FD1-C77436F15A83}">
      <dgm:prSet/>
      <dgm:spPr/>
      <dgm:t>
        <a:bodyPr/>
        <a:lstStyle/>
        <a:p>
          <a:endParaRPr lang="ru-RU"/>
        </a:p>
      </dgm:t>
    </dgm:pt>
    <dgm:pt modelId="{8393FA3D-A883-4131-8977-9F10B2744D9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проекта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познавательно-исследовательский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2C7D65-2B27-43CD-B9EA-A216812D503A}" type="parTrans" cxnId="{9E933EE3-DCDF-4A82-BAC4-DA4F1143E6EC}">
      <dgm:prSet/>
      <dgm:spPr/>
      <dgm:t>
        <a:bodyPr/>
        <a:lstStyle/>
        <a:p>
          <a:endParaRPr lang="ru-RU"/>
        </a:p>
      </dgm:t>
    </dgm:pt>
    <dgm:pt modelId="{18CA0C61-9D25-4151-955F-033659C04954}" type="sibTrans" cxnId="{9E933EE3-DCDF-4A82-BAC4-DA4F1143E6EC}">
      <dgm:prSet/>
      <dgm:spPr/>
      <dgm:t>
        <a:bodyPr/>
        <a:lstStyle/>
        <a:p>
          <a:endParaRPr lang="ru-RU"/>
        </a:p>
      </dgm:t>
    </dgm:pt>
    <dgm:pt modelId="{80AE6370-7F47-4FC6-A74B-121785726E34}" type="pres">
      <dgm:prSet presAssocID="{1017AB58-498B-43DD-ACA1-5646E86CB9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138A5E-2DCF-41B4-903C-E075F7E6D603}" type="pres">
      <dgm:prSet presAssocID="{CFFA3664-6C57-4EC7-B25B-3437AD91A826}" presName="centerShape" presStyleLbl="node0" presStyleIdx="0" presStyleCnt="1" custScaleX="238015" custScaleY="106410" custLinFactNeighborX="4227" custLinFactNeighborY="-49184"/>
      <dgm:spPr/>
      <dgm:t>
        <a:bodyPr/>
        <a:lstStyle/>
        <a:p>
          <a:endParaRPr lang="ru-RU"/>
        </a:p>
      </dgm:t>
    </dgm:pt>
    <dgm:pt modelId="{F7678EF2-091D-4FBD-B67B-DA1E03BFA49E}" type="pres">
      <dgm:prSet presAssocID="{B942847B-BCC4-49AB-B154-1FA9CD69B2E1}" presName="parTrans" presStyleLbl="sibTrans2D1" presStyleIdx="0" presStyleCnt="4" custScaleY="43255" custLinFactNeighborX="4901" custLinFactNeighborY="-3328"/>
      <dgm:spPr/>
      <dgm:t>
        <a:bodyPr/>
        <a:lstStyle/>
        <a:p>
          <a:endParaRPr lang="ru-RU"/>
        </a:p>
      </dgm:t>
    </dgm:pt>
    <dgm:pt modelId="{CC4C59BF-A849-4BD8-8899-24E854F90EB0}" type="pres">
      <dgm:prSet presAssocID="{B942847B-BCC4-49AB-B154-1FA9CD69B2E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D6E98A6-CAC8-4A75-A29D-D951EDBDED96}" type="pres">
      <dgm:prSet presAssocID="{1A294E13-1DCC-4310-ADE5-D0B61D6CB2D7}" presName="node" presStyleLbl="node1" presStyleIdx="0" presStyleCnt="4" custScaleX="185733" custScaleY="111639" custRadScaleRad="129778" custRadScaleInc="179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5F0EE-7D1E-4A1D-B02E-4C4F78636EF6}" type="pres">
      <dgm:prSet presAssocID="{36E91DB6-9C5C-4A03-AB62-13EF0B22A8D0}" presName="parTrans" presStyleLbl="sibTrans2D1" presStyleIdx="1" presStyleCnt="4" custScaleY="49245" custLinFactNeighborX="32282" custLinFactNeighborY="53987"/>
      <dgm:spPr/>
      <dgm:t>
        <a:bodyPr/>
        <a:lstStyle/>
        <a:p>
          <a:endParaRPr lang="ru-RU"/>
        </a:p>
      </dgm:t>
    </dgm:pt>
    <dgm:pt modelId="{AE6C8B67-0761-41BB-AE1F-0E162E9F8C9C}" type="pres">
      <dgm:prSet presAssocID="{36E91DB6-9C5C-4A03-AB62-13EF0B22A8D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982E649-DF61-4D32-B571-EB7793568811}" type="pres">
      <dgm:prSet presAssocID="{14578533-C20B-488A-8303-682F209C8279}" presName="node" presStyleLbl="node1" presStyleIdx="1" presStyleCnt="4" custScaleX="251690" custScaleY="127862" custRadScaleRad="136500" custRadScaleInc="310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AE18A-FD49-4888-85FD-DA980941FD80}" type="pres">
      <dgm:prSet presAssocID="{D5AE1105-96E2-4DE1-9647-259FE38EBF48}" presName="parTrans" presStyleLbl="sibTrans2D1" presStyleIdx="2" presStyleCnt="4" custScaleY="47479" custLinFactNeighborX="-6770" custLinFactNeighborY="53255"/>
      <dgm:spPr/>
      <dgm:t>
        <a:bodyPr/>
        <a:lstStyle/>
        <a:p>
          <a:endParaRPr lang="ru-RU"/>
        </a:p>
      </dgm:t>
    </dgm:pt>
    <dgm:pt modelId="{A3213936-FA05-4DD3-A244-C62DBFDF6747}" type="pres">
      <dgm:prSet presAssocID="{D5AE1105-96E2-4DE1-9647-259FE38EBF48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EFDB129-D2CA-4BA1-855C-745645373415}" type="pres">
      <dgm:prSet presAssocID="{B1D130AB-7F9D-4FD5-A4F5-4355F137DDC6}" presName="node" presStyleLbl="node1" presStyleIdx="2" presStyleCnt="4" custScaleX="242099" custScaleY="125777" custRadScaleRad="130649" custRadScaleInc="-106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990CB-F286-40A4-A183-19BFAE8F6E13}" type="pres">
      <dgm:prSet presAssocID="{DF2C7D65-2B27-43CD-B9EA-A216812D503A}" presName="parTrans" presStyleLbl="sibTrans2D1" presStyleIdx="3" presStyleCnt="4" custScaleY="44000"/>
      <dgm:spPr/>
      <dgm:t>
        <a:bodyPr/>
        <a:lstStyle/>
        <a:p>
          <a:endParaRPr lang="ru-RU"/>
        </a:p>
      </dgm:t>
    </dgm:pt>
    <dgm:pt modelId="{0A4FA679-E0DC-4415-9392-B1241E5928F8}" type="pres">
      <dgm:prSet presAssocID="{DF2C7D65-2B27-43CD-B9EA-A216812D503A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5E55EFB8-69A7-47CA-87A8-799A14A0829B}" type="pres">
      <dgm:prSet presAssocID="{8393FA3D-A883-4131-8977-9F10B2744D91}" presName="node" presStyleLbl="node1" presStyleIdx="3" presStyleCnt="4" custScaleX="209351" custScaleY="119890" custRadScaleRad="117480" custRadScaleInc="24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85D13-03FD-44B8-BE03-EE3ECE5645A3}" type="presOf" srcId="{8393FA3D-A883-4131-8977-9F10B2744D91}" destId="{5E55EFB8-69A7-47CA-87A8-799A14A0829B}" srcOrd="0" destOrd="0" presId="urn:microsoft.com/office/officeart/2005/8/layout/radial5"/>
    <dgm:cxn modelId="{F1D34514-5C71-43CB-9FD1-C77436F15A83}" srcId="{CFFA3664-6C57-4EC7-B25B-3437AD91A826}" destId="{B1D130AB-7F9D-4FD5-A4F5-4355F137DDC6}" srcOrd="2" destOrd="0" parTransId="{D5AE1105-96E2-4DE1-9647-259FE38EBF48}" sibTransId="{8356A9A4-F469-4061-A5DD-0A49768FE963}"/>
    <dgm:cxn modelId="{D2060F0C-2D12-4A2B-A038-7DF951D27D2A}" type="presOf" srcId="{DF2C7D65-2B27-43CD-B9EA-A216812D503A}" destId="{0A4FA679-E0DC-4415-9392-B1241E5928F8}" srcOrd="1" destOrd="0" presId="urn:microsoft.com/office/officeart/2005/8/layout/radial5"/>
    <dgm:cxn modelId="{FD20B3C5-4734-4A66-88D9-920EF21B6ADA}" type="presOf" srcId="{B942847B-BCC4-49AB-B154-1FA9CD69B2E1}" destId="{CC4C59BF-A849-4BD8-8899-24E854F90EB0}" srcOrd="1" destOrd="0" presId="urn:microsoft.com/office/officeart/2005/8/layout/radial5"/>
    <dgm:cxn modelId="{55D5BA28-EF1E-4AF6-8F24-580DBF233D63}" type="presOf" srcId="{DF2C7D65-2B27-43CD-B9EA-A216812D503A}" destId="{2C8990CB-F286-40A4-A183-19BFAE8F6E13}" srcOrd="0" destOrd="0" presId="urn:microsoft.com/office/officeart/2005/8/layout/radial5"/>
    <dgm:cxn modelId="{7F31BF8B-8730-45A3-B9A1-0C2CCAE008EF}" type="presOf" srcId="{14578533-C20B-488A-8303-682F209C8279}" destId="{D982E649-DF61-4D32-B571-EB7793568811}" srcOrd="0" destOrd="0" presId="urn:microsoft.com/office/officeart/2005/8/layout/radial5"/>
    <dgm:cxn modelId="{46C0ABC4-720D-4712-8B5E-B94511BBC5D4}" type="presOf" srcId="{1017AB58-498B-43DD-ACA1-5646E86CB9E8}" destId="{80AE6370-7F47-4FC6-A74B-121785726E34}" srcOrd="0" destOrd="0" presId="urn:microsoft.com/office/officeart/2005/8/layout/radial5"/>
    <dgm:cxn modelId="{00C4BAD4-875D-467A-9C93-E9F829CADB7A}" type="presOf" srcId="{B942847B-BCC4-49AB-B154-1FA9CD69B2E1}" destId="{F7678EF2-091D-4FBD-B67B-DA1E03BFA49E}" srcOrd="0" destOrd="0" presId="urn:microsoft.com/office/officeart/2005/8/layout/radial5"/>
    <dgm:cxn modelId="{4907F6D3-4D41-4CFA-AAE9-292273425A7F}" type="presOf" srcId="{CFFA3664-6C57-4EC7-B25B-3437AD91A826}" destId="{AE138A5E-2DCF-41B4-903C-E075F7E6D603}" srcOrd="0" destOrd="0" presId="urn:microsoft.com/office/officeart/2005/8/layout/radial5"/>
    <dgm:cxn modelId="{8295A03A-2E7E-4D0C-B0EB-093D323E7D71}" srcId="{1017AB58-498B-43DD-ACA1-5646E86CB9E8}" destId="{CFFA3664-6C57-4EC7-B25B-3437AD91A826}" srcOrd="0" destOrd="0" parTransId="{11B423C8-5791-4B1F-A7C2-54A3B68B49C0}" sibTransId="{0BD83855-CFA3-4FED-9DE2-E310F31319C8}"/>
    <dgm:cxn modelId="{EAD5777B-1680-4ECD-B597-E9599D82C08E}" srcId="{CFFA3664-6C57-4EC7-B25B-3437AD91A826}" destId="{14578533-C20B-488A-8303-682F209C8279}" srcOrd="1" destOrd="0" parTransId="{36E91DB6-9C5C-4A03-AB62-13EF0B22A8D0}" sibTransId="{C5C1C313-3D3B-4B09-952E-5D406DAD038A}"/>
    <dgm:cxn modelId="{E94EBA66-F01C-41F9-96CE-45A0ACE5CF9C}" type="presOf" srcId="{1A294E13-1DCC-4310-ADE5-D0B61D6CB2D7}" destId="{BD6E98A6-CAC8-4A75-A29D-D951EDBDED96}" srcOrd="0" destOrd="0" presId="urn:microsoft.com/office/officeart/2005/8/layout/radial5"/>
    <dgm:cxn modelId="{7A6CC8F1-2055-49D5-894C-5F5F84E19546}" type="presOf" srcId="{D5AE1105-96E2-4DE1-9647-259FE38EBF48}" destId="{CC4AE18A-FD49-4888-85FD-DA980941FD80}" srcOrd="0" destOrd="0" presId="urn:microsoft.com/office/officeart/2005/8/layout/radial5"/>
    <dgm:cxn modelId="{9E933EE3-DCDF-4A82-BAC4-DA4F1143E6EC}" srcId="{CFFA3664-6C57-4EC7-B25B-3437AD91A826}" destId="{8393FA3D-A883-4131-8977-9F10B2744D91}" srcOrd="3" destOrd="0" parTransId="{DF2C7D65-2B27-43CD-B9EA-A216812D503A}" sibTransId="{18CA0C61-9D25-4151-955F-033659C04954}"/>
    <dgm:cxn modelId="{5AF7DAC8-4DE4-4BB0-A763-FFCC2E909898}" type="presOf" srcId="{36E91DB6-9C5C-4A03-AB62-13EF0B22A8D0}" destId="{AE6C8B67-0761-41BB-AE1F-0E162E9F8C9C}" srcOrd="1" destOrd="0" presId="urn:microsoft.com/office/officeart/2005/8/layout/radial5"/>
    <dgm:cxn modelId="{0E42B9D0-3AA4-46FA-9B1C-887597E5EF51}" type="presOf" srcId="{D5AE1105-96E2-4DE1-9647-259FE38EBF48}" destId="{A3213936-FA05-4DD3-A244-C62DBFDF6747}" srcOrd="1" destOrd="0" presId="urn:microsoft.com/office/officeart/2005/8/layout/radial5"/>
    <dgm:cxn modelId="{AC4EC9A7-47E9-4E15-A510-BE6A82175549}" type="presOf" srcId="{B1D130AB-7F9D-4FD5-A4F5-4355F137DDC6}" destId="{5EFDB129-D2CA-4BA1-855C-745645373415}" srcOrd="0" destOrd="0" presId="urn:microsoft.com/office/officeart/2005/8/layout/radial5"/>
    <dgm:cxn modelId="{6392D397-89B9-428F-957E-BE2D85C5E689}" srcId="{CFFA3664-6C57-4EC7-B25B-3437AD91A826}" destId="{1A294E13-1DCC-4310-ADE5-D0B61D6CB2D7}" srcOrd="0" destOrd="0" parTransId="{B942847B-BCC4-49AB-B154-1FA9CD69B2E1}" sibTransId="{E9D40115-DEDB-449B-A265-A00B726BD957}"/>
    <dgm:cxn modelId="{BFFC5D92-5D52-4595-ABDF-9E8BB3A45867}" type="presOf" srcId="{36E91DB6-9C5C-4A03-AB62-13EF0B22A8D0}" destId="{A475F0EE-7D1E-4A1D-B02E-4C4F78636EF6}" srcOrd="0" destOrd="0" presId="urn:microsoft.com/office/officeart/2005/8/layout/radial5"/>
    <dgm:cxn modelId="{2BF93256-B5F5-4346-868B-DCB7DA3D091C}" type="presParOf" srcId="{80AE6370-7F47-4FC6-A74B-121785726E34}" destId="{AE138A5E-2DCF-41B4-903C-E075F7E6D603}" srcOrd="0" destOrd="0" presId="urn:microsoft.com/office/officeart/2005/8/layout/radial5"/>
    <dgm:cxn modelId="{57B6BC38-DAF7-411B-86E6-D3381C7E59BE}" type="presParOf" srcId="{80AE6370-7F47-4FC6-A74B-121785726E34}" destId="{F7678EF2-091D-4FBD-B67B-DA1E03BFA49E}" srcOrd="1" destOrd="0" presId="urn:microsoft.com/office/officeart/2005/8/layout/radial5"/>
    <dgm:cxn modelId="{20440ECB-0B6D-4623-9BE8-0860E76F7019}" type="presParOf" srcId="{F7678EF2-091D-4FBD-B67B-DA1E03BFA49E}" destId="{CC4C59BF-A849-4BD8-8899-24E854F90EB0}" srcOrd="0" destOrd="0" presId="urn:microsoft.com/office/officeart/2005/8/layout/radial5"/>
    <dgm:cxn modelId="{F04D6B4C-A823-4B3F-9C02-56F53854FF8E}" type="presParOf" srcId="{80AE6370-7F47-4FC6-A74B-121785726E34}" destId="{BD6E98A6-CAC8-4A75-A29D-D951EDBDED96}" srcOrd="2" destOrd="0" presId="urn:microsoft.com/office/officeart/2005/8/layout/radial5"/>
    <dgm:cxn modelId="{74A76C63-7EF5-4FD6-9ED1-032FD00D5475}" type="presParOf" srcId="{80AE6370-7F47-4FC6-A74B-121785726E34}" destId="{A475F0EE-7D1E-4A1D-B02E-4C4F78636EF6}" srcOrd="3" destOrd="0" presId="urn:microsoft.com/office/officeart/2005/8/layout/radial5"/>
    <dgm:cxn modelId="{5A497F6C-FA02-4ABE-89E8-577CEA7DAAD1}" type="presParOf" srcId="{A475F0EE-7D1E-4A1D-B02E-4C4F78636EF6}" destId="{AE6C8B67-0761-41BB-AE1F-0E162E9F8C9C}" srcOrd="0" destOrd="0" presId="urn:microsoft.com/office/officeart/2005/8/layout/radial5"/>
    <dgm:cxn modelId="{0CCB7D47-5947-4118-AFBE-0AC24C2FE06B}" type="presParOf" srcId="{80AE6370-7F47-4FC6-A74B-121785726E34}" destId="{D982E649-DF61-4D32-B571-EB7793568811}" srcOrd="4" destOrd="0" presId="urn:microsoft.com/office/officeart/2005/8/layout/radial5"/>
    <dgm:cxn modelId="{3B8AAD59-E8A0-4131-BE46-46658B7C282D}" type="presParOf" srcId="{80AE6370-7F47-4FC6-A74B-121785726E34}" destId="{CC4AE18A-FD49-4888-85FD-DA980941FD80}" srcOrd="5" destOrd="0" presId="urn:microsoft.com/office/officeart/2005/8/layout/radial5"/>
    <dgm:cxn modelId="{690A4BDD-853E-4104-A2A1-8AA0D984CA42}" type="presParOf" srcId="{CC4AE18A-FD49-4888-85FD-DA980941FD80}" destId="{A3213936-FA05-4DD3-A244-C62DBFDF6747}" srcOrd="0" destOrd="0" presId="urn:microsoft.com/office/officeart/2005/8/layout/radial5"/>
    <dgm:cxn modelId="{7CBC4EDA-2A45-4DE7-9997-3E4581C12DCF}" type="presParOf" srcId="{80AE6370-7F47-4FC6-A74B-121785726E34}" destId="{5EFDB129-D2CA-4BA1-855C-745645373415}" srcOrd="6" destOrd="0" presId="urn:microsoft.com/office/officeart/2005/8/layout/radial5"/>
    <dgm:cxn modelId="{32E4F699-2135-468E-B581-EE81E04681F6}" type="presParOf" srcId="{80AE6370-7F47-4FC6-A74B-121785726E34}" destId="{2C8990CB-F286-40A4-A183-19BFAE8F6E13}" srcOrd="7" destOrd="0" presId="urn:microsoft.com/office/officeart/2005/8/layout/radial5"/>
    <dgm:cxn modelId="{46185C5F-64AA-4ABA-A9B3-AABBE8DD05FC}" type="presParOf" srcId="{2C8990CB-F286-40A4-A183-19BFAE8F6E13}" destId="{0A4FA679-E0DC-4415-9392-B1241E5928F8}" srcOrd="0" destOrd="0" presId="urn:microsoft.com/office/officeart/2005/8/layout/radial5"/>
    <dgm:cxn modelId="{31CFA5ED-6485-4A31-8528-6206BAD9582D}" type="presParOf" srcId="{80AE6370-7F47-4FC6-A74B-121785726E34}" destId="{5E55EFB8-69A7-47CA-87A8-799A14A0829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38A5E-2DCF-41B4-903C-E075F7E6D603}">
      <dsp:nvSpPr>
        <dsp:cNvPr id="0" name=""/>
        <dsp:cNvSpPr/>
      </dsp:nvSpPr>
      <dsp:spPr>
        <a:xfrm>
          <a:off x="2520278" y="0"/>
          <a:ext cx="4038041" cy="18052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«Волшебная пуговица»</a:t>
          </a:r>
          <a:endParaRPr lang="ru-RU" sz="32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1635" y="264380"/>
        <a:ext cx="2855327" cy="1276537"/>
      </dsp:txXfrm>
    </dsp:sp>
    <dsp:sp modelId="{F7678EF2-091D-4FBD-B67B-DA1E03BFA49E}">
      <dsp:nvSpPr>
        <dsp:cNvPr id="0" name=""/>
        <dsp:cNvSpPr/>
      </dsp:nvSpPr>
      <dsp:spPr>
        <a:xfrm rot="1917631">
          <a:off x="5831325" y="1665137"/>
          <a:ext cx="356559" cy="2495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836998" y="1695227"/>
        <a:ext cx="281707" cy="149704"/>
      </dsp:txXfrm>
    </dsp:sp>
    <dsp:sp modelId="{BD6E98A6-CAC8-4A75-A29D-D951EDBDED96}">
      <dsp:nvSpPr>
        <dsp:cNvPr id="0" name=""/>
        <dsp:cNvSpPr/>
      </dsp:nvSpPr>
      <dsp:spPr>
        <a:xfrm>
          <a:off x="5803656" y="1727479"/>
          <a:ext cx="3151051" cy="1894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Предмет исследования: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пуговицы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65117" y="2004850"/>
        <a:ext cx="2228129" cy="1339268"/>
      </dsp:txXfrm>
    </dsp:sp>
    <dsp:sp modelId="{A475F0EE-7D1E-4A1D-B02E-4C4F78636EF6}">
      <dsp:nvSpPr>
        <dsp:cNvPr id="0" name=""/>
        <dsp:cNvSpPr/>
      </dsp:nvSpPr>
      <dsp:spPr>
        <a:xfrm rot="7133013">
          <a:off x="3142252" y="3130619"/>
          <a:ext cx="1475425" cy="2840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3205442" y="3150123"/>
        <a:ext cx="1390208" cy="170434"/>
      </dsp:txXfrm>
    </dsp:sp>
    <dsp:sp modelId="{D982E649-DF61-4D32-B571-EB7793568811}">
      <dsp:nvSpPr>
        <dsp:cNvPr id="0" name=""/>
        <dsp:cNvSpPr/>
      </dsp:nvSpPr>
      <dsp:spPr>
        <a:xfrm>
          <a:off x="0" y="4176324"/>
          <a:ext cx="4270044" cy="21692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проекта: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дети старшей группы, воспитатели, родители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333" y="4494002"/>
        <a:ext cx="3019378" cy="1533885"/>
      </dsp:txXfrm>
    </dsp:sp>
    <dsp:sp modelId="{CC4AE18A-FD49-4888-85FD-DA980941FD80}">
      <dsp:nvSpPr>
        <dsp:cNvPr id="0" name=""/>
        <dsp:cNvSpPr/>
      </dsp:nvSpPr>
      <dsp:spPr>
        <a:xfrm rot="3856817">
          <a:off x="4720507" y="3133876"/>
          <a:ext cx="1429532" cy="273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743760" y="3151639"/>
        <a:ext cx="1347371" cy="164323"/>
      </dsp:txXfrm>
    </dsp:sp>
    <dsp:sp modelId="{5EFDB129-D2CA-4BA1-855C-745645373415}">
      <dsp:nvSpPr>
        <dsp:cNvPr id="0" name=""/>
        <dsp:cNvSpPr/>
      </dsp:nvSpPr>
      <dsp:spPr>
        <a:xfrm>
          <a:off x="4579763" y="4183161"/>
          <a:ext cx="4107328" cy="21338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Продолжительность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долгосрочный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(с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15.12.21-1.06.22г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1267" y="4495659"/>
        <a:ext cx="2904320" cy="1508872"/>
      </dsp:txXfrm>
    </dsp:sp>
    <dsp:sp modelId="{2C8990CB-F286-40A4-A183-19BFAE8F6E13}">
      <dsp:nvSpPr>
        <dsp:cNvPr id="0" name=""/>
        <dsp:cNvSpPr/>
      </dsp:nvSpPr>
      <dsp:spPr>
        <a:xfrm rot="8872164">
          <a:off x="3052444" y="1631730"/>
          <a:ext cx="247837" cy="2538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121101" y="1662719"/>
        <a:ext cx="173486" cy="152281"/>
      </dsp:txXfrm>
    </dsp:sp>
    <dsp:sp modelId="{5E55EFB8-69A7-47CA-87A8-799A14A0829B}">
      <dsp:nvSpPr>
        <dsp:cNvPr id="0" name=""/>
        <dsp:cNvSpPr/>
      </dsp:nvSpPr>
      <dsp:spPr>
        <a:xfrm>
          <a:off x="0" y="1621205"/>
          <a:ext cx="3551742" cy="20339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проекта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познавательно-исследовательский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141" y="1919076"/>
        <a:ext cx="2511460" cy="1438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C5924-21E2-4F9E-81A7-23E5B4F3BD42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7779A-CA86-4253-88D0-6D6CE3319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1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779A-CA86-4253-88D0-6D6CE33192D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85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4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77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05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27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9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69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5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09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07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7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9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47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79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55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22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2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05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55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78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6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2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4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17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8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09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5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93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24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8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36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61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90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4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02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71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19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35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59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52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65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75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49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9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17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9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87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32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29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564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900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929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8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948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968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690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91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21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5104" y="4365104"/>
            <a:ext cx="8305800" cy="23762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Ена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Е.Н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№ 13 «</a:t>
            </a:r>
            <a:r>
              <a:rPr lang="ru-RU" sz="24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Карлсон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АН ДОО «</a:t>
            </a:r>
            <a:r>
              <a:rPr lang="ru-RU" sz="24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Алмазик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Мирный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539552" y="548680"/>
            <a:ext cx="7854951" cy="108012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</a:t>
            </a:r>
          </a:p>
          <a:p>
            <a:pPr marL="0" indent="0" algn="ctr">
              <a:buNone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«Волшебная пуговица»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5"/>
            <a:ext cx="3096344" cy="23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9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материала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сюжетно-ролевых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и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обогащения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группы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3455825" cy="4607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6" name="Picture 2" descr="C:\Users\Маргарита\Desktop\Фото пугови\DSC08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3456385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2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5" y="989401"/>
            <a:ext cx="3143589" cy="4678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58060" y="1483302"/>
            <a:ext cx="4810970" cy="36618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137"/>
            <a:ext cx="2515652" cy="3349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Documents and Settings\User\Рабочий стол\Пуговицы фото для презентации\DSC083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 descr="C:\Documents and Settings\User\Рабочий стол\Пуговицы фото для презентации\DSC083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13159"/>
            <a:ext cx="2588792" cy="3451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998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915" y="980728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пуговицу»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1412776"/>
            <a:ext cx="8280920" cy="936104"/>
          </a:xfrm>
        </p:spPr>
        <p:txBody>
          <a:bodyPr/>
          <a:lstStyle/>
          <a:p>
            <a:pPr indent="620713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воображения, чувства цвета, формы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подбирать пуговицы к разным видам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4040188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1437"/>
            <a:ext cx="4175447" cy="3131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2" y="188640"/>
            <a:ext cx="823031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6343" y="476672"/>
            <a:ext cx="4038600" cy="587825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«Найди пару»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062" y="476672"/>
            <a:ext cx="4038600" cy="558696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          «Сортировка»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Documents and Settings\User\Рабочий стол\Пуговицы фото для презентации\DSC08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9" y="2141922"/>
            <a:ext cx="4608512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2" descr="C:\Documents and Settings\User\Рабочий стол\пуговицы\DSC08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469984" cy="4626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3054" y="260648"/>
            <a:ext cx="4038600" cy="577700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«Повтори ряд»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04928" y="260649"/>
            <a:ext cx="4038600" cy="598146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«Запомни и повтори»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User\Рабочий стол\Пуговицы фото для презентации\DSC08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26723"/>
            <a:ext cx="3672408" cy="2333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2" name="Picture 4" descr="C:\Documents and Settings\User\Рабочий стол\пуговицы\20150514_154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5" y="892443"/>
            <a:ext cx="3861502" cy="2333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84" y="3410128"/>
            <a:ext cx="1885968" cy="3245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3" name="Picture 5" descr="C:\Documents and Settings\User\Рабочий стол\пуговицы\P51407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17" y="3432051"/>
            <a:ext cx="2434297" cy="3245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70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54392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95026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«Построй башню»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0003" y="404664"/>
            <a:ext cx="4038600" cy="587825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«Передай, не роняя»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3320"/>
            <a:ext cx="3960658" cy="2595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4594"/>
            <a:ext cx="3960440" cy="2596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113320"/>
            <a:ext cx="3709975" cy="2595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5" name="Picture 7" descr="C:\Documents and Settings\User\Рабочий стол\пуговицы\DSC082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98" y="3940382"/>
            <a:ext cx="3680032" cy="2623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9621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4040188" cy="659352"/>
          </a:xfrm>
        </p:spPr>
        <p:txBody>
          <a:bodyPr/>
          <a:lstStyle/>
          <a:p>
            <a:pPr algn="ctr"/>
            <a:r>
              <a:rPr lang="ru-RU" dirty="0" smtClean="0"/>
              <a:t>«Посчитай»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6" y="332656"/>
            <a:ext cx="4041775" cy="7417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«Ориентирование в пространстве»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68760"/>
            <a:ext cx="3985277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Documents and Settings\User\Рабочий стол\пуговицы\DSC083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340768"/>
            <a:ext cx="3871963" cy="5164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527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412776"/>
            <a:ext cx="4176464" cy="803368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какая цифра?»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23664" y="4653136"/>
            <a:ext cx="4041775" cy="65484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какая фигура»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936548" cy="27768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16" y="3789040"/>
            <a:ext cx="5120569" cy="28803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163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4321" y="332656"/>
            <a:ext cx="8595991" cy="6525345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«Дорисуй»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7" y="1124744"/>
            <a:ext cx="3017840" cy="1722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3" y="3861048"/>
            <a:ext cx="2980217" cy="1672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12" y="1124744"/>
            <a:ext cx="2954849" cy="1646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12" y="3861048"/>
            <a:ext cx="3035300" cy="1706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68" y="2060848"/>
            <a:ext cx="2393618" cy="4253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8" name="Равнобедренный треугольник 7"/>
          <p:cNvSpPr/>
          <p:nvPr/>
        </p:nvSpPr>
        <p:spPr>
          <a:xfrm>
            <a:off x="10620672" y="1268761"/>
            <a:ext cx="72008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9755784"/>
              </p:ext>
            </p:extLst>
          </p:nvPr>
        </p:nvGraphicFramePr>
        <p:xfrm>
          <a:off x="107504" y="188640"/>
          <a:ext cx="9036496" cy="645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68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83" y="332656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«Нарисуй пуговицу»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User\Рабочий стол\пуговицы\DSC08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624790" cy="5047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7" name="Picture 3" descr="C:\Documents and Settings\User\Рабочий стол\пуговицы\DSC08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90" y="1484784"/>
            <a:ext cx="2736304" cy="5112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122" name="Picture 2" descr="C:\Documents and Settings\User\Рабочий стол\пуговицы\DSC08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4870" y="1791714"/>
            <a:ext cx="4183627" cy="2993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01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561325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пуговиц узоров и изображений на пластилине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(ваза для цветов и фруктов)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User\Рабочий стол\пуговицы\DSC08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647148" cy="4862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\Рабочий стол\пуговицы\DSC08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48880"/>
            <a:ext cx="2181545" cy="2908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User\Рабочий стол\пуговицы\DSC08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2181545" cy="2908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Штамп, отпечатки пуговицей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51799"/>
            <a:ext cx="5659790" cy="3183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1" name="Picture 3" descr="C:\Documents and Settings\User\Рабочий стол\Пуговицы фото для презентации\DSC_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1449" y="2487706"/>
            <a:ext cx="4373644" cy="2460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98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116" y="14463"/>
            <a:ext cx="8229600" cy="6782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«Выложи узор»</a:t>
            </a: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516" y="836712"/>
            <a:ext cx="8686800" cy="5859832"/>
          </a:xfrm>
        </p:spPr>
        <p:txBody>
          <a:bodyPr/>
          <a:lstStyle/>
          <a:p>
            <a:pPr marL="0" indent="714375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мышления, внимания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эстетического восприятия, внимательного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совместной деятельности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73" y="1844824"/>
            <a:ext cx="3062215" cy="2297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65692"/>
            <a:ext cx="2448272" cy="435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2" y="2033784"/>
            <a:ext cx="2432992" cy="432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026" name="Picture 2" descr="C:\Documents and Settings\User\Рабочий стол\Пуговицы фото для презентации\DSC08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1"/>
            <a:ext cx="3012577" cy="2259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253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8" y="332656"/>
            <a:ext cx="8229600" cy="5037192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описательных рассказов о пуговицах.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«Опиши»,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и расскажи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«Придумай сказку»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592288" cy="37635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91" y="1916832"/>
            <a:ext cx="3024335" cy="426894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C:\Documents and Settings\User\Рабочий стол\Пуговицы фото для презентации\DSC08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2418420"/>
            <a:ext cx="2646294" cy="376535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про пуговицу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710674" cy="3533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932040" y="1196752"/>
            <a:ext cx="4038600" cy="5158173"/>
          </a:xfrm>
        </p:spPr>
        <p:txBody>
          <a:bodyPr>
            <a:normAutofit lnSpcReduction="10000"/>
          </a:bodyPr>
          <a:lstStyle/>
          <a:p>
            <a:pPr marL="0" indent="446088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Жила была пуговица в шкатулке для шитья. Это была очень оригинальная пуговица. </a:t>
            </a:r>
          </a:p>
          <a:p>
            <a:pPr marL="0" indent="446088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очень доброй, красивой и восхитительной. С удовольствием общалась с другими обитателями шкатулки. И еще она была гораздо больше пуговиц для рубашек, и даже намного выше и стройнее, чем пуговицы от пальто. </a:t>
            </a:r>
          </a:p>
          <a:p>
            <a:pPr marL="0" indent="446088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Приехала она из далекого Китая, где повидала столько интересных и красивых мест. </a:t>
            </a:r>
          </a:p>
          <a:p>
            <a:pPr marL="0" indent="446088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когда-то служила застежкой для сумочки. А потом в конце лета она оторвалась. И чтобы она не потерялась положили ее в шкатулку. </a:t>
            </a:r>
          </a:p>
          <a:p>
            <a:pPr marL="0" indent="446088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один прекрасный день про нее вспомнили и пришили обратно к сумке. Пуговица была очень счастлива. И ее жизнь стала еще интереснее.</a:t>
            </a:r>
          </a:p>
          <a:p>
            <a:pPr marL="0" indent="446088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628800"/>
            <a:ext cx="4040188" cy="648072"/>
          </a:xfrm>
        </p:spPr>
        <p:txBody>
          <a:bodyPr/>
          <a:lstStyle/>
          <a:p>
            <a:pPr algn="ctr"/>
            <a:r>
              <a:rPr lang="ru-RU" dirty="0" smtClean="0"/>
              <a:t>Эксперимент с водой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860032" y="1556792"/>
            <a:ext cx="4041775" cy="65484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Просматривание пуговиц под лупой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5" y="2708920"/>
            <a:ext cx="4325343" cy="32440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850" y="2998118"/>
            <a:ext cx="4041775" cy="3031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11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8292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Пришивание пуговиц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2374"/>
            <a:ext cx="2454660" cy="4363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59106"/>
            <a:ext cx="2454660" cy="4363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3168352" cy="42252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273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19791"/>
            <a:ext cx="2744272" cy="36564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1409"/>
            <a:ext cx="2831196" cy="5033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Documents and Settings\User\Рабочий стол\пуговицы\20150515_164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31411"/>
            <a:ext cx="2681173" cy="503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61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145" y="0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Нанизывание пуговиц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Documents and Settings\User\Рабочий стол\пуговицы\DSC08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028379" cy="3021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099" name="Picture 3" descr="C:\Documents and Settings\User\Рабочий стол\пуговицы\DSC08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45" y="2996952"/>
            <a:ext cx="4255635" cy="3191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249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124745"/>
            <a:ext cx="8075240" cy="52301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наш век компьютерных технологий -  техника (Аудио – видео – компьютерная) ослабила интерес детей к самостоятельной творческой и игровой деятельности. Плоды этого мы уже начинаем пожинать сегодня: низкий уровень развития речи, воображения, восприятия, коммуникативных навыков, творческих способностей.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 свидетельствует, что в последние десятилетия число детей, имеющих речевые нарушения, значительно увеличилось. Что же делать? Как помочь нашим детям?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	В дошкольном возрасте основной вид деятельности - это игра. Значительный опыт накапливается ребенком в игре. Из игрового опыта дошкольник черпает представления, которые он связывает со словом. Игра и труд являются сильнейшими стимулами для проявления детской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самостоятельности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творческой активности; они должны быть в первую очередь использованы в интересах развития речи детей. Хорошим средством для стимулирования речи являются игры и упражнения на мелкую моторику руки.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628" y="116632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Сотворчество детей и родителей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User\Рабочий стол\пуговицы\DSC08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577">
            <a:off x="489793" y="4225866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7" name="Picture 3" descr="C:\Documents and Settings\User\Рабочий стол\пуговицы\DSC082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670">
            <a:off x="308718" y="1304183"/>
            <a:ext cx="2592290" cy="19442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8" name="Picture 4" descr="C:\Documents and Settings\User\Рабочий стол\пуговицы\DSC08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5327">
            <a:off x="6017724" y="1387362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9" name="Picture 5" descr="C:\Documents and Settings\User\Рабочий стол\пуговицы\DSC082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2161112" cy="288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30" name="Picture 6" descr="C:\Documents and Settings\User\Рабочий стол\пуговицы\DSC082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322">
            <a:off x="5777995" y="3996490"/>
            <a:ext cx="2865694" cy="2149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580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пуговиц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200800" cy="5400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744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5703912"/>
          </a:xfrm>
        </p:spPr>
        <p:txBody>
          <a:bodyPr>
            <a:normAutofit/>
          </a:bodyPr>
          <a:lstStyle/>
          <a:p>
            <a:pPr marL="0" indent="715963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создана  коллекция пуговиц.</a:t>
            </a:r>
          </a:p>
          <a:p>
            <a:pPr marL="0" indent="715963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Полученную коллекцию мы планируем использовать на занятиях по развитию речи, по изобразительной деятельности, развитию элементарных математических представлений, в проведении дидактических  и сюжетных игр, исследовательской деятельности.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715963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способствовало повышению познавательной активности детей. Они стали задавать больше вопросов, активно проявлять интерес к предметам окружающего мира, устанавливать связи между свойствами предметов и их использованием. В связи с этим обогатился словарный запас, в своей речи дети стали больше проявлять  словотворчество.</a:t>
            </a:r>
          </a:p>
          <a:p>
            <a:pPr marL="0" indent="715963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заинтересовал  всех его участников, в том числе и родителей, которые стали активными участниками  педагогического процесса детского сада. </a:t>
            </a:r>
          </a:p>
          <a:p>
            <a:pPr marL="0" indent="715963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проект научил тому, что даже самая обычная вещь может хранить удивительную историю своего появления. </a:t>
            </a:r>
            <a:endParaRPr lang="ru-RU" sz="2000" dirty="0" smtClean="0"/>
          </a:p>
          <a:p>
            <a:pPr marL="0" indent="715963" algn="just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6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916832"/>
            <a:ext cx="8521824" cy="150304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8136904" cy="5154920"/>
          </a:xfrm>
        </p:spPr>
        <p:txBody>
          <a:bodyPr/>
          <a:lstStyle/>
          <a:p>
            <a:pPr marL="273050" indent="441325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441325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441325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441325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и обогащение сенсорного опыта дошкольников посредством познавательно-исследовательской деятельности.</a:t>
            </a:r>
          </a:p>
          <a:p>
            <a:pPr marL="273050" indent="441325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0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1"/>
            <a:ext cx="8291264" cy="508616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обогащению представлений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природном и рукотворном мире, развивать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 и познавательный интерес;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ктивизировать речь детей,  развивать творческие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способности, воображение, фантазию, коммуникативные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навыки;</a:t>
            </a:r>
          </a:p>
          <a:p>
            <a:pPr lvl="0" algn="just">
              <a:buClr>
                <a:srgbClr val="0BD0D9"/>
              </a:buClr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аинтересовать </a:t>
            </a: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увлечь детей идеей 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коллекционирования.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Системная паутинка проекта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1565676"/>
              </p:ext>
            </p:extLst>
          </p:nvPr>
        </p:nvGraphicFramePr>
        <p:xfrm>
          <a:off x="323528" y="1124744"/>
          <a:ext cx="8640960" cy="51829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33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0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72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Художественно-эстетическое развитие</a:t>
                      </a: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Познавательное развитие</a:t>
                      </a: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Физическое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развитие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Речевое развитие</a:t>
                      </a: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32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Рисование: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«дорисуй»;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«нарисуй пуговицу»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Лепка:</a:t>
                      </a:r>
                    </a:p>
                    <a:p>
                      <a:pPr marL="176213" indent="-176213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штамп, отпечатки пуговицей; </a:t>
                      </a:r>
                    </a:p>
                    <a:p>
                      <a:pPr marL="176213" indent="-176213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ваза для цветов;</a:t>
                      </a:r>
                    </a:p>
                    <a:p>
                      <a:pPr marL="171450" indent="-1714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ваза для фруктов</a:t>
                      </a:r>
                    </a:p>
                    <a:p>
                      <a:pPr marL="171450" indent="-1714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Ручной труд:</a:t>
                      </a:r>
                    </a:p>
                    <a:p>
                      <a:pPr marL="176213" indent="-176213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пришивание пуговиц</a:t>
                      </a:r>
                    </a:p>
                    <a:p>
                      <a:pPr marL="176213" indent="-176213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нанизывание пуговиц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Тематические беседы: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 «Что такое пуговицы?»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«Для чего нужны пуговицы?»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/>
                          <a:ea typeface="Times New Roman"/>
                        </a:rPr>
                        <a:t>«Какие пуговицы бывают?»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Чтение художественной литературы:</a:t>
                      </a:r>
                    </a:p>
                    <a:p>
                      <a:pPr marL="285750" indent="-2857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сказки, </a:t>
                      </a:r>
                    </a:p>
                    <a:p>
                      <a:pPr marL="285750" indent="-2857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стишков</a:t>
                      </a:r>
                    </a:p>
                    <a:p>
                      <a:pPr marL="285750" indent="-2857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пословиц</a:t>
                      </a:r>
                    </a:p>
                    <a:p>
                      <a:pPr marL="285750" indent="-2857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поговорок</a:t>
                      </a:r>
                    </a:p>
                    <a:p>
                      <a:pPr marL="285750" indent="-2857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загадки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Рассматривание коллекции пуговиц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Игры-соревнования:</a:t>
                      </a:r>
                      <a:endParaRPr lang="ru-RU" sz="1400" b="1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b="0" baseline="0" dirty="0" smtClean="0">
                          <a:effectLst/>
                          <a:latin typeface="Times New Roman"/>
                          <a:ea typeface="Times New Roman"/>
                        </a:rPr>
                        <a:t>«Кто быстрее»;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0" baseline="0" dirty="0" smtClean="0">
                          <a:effectLst/>
                          <a:latin typeface="Times New Roman"/>
                          <a:ea typeface="Times New Roman"/>
                        </a:rPr>
                        <a:t>«Построй башню»;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0" baseline="0" dirty="0" smtClean="0">
                          <a:effectLst/>
                          <a:latin typeface="Times New Roman"/>
                          <a:ea typeface="Times New Roman"/>
                        </a:rPr>
                        <a:t>«Передай, не роняя»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Дидактические игры: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«Опиши»,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«Подбери и расскажи», «Придумай сказку», «Чудесный мешочек»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100">
                <a:tc gridSpan="4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Работа с родителями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1. Беседа с родителями о важности проекта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2. Привлечение родителей к пополнению коллекции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3. Выставка поделок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24" marR="63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1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Открытки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038600" cy="4938896"/>
          </a:xfrm>
        </p:spPr>
        <p:txBody>
          <a:bodyPr/>
          <a:lstStyle/>
          <a:p>
            <a:pPr algn="ctr"/>
            <a:r>
              <a:rPr lang="ru-RU" dirty="0" smtClean="0"/>
              <a:t>Пригласительный </a:t>
            </a:r>
          </a:p>
          <a:p>
            <a:pPr marL="0" indent="0" algn="ctr">
              <a:buNone/>
            </a:pPr>
            <a:r>
              <a:rPr lang="ru-RU" dirty="0" smtClean="0"/>
              <a:t>на утренник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98231" y="1352611"/>
            <a:ext cx="4038600" cy="4870141"/>
          </a:xfrm>
        </p:spPr>
        <p:txBody>
          <a:bodyPr/>
          <a:lstStyle/>
          <a:p>
            <a:pPr algn="ctr"/>
            <a:r>
              <a:rPr lang="ru-RU" dirty="0" smtClean="0"/>
              <a:t>Поздравительная </a:t>
            </a:r>
          </a:p>
          <a:p>
            <a:pPr marL="0" indent="0" algn="ctr">
              <a:buNone/>
            </a:pPr>
            <a:r>
              <a:rPr lang="ru-RU" dirty="0" smtClean="0"/>
              <a:t>к 8 марта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6325"/>
            <a:ext cx="4230687" cy="322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1"/>
            <a:ext cx="3973405" cy="23245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4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677" y="116632"/>
            <a:ext cx="8915777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дорожка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памяти, внимания, зрительно-пространственное восприятия, воображения, наблюдательность, что в свою очередь способствует развитию речи. Пальчиковые шаги готовят руку ребенка к письму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Documents and Settings\User\Рабочий стол\пуговицы\DSC08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7" y="2852936"/>
            <a:ext cx="2848998" cy="3798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148" name="Picture 4" descr="C:\Documents and Settings\User\Рабочий стол\пуговицы\DSC08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26566"/>
            <a:ext cx="2862278" cy="3816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149" name="Picture 5" descr="C:\Documents and Settings\User\Рабочий стол\пуговицы\DSC08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96" y="1988840"/>
            <a:ext cx="2842501" cy="379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5121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0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«Сухой бассейн»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1033" y="2533609"/>
            <a:ext cx="4742193" cy="3556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908720"/>
            <a:ext cx="8568952" cy="1368151"/>
          </a:xfrm>
        </p:spPr>
        <p:txBody>
          <a:bodyPr>
            <a:normAutofit/>
          </a:bodyPr>
          <a:lstStyle/>
          <a:p>
            <a:pPr marL="93663" indent="620713"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тактильных ощущений, управление мышцами мелкой моторики, релаксация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1080</TotalTime>
  <Words>741</Words>
  <Application>Microsoft Office PowerPoint</Application>
  <PresentationFormat>Экран (4:3)</PresentationFormat>
  <Paragraphs>119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Calibri</vt:lpstr>
      <vt:lpstr>Constantia</vt:lpstr>
      <vt:lpstr>Times New Roman</vt:lpstr>
      <vt:lpstr>Wingdings 2</vt:lpstr>
      <vt:lpstr>Поток</vt:lpstr>
      <vt:lpstr>1_Поток</vt:lpstr>
      <vt:lpstr>2_Поток</vt:lpstr>
      <vt:lpstr>3_Поток</vt:lpstr>
      <vt:lpstr>4_Поток</vt:lpstr>
      <vt:lpstr>5_Поток</vt:lpstr>
      <vt:lpstr>Выполнила: Ена Е.Н воспитатель детского сада № 13 «Карлсон» филиала АН ДОО «Алмазик»   г. Мирный  2022 г.</vt:lpstr>
      <vt:lpstr>Презентация PowerPoint</vt:lpstr>
      <vt:lpstr>Актуальность</vt:lpstr>
      <vt:lpstr>Цель проекта</vt:lpstr>
      <vt:lpstr>Задачи проекта</vt:lpstr>
      <vt:lpstr>Системная паутинка проекта</vt:lpstr>
      <vt:lpstr>Открытки</vt:lpstr>
      <vt:lpstr>Презентация PowerPoint</vt:lpstr>
      <vt:lpstr>«Сухой бассейн»</vt:lpstr>
      <vt:lpstr>Изготовление материала  для сюжетно-ролевых игр и обогащения РППС группы </vt:lpstr>
      <vt:lpstr>Презентация PowerPoint</vt:lpstr>
      <vt:lpstr>Презентация PowerPoint</vt:lpstr>
      <vt:lpstr>«Подбери пуговицу» 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«Нарисуй пуговицу»</vt:lpstr>
      <vt:lpstr>Презентация PowerPoint</vt:lpstr>
      <vt:lpstr>Штамп, отпечатки пуговицей</vt:lpstr>
      <vt:lpstr>  «Выложи узор»</vt:lpstr>
      <vt:lpstr>Презентация PowerPoint</vt:lpstr>
      <vt:lpstr>Сказка про пуговицу</vt:lpstr>
      <vt:lpstr>Познавательно-исследовательская деятельность</vt:lpstr>
      <vt:lpstr>Презентация PowerPoint</vt:lpstr>
      <vt:lpstr>Презентация PowerPoint</vt:lpstr>
      <vt:lpstr>Нанизывание пуговиц</vt:lpstr>
      <vt:lpstr>Сотворчество детей и родителей</vt:lpstr>
      <vt:lpstr>Коллекция пуговиц</vt:lpstr>
      <vt:lpstr>Вывод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 ДОО «Алмазик Детский сад № 13 «Карлсон»</dc:title>
  <dc:creator>Шупилко Людмила Александровна</dc:creator>
  <cp:lastModifiedBy>Шупилко Людмила Александровна</cp:lastModifiedBy>
  <cp:revision>128</cp:revision>
  <dcterms:modified xsi:type="dcterms:W3CDTF">2024-02-07T06:06:54Z</dcterms:modified>
</cp:coreProperties>
</file>