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6" r:id="rId2"/>
    <p:sldMasterId id="2147483708" r:id="rId3"/>
    <p:sldMasterId id="2147483720" r:id="rId4"/>
    <p:sldMasterId id="2147483732" r:id="rId5"/>
    <p:sldMasterId id="2147483744" r:id="rId6"/>
    <p:sldMasterId id="2147483756" r:id="rId7"/>
  </p:sldMasterIdLst>
  <p:notesMasterIdLst>
    <p:notesMasterId r:id="rId26"/>
  </p:notesMasterIdLst>
  <p:sldIdLst>
    <p:sldId id="307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20" r:id="rId16"/>
    <p:sldId id="317" r:id="rId17"/>
    <p:sldId id="318" r:id="rId18"/>
    <p:sldId id="323" r:id="rId19"/>
    <p:sldId id="322" r:id="rId20"/>
    <p:sldId id="325" r:id="rId21"/>
    <p:sldId id="324" r:id="rId22"/>
    <p:sldId id="316" r:id="rId23"/>
    <p:sldId id="327" r:id="rId24"/>
    <p:sldId id="326" r:id="rId25"/>
  </p:sldIdLst>
  <p:sldSz cx="12192000" cy="6858000"/>
  <p:notesSz cx="6858000" cy="9144000"/>
  <p:custDataLst>
    <p:tags r:id="rId2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83"/>
  </p:normalViewPr>
  <p:slideViewPr>
    <p:cSldViewPr snapToGrid="0" snapToObjects="1">
      <p:cViewPr>
        <p:scale>
          <a:sx n="76" d="100"/>
          <a:sy n="76" d="100"/>
        </p:scale>
        <p:origin x="-480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11653-2FA8-499A-81FA-209EDCE55015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F4842-6098-407B-8C5B-0FD66FB170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718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F4842-6098-407B-8C5B-0FD66FB1706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664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8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2D85A-96BD-4FB7-AAC1-73D4ECD13C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E5771-3C2E-4205-B36A-1F9195B1B88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002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C8EA6-D28C-4511-9C66-0E824258193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57B8C-6543-4AED-86BA-96C516AA4F2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03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9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9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CFA44-8ED3-411F-B13A-A78A0C86BED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A97BA-E589-45EC-8F6C-0AF7C93D77C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36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7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2D85A-96BD-4FB7-AAC1-73D4ECD13C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E5771-3C2E-4205-B36A-1F9195B1B88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268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18930-264A-48B7-9697-40C74B378C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7BF62-6F13-458C-84B7-3F6A73169EC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672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5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76C2C-69B5-45F6-8284-8378D2606A9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B9AC2-CC14-47EB-8DC6-B4DC9F93CD9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059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82E6B-9CD5-496E-BCC5-2DA960B8FA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70F84-1CF8-4EFA-BD50-98A427F3E43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736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0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40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F72B1-738F-465C-AC3A-DE2242340D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8EAB3-2E14-4B42-B17A-8396A9FE68C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589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2AC03-801D-45D7-9E6D-94D6BB9B376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49250-60AD-4766-8116-6C678332EE0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737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26BA0-0366-40A3-873E-50045E3FBB4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B5BC7-32F1-4DA1-9C70-6300B8A8213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75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10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26FF7-3189-48F1-B6EB-42EE3C5A3B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379A7-831E-4A6B-9C8E-14155642CB4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259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18930-264A-48B7-9697-40C74B378C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7BF62-6F13-458C-84B7-3F6A73169EC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2427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5935F-2975-49FC-ADEC-5D1512BF5E0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AA4D1-5884-40E9-84B8-9E8E119D5A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43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C8EA6-D28C-4511-9C66-0E824258193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57B8C-6543-4AED-86BA-96C516AA4F2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664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8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8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CFA44-8ED3-411F-B13A-A78A0C86BED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A97BA-E589-45EC-8F6C-0AF7C93D77C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0433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7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2D85A-96BD-4FB7-AAC1-73D4ECD13C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E5771-3C2E-4205-B36A-1F9195B1B88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7986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18930-264A-48B7-9697-40C74B378C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7BF62-6F13-458C-84B7-3F6A73169EC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238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4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76C2C-69B5-45F6-8284-8378D2606A9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B9AC2-CC14-47EB-8DC6-B4DC9F93CD9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769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82E6B-9CD5-496E-BCC5-2DA960B8FA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70F84-1CF8-4EFA-BD50-98A427F3E43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9495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9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9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F72B1-738F-465C-AC3A-DE2242340D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8EAB3-2E14-4B42-B17A-8396A9FE68C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07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2AC03-801D-45D7-9E6D-94D6BB9B376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49250-60AD-4766-8116-6C678332EE0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047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26BA0-0366-40A3-873E-50045E3FBB4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B5BC7-32F1-4DA1-9C70-6300B8A8213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78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5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76C2C-69B5-45F6-8284-8378D2606A9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B9AC2-CC14-47EB-8DC6-B4DC9F93CD9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1490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9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26FF7-3189-48F1-B6EB-42EE3C5A3B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379A7-831E-4A6B-9C8E-14155642CB4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351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5935F-2975-49FC-ADEC-5D1512BF5E0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AA4D1-5884-40E9-84B8-9E8E119D5A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0963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C8EA6-D28C-4511-9C66-0E824258193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57B8C-6543-4AED-86BA-96C516AA4F2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8979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8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8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CFA44-8ED3-411F-B13A-A78A0C86BED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A97BA-E589-45EC-8F6C-0AF7C93D77C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748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2D85A-96BD-4FB7-AAC1-73D4ECD13C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E5771-3C2E-4205-B36A-1F9195B1B88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835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18930-264A-48B7-9697-40C74B378C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7BF62-6F13-458C-84B7-3F6A73169EC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4350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76C2C-69B5-45F6-8284-8378D2606A9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B9AC2-CC14-47EB-8DC6-B4DC9F93CD9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9103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82E6B-9CD5-496E-BCC5-2DA960B8FA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70F84-1CF8-4EFA-BD50-98A427F3E43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100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F72B1-738F-465C-AC3A-DE2242340D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8EAB3-2E14-4B42-B17A-8396A9FE68C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987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2AC03-801D-45D7-9E6D-94D6BB9B376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49250-60AD-4766-8116-6C678332EE0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73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82E6B-9CD5-496E-BCC5-2DA960B8FA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70F84-1CF8-4EFA-BD50-98A427F3E43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8903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26BA0-0366-40A3-873E-50045E3FBB4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B5BC7-32F1-4DA1-9C70-6300B8A8213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7515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8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26FF7-3189-48F1-B6EB-42EE3C5A3B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379A7-831E-4A6B-9C8E-14155642CB4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9017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5935F-2975-49FC-ADEC-5D1512BF5E0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AA4D1-5884-40E9-84B8-9E8E119D5A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9468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C8EA6-D28C-4511-9C66-0E824258193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57B8C-6543-4AED-86BA-96C516AA4F2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1535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75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75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CFA44-8ED3-411F-B13A-A78A0C86BED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A97BA-E589-45EC-8F6C-0AF7C93D77C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2778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5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2D85A-96BD-4FB7-AAC1-73D4ECD13C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E5771-3C2E-4205-B36A-1F9195B1B88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286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18930-264A-48B7-9697-40C74B378C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7BF62-6F13-458C-84B7-3F6A73169EC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0450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2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76C2C-69B5-45F6-8284-8378D2606A9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B9AC2-CC14-47EB-8DC6-B4DC9F93CD9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8039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82E6B-9CD5-496E-BCC5-2DA960B8FA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70F84-1CF8-4EFA-BD50-98A427F3E43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6969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8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F72B1-738F-465C-AC3A-DE2242340D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8EAB3-2E14-4B42-B17A-8396A9FE68C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151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0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40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F72B1-738F-465C-AC3A-DE2242340D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8EAB3-2E14-4B42-B17A-8396A9FE68C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178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2AC03-801D-45D7-9E6D-94D6BB9B376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49250-60AD-4766-8116-6C678332EE0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7997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26BA0-0366-40A3-873E-50045E3FBB4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B5BC7-32F1-4DA1-9C70-6300B8A8213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684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7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26FF7-3189-48F1-B6EB-42EE3C5A3B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379A7-831E-4A6B-9C8E-14155642CB4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0061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5935F-2975-49FC-ADEC-5D1512BF5E0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AA4D1-5884-40E9-84B8-9E8E119D5A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2029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C8EA6-D28C-4511-9C66-0E824258193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57B8C-6543-4AED-86BA-96C516AA4F2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9433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65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65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CFA44-8ED3-411F-B13A-A78A0C86BED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A97BA-E589-45EC-8F6C-0AF7C93D77C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6391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2D85A-96BD-4FB7-AAC1-73D4ECD13C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E5771-3C2E-4205-B36A-1F9195B1B88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472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18930-264A-48B7-9697-40C74B378C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7BF62-6F13-458C-84B7-3F6A73169EC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2289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76C2C-69B5-45F6-8284-8378D2606A9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B9AC2-CC14-47EB-8DC6-B4DC9F93CD9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2329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82E6B-9CD5-496E-BCC5-2DA960B8FA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70F84-1CF8-4EFA-BD50-98A427F3E43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962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2AC03-801D-45D7-9E6D-94D6BB9B376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49250-60AD-4766-8116-6C678332EE0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2273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F72B1-738F-465C-AC3A-DE2242340D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8EAB3-2E14-4B42-B17A-8396A9FE68C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8038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2AC03-801D-45D7-9E6D-94D6BB9B376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49250-60AD-4766-8116-6C678332EE0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4314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26BA0-0366-40A3-873E-50045E3FBB4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B5BC7-32F1-4DA1-9C70-6300B8A8213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7136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26FF7-3189-48F1-B6EB-42EE3C5A3B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379A7-831E-4A6B-9C8E-14155642CB4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8812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5935F-2975-49FC-ADEC-5D1512BF5E0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AA4D1-5884-40E9-84B8-9E8E119D5A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9343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C8EA6-D28C-4511-9C66-0E824258193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57B8C-6543-4AED-86BA-96C516AA4F2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0946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CFA44-8ED3-411F-B13A-A78A0C86BED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A97BA-E589-45EC-8F6C-0AF7C93D77C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7402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2D85A-96BD-4FB7-AAC1-73D4ECD13C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E5771-3C2E-4205-B36A-1F9195B1B88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0118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18930-264A-48B7-9697-40C74B378C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7BF62-6F13-458C-84B7-3F6A73169EC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8050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76C2C-69B5-45F6-8284-8378D2606A9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B9AC2-CC14-47EB-8DC6-B4DC9F93CD9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655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26BA0-0366-40A3-873E-50045E3FBB4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B5BC7-32F1-4DA1-9C70-6300B8A8213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3758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82E6B-9CD5-496E-BCC5-2DA960B8FA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70F84-1CF8-4EFA-BD50-98A427F3E43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6578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F72B1-738F-465C-AC3A-DE2242340D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8EAB3-2E14-4B42-B17A-8396A9FE68C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2294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2AC03-801D-45D7-9E6D-94D6BB9B376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49250-60AD-4766-8116-6C678332EE0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6312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26BA0-0366-40A3-873E-50045E3FBB4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B5BC7-32F1-4DA1-9C70-6300B8A8213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2680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26FF7-3189-48F1-B6EB-42EE3C5A3B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379A7-831E-4A6B-9C8E-14155642CB4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6356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5935F-2975-49FC-ADEC-5D1512BF5E0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AA4D1-5884-40E9-84B8-9E8E119D5A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5016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C8EA6-D28C-4511-9C66-0E824258193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57B8C-6543-4AED-86BA-96C516AA4F2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854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CFA44-8ED3-411F-B13A-A78A0C86BED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A97BA-E589-45EC-8F6C-0AF7C93D77C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142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10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26FF7-3189-48F1-B6EB-42EE3C5A3B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379A7-831E-4A6B-9C8E-14155642CB4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928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5935F-2975-49FC-ADEC-5D1512BF5E0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AA4D1-5884-40E9-84B8-9E8E119D5A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878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02B1FC-6E4E-4081-96AF-F9C6221BF03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0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0016F8-CEAB-4BA9-8219-A0170AAB89D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02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02B1FC-6E4E-4081-96AF-F9C6221BF03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0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0016F8-CEAB-4BA9-8219-A0170AAB89D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53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02B1FC-6E4E-4081-96AF-F9C6221BF03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9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0016F8-CEAB-4BA9-8219-A0170AAB89D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97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02B1FC-6E4E-4081-96AF-F9C6221BF03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8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0016F8-CEAB-4BA9-8219-A0170AAB89D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788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02B1FC-6E4E-4081-96AF-F9C6221BF03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7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0016F8-CEAB-4BA9-8219-A0170AAB89D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34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02B1FC-6E4E-4081-96AF-F9C6221BF03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0016F8-CEAB-4BA9-8219-A0170AAB89D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76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02B1FC-6E4E-4081-96AF-F9C6221BF03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0016F8-CEAB-4BA9-8219-A0170AAB89D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31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747" t="-171" r="15376" b="96113"/>
          <a:stretch/>
        </p:blipFill>
        <p:spPr>
          <a:xfrm>
            <a:off x="0" y="57"/>
            <a:ext cx="12192000" cy="66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3196" y="2004164"/>
            <a:ext cx="11713301" cy="2404998"/>
          </a:xfrm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Развитие сенсорного восприятия посредством познавательных сказок</a:t>
            </a:r>
            <a:r>
              <a:rPr lang="ru-RU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b="1" i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2603" y="851770"/>
            <a:ext cx="9584730" cy="849038"/>
          </a:xfrm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образовательное учреждение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169» города Кирова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11898" b="83552"/>
          <a:stretch/>
        </p:blipFill>
        <p:spPr>
          <a:xfrm>
            <a:off x="0" y="6294495"/>
            <a:ext cx="12192000" cy="44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2" descr="http://murmli.ru/upload/shop_1/1/0/0/item_10011/shop_items_catalog_image100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133" y="5013382"/>
            <a:ext cx="21844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67003" y="4185800"/>
            <a:ext cx="8016657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endParaRPr lang="ru-RU" sz="2400" dirty="0" smtClean="0">
              <a:ln>
                <a:solidFill>
                  <a:srgbClr val="006600"/>
                </a:solidFill>
              </a:ln>
              <a:solidFill>
                <a:srgbClr val="0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defRPr/>
            </a:pPr>
            <a:endParaRPr lang="ru-RU" sz="2400" dirty="0">
              <a:ln>
                <a:solidFill>
                  <a:srgbClr val="006600"/>
                </a:solidFill>
              </a:ln>
              <a:solidFill>
                <a:srgbClr val="0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defRPr/>
            </a:pPr>
            <a:r>
              <a:rPr lang="ru-RU" sz="2400" dirty="0" smtClean="0">
                <a:ln>
                  <a:solidFill>
                    <a:srgbClr val="006600"/>
                  </a:solidFill>
                </a:ln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Автор</a:t>
            </a:r>
            <a:r>
              <a:rPr lang="ru-RU" sz="2400" dirty="0">
                <a:ln>
                  <a:solidFill>
                    <a:srgbClr val="006600"/>
                  </a:solidFill>
                </a:ln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: Устюгова Наталья Михайловна,  воспитатель 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400" dirty="0">
                <a:ln>
                  <a:solidFill>
                    <a:srgbClr val="006600"/>
                  </a:solidFill>
                </a:ln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1 квалификационной категории</a:t>
            </a:r>
          </a:p>
        </p:txBody>
      </p:sp>
      <p:pic>
        <p:nvPicPr>
          <p:cNvPr id="2056" name="Picture 2" descr="Игрушки по сенсорике 3-4 ле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9" t="73216" r="1958"/>
          <a:stretch>
            <a:fillRect/>
          </a:stretch>
        </p:blipFill>
        <p:spPr bwMode="auto">
          <a:xfrm>
            <a:off x="334433" y="5053070"/>
            <a:ext cx="2051051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46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150312" y="1656886"/>
            <a:ext cx="2747897" cy="3867092"/>
          </a:xfrm>
          <a:prstGeom prst="ellips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325677" y="864296"/>
            <a:ext cx="11623909" cy="2091846"/>
          </a:xfrm>
        </p:spPr>
        <p:txBody>
          <a:bodyPr/>
          <a:lstStyle/>
          <a:p>
            <a:pPr lvl="0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</a:pP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 Этап </a:t>
            </a:r>
            <a:r>
              <a:rPr lang="ru-RU" sz="36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Подбор героев сказки, их приключения. </a:t>
            </a:r>
            <a:b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4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791223"/>
            <a:ext cx="10972800" cy="4334944"/>
          </a:xfrm>
        </p:spPr>
        <p:txBody>
          <a:bodyPr rtlCol="0">
            <a:normAutofit/>
          </a:bodyPr>
          <a:lstStyle/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3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36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747" t="-171" r="15376" b="96113"/>
          <a:stretch/>
        </p:blipFill>
        <p:spPr>
          <a:xfrm>
            <a:off x="0" y="3"/>
            <a:ext cx="12192000" cy="66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11898" b="83552"/>
          <a:stretch/>
        </p:blipFill>
        <p:spPr>
          <a:xfrm>
            <a:off x="46567" y="6605591"/>
            <a:ext cx="12192000" cy="21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t="8411" r="20274" b="4820"/>
          <a:stretch/>
        </p:blipFill>
        <p:spPr bwMode="auto">
          <a:xfrm>
            <a:off x="438411" y="1979113"/>
            <a:ext cx="2229633" cy="312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791223"/>
            <a:ext cx="3018773" cy="397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829" y="2617940"/>
            <a:ext cx="2718571" cy="360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210" y="2420219"/>
            <a:ext cx="2588190" cy="410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 descr="C:\Users\BOSS\Downloads\мишка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"/>
          <a:stretch/>
        </p:blipFill>
        <p:spPr bwMode="auto">
          <a:xfrm>
            <a:off x="5944500" y="2617940"/>
            <a:ext cx="2102571" cy="255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4" r="32223"/>
          <a:stretch/>
        </p:blipFill>
        <p:spPr bwMode="auto">
          <a:xfrm>
            <a:off x="3463447" y="2941050"/>
            <a:ext cx="1534697" cy="2820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 descr="C:\Users\BOSS\Downloads\волчок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3294" r="4838" b="4453"/>
          <a:stretch/>
        </p:blipFill>
        <p:spPr bwMode="auto">
          <a:xfrm>
            <a:off x="9264234" y="3030567"/>
            <a:ext cx="1917759" cy="278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6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609600" y="864296"/>
            <a:ext cx="10972800" cy="1290181"/>
          </a:xfrm>
        </p:spPr>
        <p:txBody>
          <a:bodyPr/>
          <a:lstStyle/>
          <a:p>
            <a:pPr lvl="0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3 этап.  </a:t>
            </a:r>
            <a:r>
              <a:rPr lang="ru-RU" sz="28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Преодоление трудностей  вместе с  героями сказки.</a:t>
            </a:r>
            <a:br>
              <a:rPr lang="ru-RU" sz="28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61556" y="1590804"/>
            <a:ext cx="6020844" cy="4535363"/>
          </a:xfrm>
        </p:spPr>
        <p:txBody>
          <a:bodyPr rtlCol="0">
            <a:normAutofit/>
          </a:bodyPr>
          <a:lstStyle/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ED7D31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Подбери </a:t>
            </a:r>
            <a:r>
              <a:rPr lang="ru-RU" b="1" dirty="0">
                <a:solidFill>
                  <a:srgbClr val="ED7D31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 отремонтируй мост.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36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747" t="-171" r="15376" b="96113"/>
          <a:stretch/>
        </p:blipFill>
        <p:spPr>
          <a:xfrm>
            <a:off x="0" y="3"/>
            <a:ext cx="12192000" cy="66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11898" b="83552"/>
          <a:stretch/>
        </p:blipFill>
        <p:spPr>
          <a:xfrm>
            <a:off x="46567" y="6605591"/>
            <a:ext cx="12192000" cy="21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99" y="1590805"/>
            <a:ext cx="4672208" cy="480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BOSS\Downloads\ре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684" y="2404997"/>
            <a:ext cx="3461600" cy="420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86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609600" y="864296"/>
            <a:ext cx="10972800" cy="1290181"/>
          </a:xfrm>
        </p:spPr>
        <p:txBody>
          <a:bodyPr/>
          <a:lstStyle/>
          <a:p>
            <a:pPr lvl="0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3этап.  </a:t>
            </a:r>
            <a:r>
              <a:rPr lang="ru-RU" sz="28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Преодоление трудностей  вместе с  героями сказки.</a:t>
            </a:r>
            <a:br>
              <a:rPr lang="ru-RU" sz="28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4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61556" y="1402916"/>
            <a:ext cx="6020844" cy="4723252"/>
          </a:xfrm>
        </p:spPr>
        <p:txBody>
          <a:bodyPr rtlCol="0">
            <a:normAutofit/>
          </a:bodyPr>
          <a:lstStyle/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ED7D31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Из чего построить дом зайке?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36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747" t="-171" r="15376" b="96113"/>
          <a:stretch/>
        </p:blipFill>
        <p:spPr>
          <a:xfrm>
            <a:off x="0" y="3"/>
            <a:ext cx="12192000" cy="66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11898" b="83552"/>
          <a:stretch/>
        </p:blipFill>
        <p:spPr>
          <a:xfrm>
            <a:off x="46567" y="6605591"/>
            <a:ext cx="12192000" cy="21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C:\Users\BOSS\Downloads\дом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568" y="1766170"/>
            <a:ext cx="4792510" cy="451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464" y="3000636"/>
            <a:ext cx="2159071" cy="358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485" y="3000636"/>
            <a:ext cx="2805112" cy="340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 descr="C:\Users\BOSS\Downloads\лед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0" r="13392" b="17971"/>
          <a:stretch/>
        </p:blipFill>
        <p:spPr bwMode="auto">
          <a:xfrm>
            <a:off x="7175536" y="2038462"/>
            <a:ext cx="2049950" cy="294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40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609600" y="665167"/>
            <a:ext cx="10972800" cy="1559224"/>
          </a:xfrm>
        </p:spPr>
        <p:txBody>
          <a:bodyPr/>
          <a:lstStyle/>
          <a:p>
            <a:pPr lvl="0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3этап. </a:t>
            </a:r>
            <a:r>
              <a:rPr lang="ru-RU" sz="28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Преодоление трудностей  вместе с  героями сказки.</a:t>
            </a:r>
            <a:br>
              <a:rPr lang="ru-RU" sz="28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Помоги волку выбраться из ямы.</a:t>
            </a:r>
            <a:endParaRPr lang="ru-RU" sz="4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36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747" t="-171" r="15376" b="96113"/>
          <a:stretch/>
        </p:blipFill>
        <p:spPr>
          <a:xfrm>
            <a:off x="0" y="3"/>
            <a:ext cx="12192000" cy="66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11898" b="83552"/>
          <a:stretch/>
        </p:blipFill>
        <p:spPr>
          <a:xfrm>
            <a:off x="46567" y="6605591"/>
            <a:ext cx="12192000" cy="21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C:\Users\BOSS\Downloads\выкладывание мостик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7"/>
          <a:stretch/>
        </p:blipFill>
        <p:spPr bwMode="auto">
          <a:xfrm>
            <a:off x="205725" y="2224390"/>
            <a:ext cx="3914258" cy="390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18947" y="1975204"/>
            <a:ext cx="2463452" cy="460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BOSS\Downloads\в яме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435" y="2581229"/>
            <a:ext cx="3915085" cy="362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32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6567" y="864296"/>
            <a:ext cx="11853159" cy="1490597"/>
          </a:xfrm>
        </p:spPr>
        <p:txBody>
          <a:bodyPr/>
          <a:lstStyle/>
          <a:p>
            <a:pPr lvl="0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3этап. </a:t>
            </a:r>
            <a:r>
              <a:rPr lang="ru-RU" sz="28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Преодоление трудностей  вместе с  героями сказки.</a:t>
            </a:r>
            <a:br>
              <a:rPr lang="ru-RU" sz="28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Наведи порядок. Собери картинку.</a:t>
            </a:r>
            <a:r>
              <a:rPr lang="ru-RU" sz="28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4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853851"/>
            <a:ext cx="10972800" cy="4272315"/>
          </a:xfrm>
        </p:spPr>
        <p:txBody>
          <a:bodyPr rtlCol="0">
            <a:normAutofit/>
          </a:bodyPr>
          <a:lstStyle/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36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747" t="-171" r="15376" b="96113"/>
          <a:stretch/>
        </p:blipFill>
        <p:spPr>
          <a:xfrm>
            <a:off x="0" y="3"/>
            <a:ext cx="12192000" cy="66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11898" b="83552"/>
          <a:stretch/>
        </p:blipFill>
        <p:spPr>
          <a:xfrm>
            <a:off x="46567" y="6605591"/>
            <a:ext cx="12192000" cy="21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BOSS\Downloads\д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231" y="2784007"/>
            <a:ext cx="2441900" cy="311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BOSS\Downloads\порядо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94" y="2250702"/>
            <a:ext cx="4809996" cy="418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BOSS\Downloads\y9NfPgw4jQ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80" b="46381"/>
          <a:stretch/>
        </p:blipFill>
        <p:spPr bwMode="auto">
          <a:xfrm>
            <a:off x="9543680" y="3809228"/>
            <a:ext cx="2243313" cy="231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39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75989" y="864296"/>
            <a:ext cx="11411211" cy="914400"/>
          </a:xfrm>
        </p:spPr>
        <p:txBody>
          <a:bodyPr/>
          <a:lstStyle/>
          <a:p>
            <a:pPr eaLnBrk="1" hangingPunct="1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3этап. </a:t>
            </a:r>
            <a:r>
              <a:rPr lang="ru-RU" sz="28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Преодоление трудностей  вместе с  героями сказки.</a:t>
            </a:r>
            <a:br>
              <a:rPr lang="ru-RU" sz="28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Помогите лисичке найти ее шубку.</a:t>
            </a:r>
            <a:endParaRPr lang="ru-RU" sz="4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265129"/>
            <a:ext cx="10972800" cy="4861038"/>
          </a:xfrm>
        </p:spPr>
        <p:txBody>
          <a:bodyPr rtlCol="0">
            <a:normAutofit/>
          </a:bodyPr>
          <a:lstStyle/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36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747" t="-171" r="15376" b="96113"/>
          <a:stretch/>
        </p:blipFill>
        <p:spPr>
          <a:xfrm>
            <a:off x="0" y="3"/>
            <a:ext cx="12192000" cy="66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11898" b="83552"/>
          <a:stretch/>
        </p:blipFill>
        <p:spPr>
          <a:xfrm>
            <a:off x="46567" y="6605591"/>
            <a:ext cx="12192000" cy="21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38" y="2167366"/>
            <a:ext cx="4409292" cy="3503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30" y="1888716"/>
            <a:ext cx="3544865" cy="461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C:\Users\BOSS\Downloads\лис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1542" b="12469"/>
          <a:stretch/>
        </p:blipFill>
        <p:spPr bwMode="auto">
          <a:xfrm>
            <a:off x="8367386" y="2037992"/>
            <a:ext cx="3732756" cy="456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89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3356974" y="864296"/>
            <a:ext cx="6626269" cy="764088"/>
          </a:xfrm>
        </p:spPr>
        <p:txBody>
          <a:bodyPr/>
          <a:lstStyle/>
          <a:p>
            <a:pPr algn="just" eaLnBrk="1" hangingPunct="1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Кто же там в яйце?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747" t="-171" r="15376" b="96113"/>
          <a:stretch/>
        </p:blipFill>
        <p:spPr>
          <a:xfrm>
            <a:off x="0" y="3"/>
            <a:ext cx="12192000" cy="66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11898" b="83552"/>
          <a:stretch/>
        </p:blipFill>
        <p:spPr>
          <a:xfrm>
            <a:off x="46567" y="6605591"/>
            <a:ext cx="12192000" cy="21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6" t="9546" r="39480" b="36427"/>
          <a:stretch/>
        </p:blipFill>
        <p:spPr bwMode="auto">
          <a:xfrm>
            <a:off x="513568" y="1628384"/>
            <a:ext cx="3764171" cy="459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" t="14156" r="19143" b="6831"/>
          <a:stretch/>
        </p:blipFill>
        <p:spPr bwMode="auto">
          <a:xfrm>
            <a:off x="4818092" y="1841326"/>
            <a:ext cx="6517963" cy="438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86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753644" y="864295"/>
            <a:ext cx="7590772" cy="1281613"/>
          </a:xfrm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Познавательный элемент.</a:t>
            </a:r>
            <a:b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Найди маму.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747" t="-171" r="15376" b="96113"/>
          <a:stretch/>
        </p:blipFill>
        <p:spPr>
          <a:xfrm>
            <a:off x="0" y="3"/>
            <a:ext cx="12192000" cy="66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11898" b="83552"/>
          <a:stretch/>
        </p:blipFill>
        <p:spPr>
          <a:xfrm>
            <a:off x="46567" y="6605591"/>
            <a:ext cx="12192000" cy="21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658">
            <a:off x="32807" y="1608272"/>
            <a:ext cx="4696263" cy="4639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9468">
            <a:off x="7331697" y="1755195"/>
            <a:ext cx="4283977" cy="447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90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00416" y="914400"/>
            <a:ext cx="11047957" cy="5691191"/>
          </a:xfrm>
        </p:spPr>
        <p:txBody>
          <a:bodyPr rtlCol="0"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Представленный материал способствует:</a:t>
            </a:r>
          </a:p>
          <a:p>
            <a:pPr>
              <a:spcAft>
                <a:spcPts val="1000"/>
              </a:spcAft>
              <a:buFont typeface="Wingdings" pitchFamily="2" charset="2"/>
              <a:buChar char="v"/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любознательности 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детей, </a:t>
            </a:r>
            <a:endParaRPr lang="ru-RU" sz="36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spcAft>
                <a:spcPts val="1000"/>
              </a:spcAft>
              <a:buFont typeface="Wingdings" pitchFamily="2" charset="2"/>
              <a:buChar char="v"/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стремлению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 познанию окружающего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мира,</a:t>
            </a:r>
          </a:p>
          <a:p>
            <a:pPr>
              <a:spcAft>
                <a:spcPts val="1000"/>
              </a:spcAft>
              <a:buFont typeface="Wingdings" pitchFamily="2" charset="2"/>
              <a:buChar char="v"/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развитию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органов чувств, </a:t>
            </a:r>
          </a:p>
          <a:p>
            <a:pPr>
              <a:spcAft>
                <a:spcPts val="1000"/>
              </a:spcAft>
              <a:buFont typeface="Wingdings" pitchFamily="2" charset="2"/>
              <a:buChar char="v"/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формированию сенсорного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воспитания у дошкольников. 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747" t="-171" r="15376" b="96113"/>
          <a:stretch/>
        </p:blipFill>
        <p:spPr>
          <a:xfrm>
            <a:off x="0" y="3"/>
            <a:ext cx="12192000" cy="66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11898" b="83552"/>
          <a:stretch/>
        </p:blipFill>
        <p:spPr>
          <a:xfrm>
            <a:off x="46567" y="6605591"/>
            <a:ext cx="12192000" cy="21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25" y="3419606"/>
            <a:ext cx="5212186" cy="293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259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https://media2.24aul.ru/imgs/57344e62231ede054470e2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6" b="10336"/>
          <a:stretch>
            <a:fillRect/>
          </a:stretch>
        </p:blipFill>
        <p:spPr bwMode="auto">
          <a:xfrm>
            <a:off x="8794752" y="5591228"/>
            <a:ext cx="3308349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515" y="981074"/>
            <a:ext cx="10885118" cy="5256237"/>
          </a:xfrm>
        </p:spPr>
        <p:txBody>
          <a:bodyPr/>
          <a:lstStyle/>
          <a:p>
            <a:pPr indent="0" algn="just" eaLnBrk="1" hangingPunct="1">
              <a:buNone/>
            </a:pP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ФГОС ДО </a:t>
            </a:r>
          </a:p>
          <a:p>
            <a:pPr indent="0" algn="just" eaLnBrk="1" hangingPunct="1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.1.4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Основные принципы дошкольного образования:</a:t>
            </a:r>
          </a:p>
          <a:p>
            <a:pPr indent="0" algn="just" eaLnBrk="1" hangingPunct="1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7)формирование познавательных интересов и познавательных действий ребенка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различных видах деятельности</a:t>
            </a:r>
            <a:r>
              <a:rPr lang="ru-RU" sz="24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indent="0" algn="just" eaLnBrk="1" hangingPunct="1">
              <a:buNone/>
            </a:pP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 algn="just" eaLnBrk="1" hangingPunct="1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п.1.6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Стандарт направлен на решение следующих задач: </a:t>
            </a:r>
          </a:p>
          <a:p>
            <a:pPr indent="0" algn="just" eaLnBrk="1" hangingPunct="1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6) формирования общей культуры личности детей, в том числе ценностей здорового образа жизни, развития их социальных, нравственных, эстетических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интеллектуальных,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физических качеств,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инициативности, самостоятельности и ответственности ребенка, формирования предпосылок учебной деятельности;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7747" t="-171" r="15376" b="96113"/>
          <a:stretch/>
        </p:blipFill>
        <p:spPr>
          <a:xfrm>
            <a:off x="0" y="53"/>
            <a:ext cx="12192000" cy="66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11898" b="83552"/>
          <a:stretch/>
        </p:blipFill>
        <p:spPr>
          <a:xfrm>
            <a:off x="46567" y="6605641"/>
            <a:ext cx="12192000" cy="21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496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6197" y="981081"/>
            <a:ext cx="10772384" cy="5624513"/>
          </a:xfrm>
        </p:spPr>
        <p:txBody>
          <a:bodyPr/>
          <a:lstStyle/>
          <a:p>
            <a:pPr marL="0" indent="0" eaLnBrk="1" hangingPunct="1">
              <a:spcAft>
                <a:spcPts val="1000"/>
              </a:spcAft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Сенсорное развитие- 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развитие восприятия, формирование представлений о внешних свойствах предметов: их форме, величине, положении в пространстве, а так же запахе, вкусе и т.д.</a:t>
            </a:r>
            <a:r>
              <a:rPr lang="ru-RU" sz="4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115000"/>
              </a:lnSpc>
              <a:spcAft>
                <a:spcPts val="1000"/>
              </a:spcAft>
              <a:buFont typeface="Arial" pitchFamily="34" charset="0"/>
              <a:buNone/>
            </a:pPr>
            <a:r>
              <a:rPr lang="ru-RU" sz="4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</a:t>
            </a:r>
          </a:p>
          <a:p>
            <a:pPr eaLnBrk="1" hangingPunct="1">
              <a:lnSpc>
                <a:spcPct val="115000"/>
              </a:lnSpc>
              <a:spcAft>
                <a:spcPts val="1000"/>
              </a:spcAft>
              <a:buFont typeface="Arial" pitchFamily="34" charset="0"/>
              <a:buNone/>
            </a:pPr>
            <a:r>
              <a:rPr lang="ru-RU" sz="44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4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Дошкольник – </a:t>
            </a:r>
          </a:p>
          <a:p>
            <a:pPr eaLnBrk="1" hangingPunct="1">
              <a:lnSpc>
                <a:spcPct val="115000"/>
              </a:lnSpc>
              <a:spcAft>
                <a:spcPts val="1000"/>
              </a:spcAft>
              <a:buFont typeface="Arial" pitchFamily="34" charset="0"/>
              <a:buNone/>
            </a:pP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человек чувствующий.</a:t>
            </a:r>
            <a:endParaRPr lang="ru-RU" sz="3600" b="1" dirty="0" smtClean="0">
              <a:solidFill>
                <a:srgbClr val="006600"/>
              </a:solidFill>
              <a:ea typeface="Calibri" pitchFamily="34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 typeface="Arial" pitchFamily="34" charset="0"/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747" t="-171" r="15376" b="96113"/>
          <a:stretch/>
        </p:blipFill>
        <p:spPr>
          <a:xfrm>
            <a:off x="0" y="47"/>
            <a:ext cx="12192000" cy="66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t="11898" b="83552"/>
          <a:stretch/>
        </p:blipFill>
        <p:spPr>
          <a:xfrm>
            <a:off x="46567" y="6605635"/>
            <a:ext cx="12192000" cy="21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6" descr="C:\Users\BOSS\Downloads\27_donald_zol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9" r="9332"/>
          <a:stretch>
            <a:fillRect/>
          </a:stretch>
        </p:blipFill>
        <p:spPr bwMode="auto">
          <a:xfrm>
            <a:off x="6969924" y="2847413"/>
            <a:ext cx="3517900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78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7747" t="-171" r="15376" b="96113"/>
          <a:stretch/>
        </p:blipFill>
        <p:spPr>
          <a:xfrm>
            <a:off x="0" y="39"/>
            <a:ext cx="12192000" cy="66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11898" b="83552"/>
          <a:stretch/>
        </p:blipFill>
        <p:spPr>
          <a:xfrm>
            <a:off x="46567" y="6605627"/>
            <a:ext cx="12192000" cy="21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8" descr="C:\Users\BOSS\Downloads\b0415d441e8cbb20162661477ac24d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4" r="22278"/>
          <a:stretch>
            <a:fillRect/>
          </a:stretch>
        </p:blipFill>
        <p:spPr bwMode="auto">
          <a:xfrm>
            <a:off x="5523978" y="869536"/>
            <a:ext cx="1839364" cy="208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" descr="C:\Users\BOSS\Downloads\6-4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639" y="822326"/>
            <a:ext cx="1689504" cy="210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Заголовок 2"/>
          <p:cNvSpPr>
            <a:spLocks noGrp="1"/>
          </p:cNvSpPr>
          <p:nvPr>
            <p:ph type="ctrTitle"/>
          </p:nvPr>
        </p:nvSpPr>
        <p:spPr>
          <a:xfrm>
            <a:off x="1007533" y="665163"/>
            <a:ext cx="10270067" cy="2259012"/>
          </a:xfrm>
        </p:spPr>
        <p:txBody>
          <a:bodyPr/>
          <a:lstStyle/>
          <a:p>
            <a:endParaRPr lang="ru-RU" dirty="0" smtClean="0"/>
          </a:p>
        </p:txBody>
      </p:sp>
      <p:sp>
        <p:nvSpPr>
          <p:cNvPr id="5128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6568" y="2924175"/>
            <a:ext cx="11521018" cy="3645969"/>
          </a:xfrm>
        </p:spPr>
        <p:txBody>
          <a:bodyPr/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Фридрих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Фребель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Мария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Монтессори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Жан Руссо</a:t>
            </a:r>
          </a:p>
          <a:p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Леонид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Абрамович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Венгер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Елизавета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Ивановна Тихеева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</a:t>
            </a:r>
          </a:p>
        </p:txBody>
      </p:sp>
      <p:pic>
        <p:nvPicPr>
          <p:cNvPr id="5130" name="Picture 12" descr="C:\Users\BOSS\Downloads\155383937_Tiheeva_E_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128" y="3549501"/>
            <a:ext cx="1720241" cy="245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C:\Users\BOSS\Downloads\жр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797" y="665202"/>
            <a:ext cx="1941138" cy="218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BOSS\Downloads\7-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265" r="6446" b="26042"/>
          <a:stretch/>
        </p:blipFill>
        <p:spPr bwMode="auto">
          <a:xfrm>
            <a:off x="1192698" y="3549501"/>
            <a:ext cx="2313080" cy="256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7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3220" y="981075"/>
            <a:ext cx="11510433" cy="2087563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sz="4800" b="1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Сенсорные системы.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747" t="-171" r="15376" b="96113"/>
          <a:stretch/>
        </p:blipFill>
        <p:spPr>
          <a:xfrm>
            <a:off x="0" y="29"/>
            <a:ext cx="12192000" cy="66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t="11898" b="83552"/>
          <a:stretch/>
        </p:blipFill>
        <p:spPr>
          <a:xfrm>
            <a:off x="46567" y="6605617"/>
            <a:ext cx="12192000" cy="21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616" y="1755804"/>
            <a:ext cx="7488767" cy="484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348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609600" y="908050"/>
            <a:ext cx="10972800" cy="5803900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181818"/>
                </a:solidFill>
                <a:latin typeface="Open Sans"/>
              </a:rPr>
              <a:t/>
            </a:r>
            <a:br>
              <a:rPr lang="ru-RU" smtClean="0">
                <a:solidFill>
                  <a:srgbClr val="181818"/>
                </a:solidFill>
                <a:latin typeface="Open Sans"/>
              </a:rPr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>
                <a:solidFill>
                  <a:srgbClr val="181818"/>
                </a:solidFill>
                <a:latin typeface="Open Sans"/>
              </a:rPr>
              <a:t/>
            </a:r>
            <a:br>
              <a:rPr lang="ru-RU" smtClean="0">
                <a:solidFill>
                  <a:srgbClr val="181818"/>
                </a:solidFill>
                <a:latin typeface="Open Sans"/>
              </a:rPr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endParaRPr lang="ru-RU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3357563"/>
            <a:ext cx="10972800" cy="16557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747" t="-171" r="15376" b="96113"/>
          <a:stretch/>
        </p:blipFill>
        <p:spPr>
          <a:xfrm>
            <a:off x="0" y="17"/>
            <a:ext cx="12192000" cy="66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11898" b="83552"/>
          <a:stretch/>
        </p:blipFill>
        <p:spPr>
          <a:xfrm>
            <a:off x="46567" y="6605605"/>
            <a:ext cx="12192000" cy="21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" t="6514" r="4202" b="1498"/>
          <a:stretch>
            <a:fillRect/>
          </a:stretch>
        </p:blipFill>
        <p:spPr bwMode="auto">
          <a:xfrm>
            <a:off x="609600" y="665180"/>
            <a:ext cx="10701403" cy="5788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19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609600" y="548680"/>
            <a:ext cx="10972800" cy="1872208"/>
          </a:xfrm>
        </p:spPr>
        <p:txBody>
          <a:bodyPr/>
          <a:lstStyle/>
          <a:p>
            <a:pPr algn="just" eaLnBrk="1" hangingPunct="1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Calibri" pitchFamily="34" charset="0"/>
              </a:rPr>
              <a:t>выбрать наиболее эффективные     методы и приемы </a:t>
            </a:r>
            <a:r>
              <a:rPr lang="ru-RU" sz="3200" dirty="0" smtClean="0">
                <a:effectLst/>
                <a:latin typeface="Times New Roman"/>
                <a:ea typeface="Calibri"/>
              </a:rPr>
              <a:t> для 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/>
                <a:ea typeface="Calibri"/>
              </a:rPr>
              <a:t>формирования </a:t>
            </a:r>
            <a:r>
              <a:rPr lang="ru-RU" sz="3200" b="1" dirty="0" smtClean="0">
                <a:solidFill>
                  <a:srgbClr val="333333"/>
                </a:solidFill>
                <a:effectLst/>
                <a:latin typeface="Times New Roman"/>
                <a:ea typeface="Calibri"/>
              </a:rPr>
              <a:t>сенсорных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/>
                <a:ea typeface="Calibri"/>
              </a:rPr>
              <a:t> способностей дошкольников.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276875"/>
            <a:ext cx="10972800" cy="3849291"/>
          </a:xfrm>
        </p:spPr>
        <p:txBody>
          <a:bodyPr rtlCol="0">
            <a:normAutofit fontScale="92500" lnSpcReduction="2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 Задачи:</a:t>
            </a:r>
            <a:r>
              <a:rPr lang="ru-RU" b="1" dirty="0" smtClean="0">
                <a:solidFill>
                  <a:srgbClr val="333333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</a:p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1.Создать условия для деятельного подхода в освоении окружающего мира.</a:t>
            </a:r>
          </a:p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800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2.Развивать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совершенствовать восприятие детей, активно включая все анализаторы.</a:t>
            </a:r>
          </a:p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800" dirty="0" smtClean="0">
              <a:solidFill>
                <a:srgbClr val="333333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33333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3</a:t>
            </a:r>
            <a:r>
              <a:rPr lang="ru-RU" sz="2800" dirty="0">
                <a:solidFill>
                  <a:srgbClr val="33333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ru-RU" sz="2800" dirty="0">
                <a:solidFill>
                  <a:srgbClr val="22222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Воспитывать интерес к процессу познания, используя сказку.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700" dirty="0">
                <a:solidFill>
                  <a:srgbClr val="22222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endParaRPr lang="ru-RU" sz="27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400" dirty="0"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747" t="-171" r="15376" b="96113"/>
          <a:stretch/>
        </p:blipFill>
        <p:spPr>
          <a:xfrm>
            <a:off x="0" y="3"/>
            <a:ext cx="12192000" cy="66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11898" b="83552"/>
          <a:stretch/>
        </p:blipFill>
        <p:spPr>
          <a:xfrm>
            <a:off x="46567" y="6605591"/>
            <a:ext cx="12192000" cy="21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563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903956" y="864296"/>
            <a:ext cx="8079288" cy="764088"/>
          </a:xfrm>
        </p:spPr>
        <p:txBody>
          <a:bodyPr/>
          <a:lstStyle/>
          <a:p>
            <a:pPr algn="just" eaLnBrk="1" hangingPunct="1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Этапы работы по сказке.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51" y="1791223"/>
            <a:ext cx="11699309" cy="4334944"/>
          </a:xfrm>
        </p:spPr>
        <p:txBody>
          <a:bodyPr rtlCol="0">
            <a:normAutofit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1Этап.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Подбор задач сенсорного восприятия.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747" t="-171" r="15376" b="96113"/>
          <a:stretch/>
        </p:blipFill>
        <p:spPr>
          <a:xfrm>
            <a:off x="0" y="3"/>
            <a:ext cx="12192000" cy="66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11898" b="83552"/>
          <a:stretch/>
        </p:blipFill>
        <p:spPr>
          <a:xfrm>
            <a:off x="46567" y="6605591"/>
            <a:ext cx="12192000" cy="21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BOSS\Downloads\2f545133-f6a8-5d24-8ad7-235003cfc36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0174">
            <a:off x="764088" y="3192569"/>
            <a:ext cx="3426565" cy="19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OSS\Downloads\1588909339_10836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93"/>
          <a:stretch/>
        </p:blipFill>
        <p:spPr bwMode="auto">
          <a:xfrm>
            <a:off x="4129772" y="4551232"/>
            <a:ext cx="2623615" cy="184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BOSS\Downloads\Snake-resized-1118x65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776" y="4447058"/>
            <a:ext cx="3522646" cy="205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BOSS\Downloads\png-clipart-fixed-rate-mortgage-mortgage-loan-va-loan-mortgage-lending-s-angle-loa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192" y="2492679"/>
            <a:ext cx="2609133" cy="265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11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609600" y="864296"/>
            <a:ext cx="11077184" cy="764088"/>
          </a:xfrm>
        </p:spPr>
        <p:txBody>
          <a:bodyPr/>
          <a:lstStyle/>
          <a:p>
            <a:pPr algn="just" eaLnBrk="1" hangingPunct="1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Закрепление геометрической формы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ОВАЛ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747" t="-171" r="15376" b="96113"/>
          <a:stretch/>
        </p:blipFill>
        <p:spPr>
          <a:xfrm>
            <a:off x="0" y="3"/>
            <a:ext cx="12192000" cy="66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11898" b="83552"/>
          <a:stretch/>
        </p:blipFill>
        <p:spPr>
          <a:xfrm>
            <a:off x="46567" y="6605591"/>
            <a:ext cx="12192000" cy="21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C:\Users\BOSS\Downloads\5н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5" t="9290" r="7098" b="8559"/>
          <a:stretch/>
        </p:blipFill>
        <p:spPr bwMode="auto">
          <a:xfrm>
            <a:off x="46567" y="1790700"/>
            <a:ext cx="12028523" cy="481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549" y="3627028"/>
            <a:ext cx="925927" cy="1340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974" y="3379774"/>
            <a:ext cx="639763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118" y="3021794"/>
            <a:ext cx="570112" cy="81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831" y="3379774"/>
            <a:ext cx="994277" cy="142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724" y="4655331"/>
            <a:ext cx="1365250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637" y="5109467"/>
            <a:ext cx="805188" cy="115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55" y="4732592"/>
            <a:ext cx="1038150" cy="1479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13151" y="2016690"/>
            <a:ext cx="88308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Любознательные                                яички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857818" y="4245547"/>
            <a:ext cx="56237" cy="207169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096" y="3838561"/>
            <a:ext cx="88860" cy="25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70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87223d44a18db843a167e6f3dcd37f3c5a3fb"/>
  <p:tag name="ISPRING_ULTRA_SCORM_COURSE_ID" val="4889ED48-8340-43BF-9346-13BCE3D1D2C4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Hh2h0bOggk37AIAAIgIAAAUAAAAdW5pdmVyc2FsL3BsYXllci54bWytVU1v2zAMPafA/oOhe62kXdc0kFt0BYod1qFA1m23QLUZW4tteZJcN/31o/xtz+lWYAcDNsX3SPGRNLt6TmLnCZQWMvXIwp0TB1JfBiINPfLw9fZ4Sa4u3x2xLOZ7UI4IPJKnwgJ4TJwAtK9EZhB8z03kkZ7BRWbiZEpIJcweuc+Qu4u0JO+OZuiSao9ExmQrSouicIVGRBpqGeeWRLu+TGimQENqQNEqDeI02JX5OxqfRKbU7DPQPWRm3h64Jmk5nrUYkBSnrlQhPZnPF/TH3ee1H0HCj0WqDU99IA5WclaW8pH7uzsZ5DFoa5uxKsk1GGOTKG0zZlZisUwdrXyPVA6bBLTmIWg3TkNCKyydALNtzHVU8+gBreXVO1Hzln4b+71p3ErlaOec5Y+x0BEe9SGddRLI6DAqS8rrlh300HTQrWUijoJfuVAQlJ/f2haZL0gVsO24Mk9XFz4e4Nst941U+xuEYRfVCrqtaG4lmluCWg63jb7uKEhz2y1wkytoSjVjTyIA+YUrxW1bXBqVA6MjY42lQzCj1ZVrkTpBWGSS+OwftLF+I2l+6teUKQH/Q5hPSNTWRKQBPN8K9DGQYE0NYLGtzTVZ7NqYXU46f0x6fT0wVTnWouBFHMNVCDiGATecdnZ6CAqKa3TxczXC9g4OgiMRRjE+ZpJhfHqQJuFqN8nQOzgIjqW/m4C25raMdFzHUTO1HcToxDphfq6NTMRL2Z6DPWNWZR++NnLN0XUm2oPz+R+jOIjRDOaWTKwu+9bbV83hvZ1TozufTVZZBt2K8wAmzyqvZhbybOQTwJbnsbnp59Tswx50lPPUdExzfcd+l8VavIBTiMD+6RantiYR2J7xyIflaY8B9cTtMghfmqYiMlpLUql5SDmGtXkSUFSYalY+ouqhknkajLRxs+7noGPcVdcKuBPDFjNdnGDzycwj7/GlvsvF2UV3lfPFRYMt87qvAle5vGFV1wl3nUHrfm0vwuqZx9ffUEsDBBQAAgAIADIoTE+T8Sz4hDMAAClRAAAXAAAAdW5pdmVyc2FsL3VuaXZlcnNhbC5wbmftfHlc0unXKDUzNtVYzThtZmIb5pJOau5Ce2maZpmZW5Oa44KkhGYKVLY5mbik5kpZVqbCiCMILrSNSJZMphIiUqGSIpiQIPsFm2ma+c3vc+973/fzufe9d/7wI1/Oc85z9uec53n4Zvrt3WU4z3geAAAw9Ny93R8A+NwQAJiN+dJA941Br/3nun+z4P67tgJwXSajuofPo7f4bAEA6jHzVd9/oXuee3x3EBwAWPBI/zeLBrsbCQD4tXlu33LgZJiQE4ppjAkCocD5wPsLjzzMzneOfJM96hHRX1f/6IfI7V/lrK+7kBlRM+ubbmfXyNsbny86zJ7ug1545U37rtIh/stZ9TE7KTFvl9RqtesrGsgKUYOoJra3s2HsMHWNvKqPwo0LqBNUC+42jqWyWTkTyIm0aDxVo2DF4VuTRWyuxlHH308/jQG659xaukyyMyangNOl++r+6G6In4utYZuSM0FcMVv3zR1zjwepMe9gWilMaDAzwiv8nSNsj+4jgNi9tEXoxpXvbf5G9+QcOjp/sK9OD/AzHrihWroELS9Cs3C8Jnn/LB2h3THHL3q7T9iGuwEAr77l7I5592Ah6t2GtnfnbX9mVxCar51ECePC3ZQ1VEUN6d1UU0XzdD+CUZru4YEFAE5fHN7plQFU3AC6KllYNUtC9wFrXmLUL+UEDFrFE0rvjNmAKopDNEVacfjggWXpQ2uALtqXUMbwwC9MG0ax0GVQ1iZr7NQxInp4pcCA7ekzLwMozwWmviDsTymqetBkHT6/6sGUe1a3Galh/CJ6+iJMPaATpTzYyjD24X4ZMHUoV6KMSl+8dfFXQWFGt3AnOmqWjS02dAlrrfw+rYWPRWt8BGDV64VYWwZqH7tA2DhYGGFhqHm1UPMqvTSPZtVJUqLGI4BpEVSTiAHzWE5R2/sqCTQulfiM4LqXBCuM1k5S2iXR8ulNdQh5U0o5aRi3J6NlwyquFqJ+AUFqWsM6adCjSo/yQNCQy1UhAZ3dgBTtWGlPakBvYEisaNX8wyudklrSfWKVQuad7ACZwGUl+bYC3OnoghauYN0GJ0QpQwTJ2DxoO+1WTyolsRIs63fE7MfV4yAyyUsmihzKzu68mV2MjAvqKhYSw2sOQyri0jbsC8eyECMRxDp8ao8rANA01+mgceTRMMjQTp9kAhhygH/xbb8mH6saki8ky2c1JfAjoMH55db4zJ0ivjs5HJKOgZyIxg50RUapbrgKxkKC+tSby6FJLUJxaXJg1RbQcx7B/fam6i6eLJg6FRyNlqWgZe1Sslar4WrdqB57+7GpI8VOK9cIaErE0wEcb4dXZuI3EFGzB62JkxwqrUEEeEWWCpN5iMHCZhtDMdJ1ryJO3uQDDeS+sPhK7F7D967ICOqDrnDZm10kTKo41TU8+YwyYEqqUyKgLHxfNGu6pSYJ38d3jXXvEFNCiQzqJDx7YFC0n4jxpKcScLg17B7nXDbPRQA1a4T6KASJdHU6ZCeYYYxPKhtgOPL4BcMuxxbbkiHZZ+TGvXIS85spOYwJxduT4D5TmxioxgUAQILe54LZ9D2okzjg2TWQH+780LHwwUZTW4Eksezk0Bye4oZbZzvw/hpZA7cplI7oWTiFWMlTDDA2YToTHoV6u0PUo75YiAGPMICnpyZgjFQd59yVvZHuX2zVLNgK7nNk2er0wzsHEY+djc+f29tkQ3vCw7J1X4QX1b9axrxStWXxZ+zu681d7KSiqi0+6wXpvM9dO2lnE9KzI7eG5LM6IsIYDzqSG6GRWhN8m2Mu/83Jln4Iv5of08ccapR2EnmNPZJmnH14ZzyWF1V6qq1w8tBGVFcuu5FxsjUXSYPuKY8OcawgdQXRcHNTsrEIXuqY0oadhUmM5Kbj2AwrzD4ikPRsY7OEyfezgZcHFdJSVcYYgS4VgAb62UY75Vsc839MN4lanYtZqs4JhqzlJ0OxbBZYRoMKnDkUf8FYBM6CRAM+hb3QqSPurIfNCvNpcjndl9QG4nE61STlFZr33NxAq8jZWL3897685LorIZqAVSe1strCfHIQZCwvMq9gmOUoIGgH9d5ibSj2gCyJkYfVwaNLS5yzuY94mkbuQWINdA07gTrR0Ba2JYdNzi7ZzmRSs/OF4qmuW5tIuoBlhUVXd5vlcxLlUldCvCokqRnMLKuRdlIugyfig9lXBxjiSTgDMUKhIIJZx9Jw/bbtjJof8+Pzad8xy3l9UkS2a7gwUHlMPog4FgTOjojTOTEAcNxIdMuhY2Enb+168SMYaBWHovo12OiqanNZBP/i60Qk6jROuQ/ix7/4XkjxBsOzxp00m8uHEcKpDDmUcjkzGnzHfQE7ahO5K3gOUWAvx+F3+fTTSN9tz94Xnk/BRvRFolQrDAJmDyVn50LjOCezOyItO1fjk+8iAoy3h+7q6yUuDeVDyTXdZkbUdAY/sXo46CB/EMxsnxh139XOPctPNKZySVztFBJSYcX4pR+k5B8Wb+qQ/Eys5g2FpCK2RJZOTrPjMsts+U8c5WXtCDafO+2yKwGjHOofq38JBq3jk38ou6tuj+uahLsJSJg9RDxtFTAudejalBzDdDY1xwimlx0L6htODt1Td1mhkuF0AVRWBgnPcAfxZhJPir/x0Jwx79WxhBIMGQtMIgmSIEYF/U4QAF9zyDoyqCsI0sLcmNQMMmpMcA+Udi5kTj06mRBoUa++oXYckD62x0aAXsjL4M23vu343MZIVdu5vRkkR0AEsVprxnZ3vMld3kgyuI8snj52VOcr2JIjw6jWU2adhNCuUKb/L/cP2V2dVLkkZ+fn3eyLDl15RxdMJ3QZrAd+o+dzAnE5fg33xSbPpzI4KGeqsUP9lnhF0YaHjpHtKiD8LnikNaCdFxk6VMYTCxsjU0VMoYkTqVMqd9IHEQsCXDN8REqXPZRutHDx7UPwthMZlElj2twU8J1TIQQwO0rrutNjJ4IK1oqMG2zOP5hu7BAeDmT6CyrBWl165h3amfUhlnbH5AAPkIzK61RmpUDUGkgOhj1RV+O5BZzN1mXqDkq6iYz+uTmkIzoUnJ1/IUSwXrkjgakhDRPNK4p3Mx8fszJ6d+or+1UMYu7cFJ9Xko3svkmxc5/VF3apvvV+Av95PREVbERLfOlRM+WIuwsqdJtnZi4GUasTktYlnCwjY6E2lC4KeoWo0qFDdqS1DHn1Ya2pQFFRh0g1Gau/S4/xKCJAfRxI7J0+u+Nml/IHm9qkdLGQ0G/D+KXkVnZnc1z1BDW+AYl4/rtujh3gPxEmsglOe3sm2/ExugzzVNFvS+m2a5+0VGYzlwYQI0vjS5F2oGFBGc2cj4+r5u1CahpxzV3uFUFOqCs0xqyZBHzVgFSNemlaNHxRKlzIkj0IvWrAEd/13EkSEW85XBKKQ2jI0pcDO2KOM8XyyG/YdVbFA9nUVVRfkcBZR4A2dHdPhsLne3BCkZXh4NhLL93DaHJqmEVOoHl8EbBhv5WhuDWPH4SyQoVDYFU6jBDu8yIDTmej/Y1R0E1awi+Z/OpDk3FFRY3h710CYvxs8VTM76Tfcit++qbqgXo4bg4AULZajw341d9YX0pt+J89nNJVc0Juhf5zvIWuQAWcLuzWg3/4Tz4smZQz0JrxqqIw17ThgsCu7dvtlkR6d7z89cryohsOulFfpEsbsB5pwkamqffi7dtROVmGy9dQ6iN2xuiw508X6aq/OS8++zqXBIrY7pT8dL2O9JFZq1c3nIigZc1MYLbabs8/gP9LAUkQsbjTFusx1bM/eiKd78Zo5a2ccE5TsrmoA0k+CCS5L6ShNjdh/No+nTPenz00nU+X3cSA+/f2YIJwQYk/7fzoCTk8Bg8DGdz7ZCIjpHlA+8d0NGxEutXDqOH+hfQXvhD1q0KTbZ8g+Totp/riSr41uDhuTir6ZKKG8nNcp0DPxQaBHN8EJ87LjTdnvLFjMrrsNEYM+dZdq5IsJJ46mfr6/NIufFVze1N8+8NXlkq68M4Kt2NXdU3MTwAXTZbR6PN6PdCbeP5BlCy/2fMP0VWsvbc79cBrVVZf2TRgB0L/xNeN7Ig9KVfqiy7Py8jhfYo2CupJjB/FbbR5Evb9oiT30fbs5foYtd6cDeGcc83ewNm0syjo30DaHYssvtqabf6JPHdK/Wh6LpbBWQ/Nhk52X1lp7/UZAHDotAmaMhdhEkyJy3oS8O94yKtZYrCKlv+J3l743OW97A6NMPFfds7E928kYv7teB6iY/LWJ4o7YTTmTDzBPLnyb8UIu/gfIB3hrpnmCcXLXSo+dYqErStphSLjNS63nP9eNMvADQv+Xh0bAy3+DQRqE2zyt3IsC7XZ/28gS6MO/htIGsvq38wTZGP5byCdt/6KQ8wfFffs9/V4+eY1f/QONgG/0aYUmmj2J03Z7701cbMm0vovqO1zp5Eneg/8ZbDk7U1MW9RqVPhQ/0LPHz/7s1rNsemE8hzuHHIyWfup4WypKjFrDca9e+8TXeS6MG1kkD98UL0bxJ1IZaT10+UbnzRaftXn+f92BpSkT9WEe6Rp5HzuO136gxxak2T8h7JGUsV0c8agRkqi/qJLaZoj83MbX3y0ytP87lflulSZkcZlzLdtOR5m4q4cb1hYeKm29KONIitwDrtNke+fSxCegw/9SFa+ugTLmsl+gyx58ArCs/WdloishFACB8KeiBogZtEbe8UhgmniZesa3h2zamQzY1V7nGeufyd8ANqu9ur2uOAS7rFA7gyuIA/GhwsacAlMCgXH2kRH/RGGqXbPx8Ni3mWntPB8jPpbxNf9ZTT1mPOmVORQ7q4uCKh4aESTNiipcCJ2alx8/fHxd9WSvkvxVJlsMQFZbsXGMIsy4aLo1HJbPi4yFJkgdxfULWMRcc1Z7BGUrktj80BLQ5nSjd6xzZRyXkASNbugJyJ/qIwcvuPxeEnkJ/7kvsmFc+pNprlp/GTfXBior758qO+W43JzMiK7/vOOtSQpMLzXb7lswi6McRKp6x6Y2yF0Qv3n1VMWS+99tzupbRLu1R4RZRe2Y5ddBcluEMhMYY+kT7lk8/cuz4HW3N89Ntkhl5wMsIH7ELCfKD2RUBI5u6SoOfrhYVsE0LyyUZ1M9Q5rCK0iVrMDvroaH057SkvkRqapNpLbEzknkUt9SmgCuiI9IchxyXKOC4lZOBfZOvV9+rothJTQgGNZRiqTm7gY9xTTUkq4AO7G76QIuSUvm0HFf6wwxdFltdn0tQ6/bPHP5yquIEFtbLWuek4bzxeeI4lg61ykzht9Cbhm3Nr8kcnFs3lD6S0ex1oqahlDbsT8aaELLW7P8xwGFTSVuqn9JK5V4EXwFTF5uWyED0I0nk/zwEydfNbom1X1QKfgik9ELalN2J///BaIWrwIZk72fHLWcpllUCD7GDXRrjySEIaP7GjjAWd5U5CWQeAEyN4ugZMi4kxuFr9DMb4fG9Hafz3NOpZtYkui5a2i1UhAacwAeuLYSReudPIp4hjSDnwB4canPtlEd//EqMWXjlWWYG563xZMGPcMpVgbEHxAhOKmY83e1xpC6VYLCdZG4n4qqCfIUbMyI90kvDpHCNekDxwLCbSTA80ZZJxrCmHDHAJU2qlWDDTApPS2iFh2SS0TJm+AZRdHkcuhx5iNPl1uYAOWI9Nv1CtjLd6yQ63z8eHuT6IvMx10PZgHe2rv8ozgfc4qCEswM2J5t5CUu3wq873j47auCNh9ILbbxGJRuwRDV4hCWObAfO9r9vU4XpTcORE4wVcQoDjzTlqRxpxHDJi9Hcy3ZrS5tEfh4krTs6dSRyKIK8yV5NuHIYNdjizHdZ2Df2JgAGXHwnNPw/IzhT6+YfYuojxJiIML9bKJAPGpsoTRKqjcUS6cnl6hKe3YYfSuLFo5dr75aX1Y0dM/csmlDuuPKJcuPe3+B/D/F6BF/MRq4e0vVq+G+bRf+hjdYK2cgUXKmrnI7zwWfS3fYucYmfX299XpDRyrHGDV4NsUR0rMViclg0GR8W/bszr9/tfayP/Aw/2t+j37MiRvBdd5pjX0xOoPGGDuO7mqESdG2/sq23KkrjeEAl/UTD+CqB41LES+3RYNnL4/p0s9wFAPsCIwHu3ZstYJJMw9LHVcM87Q1CLjU51nMuelq18knfRf2zL95rIwwi0/U9TMVYuS/Z/2It9lAN2VT6PBL8B9AzPsWJtRLYpK6YFt4gLpxrYO3TIqXPwFyeyXLbKTcNIMsdMwtJK98HZLkpHn3BceXcGp5888fCVVjcA0x5RN8JQPqZrMGqqbVyRfMScViHJiDY8MFZhwIhgcvw9V1YjEV/veVxgRalcsBJEHar+15/A+ASoEeBIGQd/Db/a0cZog8yviqAYD4BnuXoGHPXTFU0ZwdLSv++RjViBV0TtHlm0rt7VuprmhWdTSgSQ3lFaGpqpdjys/8Ku8mtImKY/GgBVvVwAxLnKYbqiy+k5FrDlpYIE2/+GjD/5hkqe6oJXzsehHjvr6rbQPE3by9fk5wa0ujW2dTTZKvvRk9pMoRnCn1B/L28FMKz6BXjTpigZshMWtpypqqP0JRhNpXGUXiU673IcQwJ8eluFSWgUbOokEGzZC4BUazQEyApOyLuPklcOBuYEp8dQFv0t1j86ePVMD0d0GJ7NJ3k9I7KstXkdKE5UJduGC9iHM3ISicGlLY7ytL1g+FCxtjiVq1UcHw7k+sdF2k6ip3kCgydQc+sZmoSAuF8NGYBU9d7qY69hqGrznczTegU6JJxVRLniVC2SoCZmptVxDHqOI64mZRWGnqkNRi1MRtGnEq4QP1Vsg3Xkfg7u047Fr/tgAWlfOmMZPZdDTCqNKT6omabZl55iUDiE0NnQdfv3uffWhKJYkQSbIQ5KUoZv0zsp9f4ivnuLcSr4NEoVrxEUMcwbvsdYIO/24lPgMNkSLR2+DiErzrhfeubasYYMhWD3qS00U5WWis8NlDT55mZomn+z9dCGlvQzCp1sZEqB5GIRPo/XyovAC7Y7Xrz94CS7Pu90+d7DN2KxT4mQQezYoX5b4kLNhjz8gMjV7H41B2Bi0pEBYs9KyyGMimWrjtM94LS/420G1KIWU31/s/Xb/gqwvNs87FxlsrJJjtXK5WHF4SNPUBnrTiG5FXpfWDLO7r4sm6I6eUhauZigZ5zI67+zhQgYiffgRwivjHXX9gMcHyxHo27/Lf+s9Hk32iskpyo5OBR9cnsOOIFjnqerODODO3ig0D9xgSLCJPeo+ctsr49Tlh1g1C9uYz9o25CSRQ1Gg3inSHK/CXvFaEm1qkws+8IsDozkEM9pA4ecICDuK9UOayHrPsaotrcNHBtDBxln4w7txwcbpb7cBT3XKwKQ9M9VoU7xNyfsU8viQx/Lw0OP7NuZG5UZqB1BSVjT3Z/dqeJZ2U0TKYD/MCpa6OzF34ECMH2xfx63G0qdhAT5v9hvoz/VSX1AUbrOmxs4qFH3Bn1eC+CwnuuNU8pnxlH0xv1YRLYosDC15m345ZNyTOCZcRkfsyWh5crONT14xk2fvR8FX6I/7SDc1B7ckBCZB7q2/63+9MDAWCVIViFoaw4mXTWxh+LvDqZse+RQYeA5WHn8bbEQUr9B6PxE4veM9bgVNF+dEy6cPnu+/DXodFI4/eJc0P5LqunMlScTtsTIcK0kanBQuiXD5rg3xRqfGDu7Q24rPBhb8ZoNqqkeOp9ox1W0LiFUcb87Z3hrsqJn1uG5y4eo+QsvsVXy8pEfsJZNeaO0+UhqfP1wcMhgZ847MQOLKH4ftar13HfR2KvbMZX+j9/UOd+eqppPPXPbKoFD5dlVbEpiy0MGzfgIBZezwWO83TkHGQwoiVztg+mFqy2rPKWcLxueJyrHTJXcnWn2ue126y50uOhyGXlQvYhILDh+sFtzNTEhidZvx75G8DswlcCZ+VUkgWrhbZmut9zVJqTzxTRh+wd25iul7Z+PDx+pf7n0Ir7U0zfPua2gj4uHQCb0bhr64m8eOeLCPVifwEpP7apbFpoL7dFWWPVburXR/NWLxIXI9QRmbNjIiXduVnih2eP5E4llqeUv00QplRL0fnVBbk7SatAa2atn+Tho7bWyAQ/HHRzbRu81SdYmLvfeo7U1QV7E3P87PSH5Lg9vSt26KuuqqAv9tA8r9IEhQfC3w3oGXhZ/zyJSe1DeEqi09sjCoW6EBjxvbNNptxt3P5gNI2z74Y6x4hdz7Fs0zedDLDz9vd0zO1D7Ymt12Lk8Jim0ZLHOZJOVLop4f0vqeybGCrwoOV/Q09hDq6gEvcVYWVmMlkiXnrWsErQniJ6cTvkkLmvI66xW23C9f4N0nmR4RkDm2BHdBQ6iac9ZyaWzoSiv+ciZTfbnHZbUyMmjxoptCaSN0qGAOIpQXvKSykM9rUvnpF8rB6UF+8gdF1URK751mKdh7NU3hTpnDIg/ZAFwIP1NaNbMS1OZF2BrmCVp2nCnN12oIaTbHG35b1ZpP2LL5omEqdbxi/oD1hw5WZDMF+fbdu2HYwROMOQnZH5relFKtIlwb55Y5nDCM2Zr8KUCoXXD/kaSYkX4bufe4/W+ElS2C0IlY8/qBujsVp+59ClCRtFJuv6d1iuAz4PRmZdmrY7/t3cj0m3F6wMwKiV0agv0ww0JzfeXA1mNsAyr8lC2vFB9ofZ0LDUsdLpBoV7+XYLXpbgkhF35r3ZP2haUJGxsYKGmD8I86anw4XDMc3v97y7vo6+Kqj63Y17lBlP99wMtOAZ6Kkl6BpfNmNsOVd9AK8yMbUxP4LhV8Rdgn4yBaCQSLFARzXWc2xa2/zi3I4ydX8FJxEx9Jn24dcspdTUAdY0x9LOuklQ6LXK7oNXW6L+yqweo7X+uN9Wv/5e7NQw6VOgEBh9P2GV8q26mnsDnO1uuz3BeX9Nr4QbgjxixJJe9KaYNLVRIGVv0AqHqwAiyn+1YgRXBs2k+/uOtz3vXGIsFVg+KOdHlneNuvTlT5sznBP3bcoEvePgJq3rGMfN2fKya0airkZRLkj/HyDdEgex4MsgdkHyjfcPdSyyaLEf95Q/L3o75ohQq1LmprGDQHwXCXPM2oWrpLr4OfpUnl3WZGBQmEPLo3yM62bfpNxrrVSbv9vx0vmB1RnRMoG9/xx7j8ghbGqVJb1ORlfv41L69z8UVz/bKitvZFsa61bP2+DNCrJDdwpsfOxze0YuGXa/PMseliVa87z+orIl2mjgqDXv+gGpefHTrWjlRyE44lYUnr17Js8itaslw77evp2++Ctlh8RpygdylKVPxpFkQZpS1r6OvdmF/LSKQIvibj6bI0jyJpUrHwN9VeLDRgBxpl0YeG8ZoxfBcs+igwoj1wfSRH6nTLJSHsjN/5R9NjZ1oI17NDh7cunp9GvbKYjNFbEUBK0CPLDdEgYajdGcZQm4a4BZxNH7odtsqPffAeYDchXWl5zqu1exWNtWT+6pq1XK0czLV6fO9+jZ2w8jfjL9hgaDfJbTtrVk1P1yRsmXd6YBDUqavIeogFVwGIgZbZrysz/XyujgkXaN5W1l5zB44pW/ZUwAKsn1Z89pvhtu3J8PYf650d0V553evMxkbr/HLcgY4ag7EmntU3eS1HV3USYIXMzvpmkvOl2jzLL8bSqHl8/3kNtZfjnXDcnb+ZZ3eMn5HWW0Fabi6hH5od2Y3N9OHgu68PtuVkool43kiAwdSSS5Zf3TPpELruHWzP4WUZ3bZegV9Dn4zFrmVHl7JgP+wwPSZGlhytfXLGI+2XMx/cdTin2wxm2BHZXFoW6Q/WOGXpFlK29w/+X2YJ8kq+6g3+KomaHZyvKFl0RZCUZr2BKIOvZAcChw7xuOAOaRAoCejPaM6bmLgakRrWC19rY7ngd7PpoibJ3ZPluGQOmdN66jcpdGFF1la/eVX50GzGRHWt6w23713zQVFLq850xGz/OPA/En+2re+7WaS2qbo5su2Rvwz9NQ3MpItGPFKoIuXcLxGbMOBI2/9Gfeh9a10LOcYCaieBWLUUppWybLViW6y+cTM5zhgml/FPVLBTsxl/IISFpU/+0kAzTRsff74L+MWSAv7JCkHax23TI7ZA9dtdbE+DnwrdmbJP0FqeAPZu+/NIztDsQy8+UeYep3pA389/nP5Iu32s3+xCv98VFCJDREP/hPp4tV21SsGkdlWCJzN9fw5P6SP+GXFrzE+OVQ9i+v/Y+00bBS254XCotPuVg/CTFH3C6LKfca1PzPES6SfsUjJ3rDfsu+3g7POXaa8axO03Lrvd+nEb+aeihKNfe2U0Whju/YswX1Y96L9qcCfmD4cYryo9dK77CNQr48XP/7D7D7v/HdllWhiCFc8xFYI+qFrN1SIFxdEVMSTqfLKUq6jjulLVA3BGa5QaSuerXkZgypXTNMhgApz9rwwm/xCTQ08Q629fChV1Q0y0msldazT17RyONGVVvpRywXKh6KGSq9U4dZWyOY4k6L/yolsKtHytCtuAVtHQ7tqTBd1Hmq2V2VVbQL8GrI/cCkkoUrIRWjlEy5cgcj3RIoyyR7hvAz6iVzyOfl4DShroR5UNMcm7Gm3YvYTJJrJHWPSTIkr2pMSCR3SK+dv5NiXiMoXJyDtK0862AONIsaoOhhSoqpRBFf6VXfmRza7hwny69LKuHGoXD+DmnsrDBDe2SOlC76dwUf399RbrkwZa7MzY0c2WG/Jc964Nqpj9plLwxOXe2o5kTyJdLZJUQ2H9/2oLnMTJMDaJXccea6MRYD49tExEZJ4puTyLmsh47GEk8r5Ly0QtXtDouwHYK57sl/yYaXLHypDw7GSoy8ShYz3iSVRo8AYgI6Bqy48Xv12zT0DE+kKDZbDuf50pu8rhrR1uhaxTPF46F9G61SyvJNI8qNAzFQoxrcF5GKkOYzGI7LyopT4DgkMcdUvSauVOfz6eF/AgV9lo01mzfjmpTvl3yqMdMI5nFt0a/GaRxWwxW+t9N07bMSm+d6b/TmE0dy1+0e5YtveAZN5FRfBsXv2T5DcV7KWtX1SKmIgTMF7HpP/6oRYEtW84om84uW6/foVPOfabTzfTu6+DuDzHKp1NiJv24SH3Dg1v/vGM9xjcrZp37JtQdOCRYOOhgM82LfeNle+o2pK9n7YSH3XVMx1XN2i6L19V1pwdMIYiVtPRXeWSHn4eghwetXmlLanmfofw8B19SSB6+rvP6kpZaiKQO4H1TAVRdFMGVyDj7MrpCBC/4LCpZxgRG/kwlPoAL7kSy0lO9XkDdwPCRQO4vKMthXWuKXZ7NYIAw6rscnFlnngNH0daGamd3PAlOZzZ7RnLLv3XLEDUVeYpURNK+GKLLynDpCnyxN8Fv0l7YHzWWN18p7+JENkNh6Y62RSW8K9Bz7nYfbqU9E+i/Ifdf9j9j7NrYXiISdXKtG1qSgPxU5iuNK4tDwHE0T/tBMaHbwLVP7g9APTl/bl/0C0Ub3sNfmpyp0lCuH9w3qDiQTQ8Fl6rwJPyDV+hOuFujMn/zMbGvwU4r0Ur7qCfvNne/lGG47s/ra3dp70up/9xqm/yzYxJCD4feb24Xa/4M/EfDzTvr9qnV68Z+xOKM0rscPyHzD9k/g+RcbvlMD0WSD0lff/CF+shH8rnz5yixdl0uXHlXU6R2DsVp8YelDQ/M/J1T5Tqr0M218R18Pbzn9DKlNf+TF2Y0/0qd5epi61hBVojl8w223HfWn/4yCDZ6g/z5G0p5d6vgGjVpCSuzZuVuN8zKAd++2dn6Z85ao6NyZmLBnEi/L98SuCMsKKxyAjW9L3zeYH2a+V16YsNp1YoTlVtA/dRoLGpK82rkZbFHSlKkMW3RFoHTYgYuVaQvrexZV7muH1C/nBQOAsl4hEXWv1ZVTilk6Ed3WOowGCKrbkF6kr9YlshP9nn14ZaUI/LTp8R7mR2Sstk7Pl+82pEo7WSGfxZUlut772f76rbI0tdYWHL/ZguNphJeId6AIdwSQZfHN/PXksesdyTV1sTtxIj++4vinHV1d7virczYb2yvMwk0ONcdvFLmKyTUtJj7pKsLoRUZyJ8Bq1c9vo8bkCpoEjiM3KeKyqsPoeu3AHL7UhmS/qsTAk4u0GGIw/sktyHYfcEf0us2kL0JNLQhz7m5Vc5v/UPmfKo+RmRZevNNz0Hate/cj6zl6jsuUUpDYlmJ6qvue6t66yZY0dnqHEOLytIBI+JkxDsrlb/62E+OVONPvPOu4fx2HZ5h4viMdqfuv9qYbPzW1BpEM0xZGHC6oq5SaAnBUL1uH3hvOLjVL7HhAsXZCTxItKJ5AqTNewAQkJ61RYUOxzv36HuvGogT4d3CW+hWsJpONpaGQ2ZxEGUTU4joHTp9L9Y6LBxpH+ZJ0z99QN/AcXzZB6yXdigdf5+b2xlKH17c3YRHf3j2W9ns0C0mqTrYZtyhppYeNCEXIhWY75ggfi18CFUSitbcgxbZkUzNZ9y2cthTPXU2LQLOoXj4exeytp1W3F4O9OJ729/XAG3VTocYgfsyShxhq0rdmAKoUR2NMG9bbUZfQiV3rxt8RfFkbt8huzJXeLDRRgWMS+CCbYAxIZmQ/Z2wyFGMmi75NhDLHQM3skPpxMs14oT3aNxm9h9KPJIZAs20L2Ht49Qa2UnsvuLoJKLi4AHs4edxExP8EWcSYed3pbv/H4L6YXmqcrtrYoj3oWIzom/oIoiYnJIC7NgETmlfw58ovKQcYfwz5KVdm8m/tlTbjvkQD9Z8GYqjcg/7uktyNTXE5+x/iHzD5n/cjK3HI6EagVoNX5OeEzuxJ3/oqrtH8A/gH8A/wD+nwKcDgxLHX7w8+btQ3X0Zc8/lmN8iFbeMIGSNS+8PWf1asju9gtZX/9eHuxIF8Gxbmn6a2beRtu3d3XRzmUZcq4lLtejAq7rb00AAIf/0w8wpZRERerfiPDTf4LKnAID7nS7U5fmLUbzdtwJxXPqGlQOyio8pC8jdpkzCwSdiJFTzQwdyivwMv4Rjip6k9ydh1ZhtIlV8hDiM3AjOmW8d0jS8ix1omBPBj592Cp64hSzuf+yx0HyYEiKTK6bxaRBf8i+S9nZ35wjDzHNENUvjypVOga2espNyU95JwICbQzB0npM49KT40kcDh8eCtRO0xgIAREljUZLx+eHTz8MLtTqb1iw5kCmH8CBmncXuYQKtkQlYVAnX6LF+dj0F5RJQZ6wHXEz/VlsMx4pjIMdDuy0VSJa36YNgbo2skXIiTSuiJ8aGuGGMtK+XamIXc2cBRgwlw/zfVS1x7nIt9uAsUDsPuKo1GOdPIw8Gn4tnOzQhH/mg2tWpuPW5ONnXv6AvYQQkExTh3JJ1nte5wwXX2/HqDowZeiBBJqwIwJLMMPI9dc1qftMIo+GhV+ergcq6+fPx47rilYnXeWbHh65ugKBSBsgvUBiBh67SImd/BIeP81FQFMnPIFSt1rQ2p6+eusKOK1cS/1Sf4WQjZ7w3SdbdoWC3LuvLTpBXLRbpy3KZYothcH3K46MEhdiis8h2Fl2r8dBJ+TPxM77Outt4O44W4zSeRYDxtr/7ZA0+Wj52fXhNQN7n+8Pb7BcGducDumx8rWbCwxf/E5/PxY66WejMHV5byI3GZMOJsvLBEo50Suj+eT57qgwn6EZbvBm45pySAAnwmFM6hIgHxw1vbltveGCA7a8tvG1kPyuxDcpX+MdmtzkJfHU5OIQPo/4lC48tXgzSLophjHUTMxUoDrOpSvvnRngKvvD3nskvXVJcuPeaRDec19WxPmZrao7RXehwDEhcwDHw4daRznUyTu1aWU7OeA7lpD5gz1cJz/jkP0+ryiImypQisoHZm7Uq4A6kvDK/oCYn8o386XJb1Y2IqsjktkM0PBSJCZEZlLESUhGMp97AGHbUkT7SAzo2y6PMSnZkEOedZpXVFSodDOA9XocvJmA3V9IsjiBeRFgYYirBh3nUJ4ndzs+2b5RsNggpUbZ7/G0+7obar2hDd5NdpfNdzzBN0UoQ65yla3cOBI1SzQAuD8pmaM+xYnYpFMOQj5h3kwbs7xqwDxg1JQQSt/TZdsPOr9lcM9ga1E5u4C0LGvHs2knQ0LL4NlFPK7DsijlqVR0D3dFB8H1IEtZapDGXcP0oEWR0l5WPdgFFuc2UNVsqkfa6/NLF1SsT9HPPXBBNKDj2oZp8VWlmxPg+EAFUsqSchFXDS4qSqnyUukkpfbiQeN4OAvBfI4EMxHFutbx/g5tQSiocmrO2yfJdjpv5ZXR4UiouPHuUbN8cXqo/9iB+v3rtoL7hk4NmNOWm/OK72KU8eaimyxZxyp+h2w4ADf8fYGB/vbuKemwLVr+oEGtlPfcAfcmuL0oT+sR2sOfN67liGd0zBr5lXakp3wFwDmMpIZYc1I4EY5j0tcKbUNh96sSu1k19Jc7iLaGtlPEc3WsySaX1FqJWHs373pfVGWYQMxWHwZrVj22/Da2eTIu0EhlzaC1zk1tE3HEzu9NXI4t/rqIXNj65g2Fwo+IBKSNVhWZur9gdMFS8A7Tj83BiW02nTLNKuGMrXd35cd5UqaWbsDMaAwahpzqlWytYksJFPhnAJrAVdt6FPX6J/XyMSe0xIlRxOc1uUNkCHZRPz7kvf2hwmhkNil0KW/jzqVQyAuPYzoSxaesXZdC057ziBxqjzSNfw+/z+N2+WRIIKKcCrvuAEgIlaVnlVw1T/vs+0HidyMvsJoTbjdEXR79Cejcr/qLfw5sRyCo4GSdq1OQlvIBS/KF1rzI23orlokHJSKupNNL3NDbZA0JX8fGNrRjnYhG0yrC7T2DXq4JRWpLl8EmXMhVaGZiEIenU2kxvTHkqpCYhgkOuaqgjJfXtO3kMWjsLL7r4xto7uYYwABFJL+2pDHpOcRhuDJeO2u8y8OYxOnvTG6ejLijd2fz6iWn0uPFfVe2Xc6Y8WS5fg+ZqC0M35HE6j6iGu7YcX6r+uxtlA3LNM16qY1ixy47USATnlX1YNq55zFywEZqSrrbo3ZN9jDgkIk2rjIfuuyw7KVQ15GQcGngvpo5YmJGq2fiYeHG5bX2vyYLE1JEz5OVz8NikbL6Gc/Zf34LHdIjD+H9qotCvgEgm+Gjgs2lJx8Nz3+fmHd43eZWtX07kiiGHyao1/lKOxkWiBYhwy631t84ZCSxpkcdYW0obu3zSE67anC/TlCBKdBfhYMxiyajjniiJIPQpRzyLg44yraxTflyVO8Xo7esnX/+7tKMvKOaldR7rVn5PYpffJ6cPtV4X1o3Z51yOBrvHUnDeia5VWN5/qbx6J01JFuTtBi/qPu1Dk1PeQerlUsLDELHNlbDYfbgbGbvzOxumtdAzevxTPMKZ+0FYFRQH0IJ0KUYoFWaT1wk0mBIsQs0Srw844qEosNc5PiHVHKw/XpC6h29D6RT0DS8JX3II78zj3vBfEpyEJW9225Wl9r7dBx28lCVlEFLPNuCnL9NXeZYOGvTFlP0lh5oymJOhJPOF6rjjCFUd1NPDnVcz9/Usp5kBAQTXXhlrP6pMLIZJb1MrHlr2uzhlbFz3pn0CHfF25vRE2itkoESMlFCH9RoEWp03BwtNmeQ9pneD5Gl14YkA54mFyQgZ9i82tqjEH1wGr6deOEJzZn+NsWRNOoHk6VxlYNSrrhmtx3ZpKj3XJNXxuTEonj4c1tQ7MOyHoaJPPVW5/SSC66B5W7Z9Q53AxdlMa/SNlYri5ADlghtZfeRdG8ikd8WIw8TzLB4BY9WC6K1kxANTXLUDPpiB4qfguKn61+1QImYxWV6AOM2jw8u7KPvGcy7OCU9l/i7Q0ff1uR6tr8xA8LRzcgPvNkz3F9oglGL6bW6iRdENvtDInptk+y24Lh3iyzniiW7W8vQSra4H0Q9zwBzIlXL9mRQRIlBYGwiK2rGuRXyDWyMDHgsJmeiUVTPvunwssNqruYFWuEL3fcrnci647bkHZIjqdc88JQadHXA6/LQHRRopZ6dO/u11wM+iXmbiPSn4oUhohTtrwV6/0tUXOFOX5Hq4z426fBYdEn6U1vjPKFj8ZC5vHi1TFA3J2Bez5CzoAEaaLC91dIBUnMFv+jZRi+fNvjTy2EW5DtpA7pFMq2dAW3pUsgtSbaSpqjSWt/2h8M6nQY3bS9YSC6PZ9JWYVjruRG6nHHTYZn+F+p8mNvLJZ/ZQzQ8CEoK0fK17kquVomGM1SaCa1GzvZrOmRwRyRPWsyRbBwDZg9VvjFj1Bs3CYA1Cc0fltHdBlOuMJKmcvi5PobhQRGJ391mE2cSWdvkFdi4psw+33N4Oniig2EYVIEpfspPRhGNSZkqk0KEXH7nxzOT/J9LhqJDiey2b1aJ7dS1e0ZzMHIXSyAptrJtw0qbmx8Ey0uYDZySh+viHEpkBxT7hRdRuNVQcX0wkGlhKG7slB2SNT1bb2gg/+yifIWBfCtG/OzdUvTkUn5SWrNG/4GBer0UdaP8apKKkmkH6/MIx1WmgXcatJVcM5fvWsuo9/dJXscgiZyrZpzHV/3oZd0eym9CLU6NJ44SBV2GABO8CqjgUEdlPj5JzYgptjRCNzs8gIRDDY71cXbpFg/0C/CxoslfvTIu3lCm74RM7YcgNM/clsyOuULMf2q9gkTvdNc8Qk8vhLGylTdK10qOcSTDlrolzNMq9Ipkh2f98WL0oRkPSfhQrURBLxd6kaApCYBXTernQPU+5YQCmccthIVP+Y2RhBdVfS1pLXoNJa1MXbyThAurel7XDJsppDHMKAtDA4y7uKP0yem3oOJ6joirbkYzE2iTAhC9JUiWTv5RJHd+Anu/v/2KbcaeJIj2Vch7ZjrpT/OHHFi2liOdKZZk0zwMSUvEUkT1xghlGUWXni+2bbihU7tXxosen7zUhg+uMvmhNvqtPmH/qq8AUOHyJ4Fd6OputRL1hEKL1al1rG36F1sipjdAR4DDNhKHFQrX2ne2Q1s8XqM+Mtg8vcuWr3O1pJWA+8hc2fUUbTuWIErUz0+IxiKJyDKcV8x3Hejyl+pVjyHyfEhqxNliNntKvu2SHL+UlrletsvJc+QZhd8ZMIQ8wIGLQaEjrYdxnwGafEVvoi8ob6Vl6avLMRB6SUtSzPGl1FXNhkXyOjac4ZEC3tJfONseMmkESZQ2U5XNwnNXeVL9dSBYsZnkGERiD3kBDse9IYYfLYrgm+hWFz1ZmPjeiIir3J8vG0nBMNazTygrStIZJzCMG7gQ4wEmUUDw6WRoVQysuttW7R+84AQBKh3N/kK1edAXsUL7dvhaYCq+UAAAiPLZmqhHyMRieVngsYEuW4wenQbrr3E/Hq7oLurSEh/of5NGXLueKnGjwtt8dH0Yp17XaOGsqIuch9+8IkjI+20Picnc9hncx1D1hXFHE3Ew6SpArjRIDUoGJ8zPCJcXhLugWcl9Fl/pulZ2MnbkiNPoPYkLZr+2KYS2pepB9cmR4uguLXpaFZh107qTkgDUTXHo/N+8taX1w0v4Zv/+Ej6p/kdpVrN0A14UtL2C6hYGWX/B7+/uIzZoIWFQPd7V95/TU2NyVAKqJq55le6L467dCw8MrjfM07fW0fhW6eFmI32Di3s/a/QLVE5Dg3YhqPd+ParKxl6P77lj73bc1iNn/wdQSwMEFAACAAgAMihMTwVkGlBMAAAAagAAABsAAAB1bml2ZXJzYWwvdW5pdmVyc2FsLnBuZy54bWyzsa/IzVEoSy0qzszPs1Uy1DNQsrfj5bIpKEoty0wtV6gAigEFIUBJodJWycQIwS3PTCnJsFUyNzZFiGWkZqZnlNgqmZoi9OkDjQQAUEsBAgAAFAACAAgAeHaHRs6CCTfsAgAAiAgAABQAAAAAAAAAAQAAAAAAAAAAAHVuaXZlcnNhbC9wbGF5ZXIueG1sUEsBAgAAFAACAAgAMihMT5PxLPiEMwAAKVEAABcAAAAAAAAAAAAAAAAAHgMAAHVuaXZlcnNhbC91bml2ZXJzYWwucG5nUEsBAgAAFAACAAgAMihMTwVkGlBMAAAAagAAABsAAAAAAAAAAQAAAAAA1zYAAHVuaXZlcnNhbC91bml2ZXJzYWwucG5nLnhtbFBLBQYAAAAAAwADANAAAABcNwAAAAA="/>
  <p:tag name="ISPRING_PRESENTATION_TITLE" val="Путешествие по сказкам"/>
  <p:tag name="ISPRING_UUID" val="{754E57D4-EFC8-41D7-A0BD-18A343C1E83A}"/>
  <p:tag name="ISPRING_RESOURCE_FOLDER" val="E:\Путешествие по сказкам\"/>
  <p:tag name="ISPRING_PRESENTATION_PATH" val="E:\Путешествие по сказкам.pptx"/>
  <p:tag name="ISPRING_PROJECT_FOLDER_UPDATED" val="1"/>
</p:tagLst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1809</TotalTime>
  <Words>297</Words>
  <Application>Microsoft Office PowerPoint</Application>
  <PresentationFormat>Произвольный</PresentationFormat>
  <Paragraphs>57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«Развитие сенсорного восприятия посредством познавательных сказок» </vt:lpstr>
      <vt:lpstr>Презентация PowerPoint</vt:lpstr>
      <vt:lpstr>Презентация PowerPoint</vt:lpstr>
      <vt:lpstr>Презентация PowerPoint</vt:lpstr>
      <vt:lpstr>Презентация PowerPoint</vt:lpstr>
      <vt:lpstr>      </vt:lpstr>
      <vt:lpstr>    Цель: выбрать наиболее эффективные     методы и приемы  для формирования сенсорных способностей дошкольников.</vt:lpstr>
      <vt:lpstr>Этапы работы по сказке.</vt:lpstr>
      <vt:lpstr>Закрепление геометрической формы ОВАЛ</vt:lpstr>
      <vt:lpstr>2 Этап . Подбор героев сказки, их приключения.   </vt:lpstr>
      <vt:lpstr> 3 этап.  Преодоление трудностей  вместе с  героями сказки.  </vt:lpstr>
      <vt:lpstr> 3этап.  Преодоление трудностей  вместе с  героями сказки.  </vt:lpstr>
      <vt:lpstr>3этап.  Преодоление трудностей  вместе с  героями сказки. Помоги волку выбраться из ямы.</vt:lpstr>
      <vt:lpstr> 3этап.  Преодоление трудностей  вместе с  героями сказки. Наведи порядок. Собери картинку. </vt:lpstr>
      <vt:lpstr>3этап.  Преодоление трудностей  вместе с  героями сказки.  Помогите лисичке найти ее шубку.</vt:lpstr>
      <vt:lpstr>Кто же там в яйце?</vt:lpstr>
      <vt:lpstr>Познавательный элемент.      Найди маму.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по сказкам</dc:title>
  <dc:creator>Microsoft Office User</dc:creator>
  <cp:lastModifiedBy>BOSS</cp:lastModifiedBy>
  <cp:revision>120</cp:revision>
  <dcterms:created xsi:type="dcterms:W3CDTF">2019-10-11T15:45:29Z</dcterms:created>
  <dcterms:modified xsi:type="dcterms:W3CDTF">2022-10-28T09:22:42Z</dcterms:modified>
</cp:coreProperties>
</file>