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8"/>
  </p:notesMasterIdLst>
  <p:sldIdLst>
    <p:sldId id="256" r:id="rId2"/>
    <p:sldId id="260" r:id="rId3"/>
    <p:sldId id="257" r:id="rId4"/>
    <p:sldId id="262" r:id="rId5"/>
    <p:sldId id="263" r:id="rId6"/>
    <p:sldId id="264" r:id="rId7"/>
    <p:sldId id="265" r:id="rId8"/>
    <p:sldId id="266" r:id="rId9"/>
    <p:sldId id="267" r:id="rId10"/>
    <p:sldId id="269" r:id="rId11"/>
    <p:sldId id="278" r:id="rId12"/>
    <p:sldId id="270" r:id="rId13"/>
    <p:sldId id="271" r:id="rId14"/>
    <p:sldId id="272" r:id="rId15"/>
    <p:sldId id="279"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45B3D-ABA4-421C-A26F-9288D49DDC99}" type="datetimeFigureOut">
              <a:rPr lang="ru-RU" smtClean="0"/>
              <a:pPr/>
              <a:t>19.02.2024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4F5EE-37EE-4F37-86BF-C6BD5B04AFC3}" type="slidenum">
              <a:rPr lang="ru-RU" smtClean="0"/>
              <a:pPr/>
              <a:t>‹#›</a:t>
            </a:fld>
            <a:endParaRPr lang="ru-RU"/>
          </a:p>
        </p:txBody>
      </p:sp>
    </p:spTree>
    <p:extLst>
      <p:ext uri="{BB962C8B-B14F-4D97-AF65-F5344CB8AC3E}">
        <p14:creationId xmlns:p14="http://schemas.microsoft.com/office/powerpoint/2010/main" val="201010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54F5EE-37EE-4F37-86BF-C6BD5B04AFC3}" type="slidenum">
              <a:rPr lang="ru-RU" smtClean="0"/>
              <a:pPr/>
              <a:t>2</a:t>
            </a:fld>
            <a:endParaRPr lang="ru-RU"/>
          </a:p>
        </p:txBody>
      </p:sp>
    </p:spTree>
    <p:extLst>
      <p:ext uri="{BB962C8B-B14F-4D97-AF65-F5344CB8AC3E}">
        <p14:creationId xmlns:p14="http://schemas.microsoft.com/office/powerpoint/2010/main" val="267945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54F5EE-37EE-4F37-86BF-C6BD5B04AFC3}" type="slidenum">
              <a:rPr lang="ru-RU" smtClean="0"/>
              <a:pPr/>
              <a:t>5</a:t>
            </a:fld>
            <a:endParaRPr lang="ru-RU"/>
          </a:p>
        </p:txBody>
      </p:sp>
    </p:spTree>
    <p:extLst>
      <p:ext uri="{BB962C8B-B14F-4D97-AF65-F5344CB8AC3E}">
        <p14:creationId xmlns:p14="http://schemas.microsoft.com/office/powerpoint/2010/main" val="18126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0DD4BA7-F92D-4F09-9445-006AC67A7BF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0DD4BA7-F92D-4F09-9445-006AC67A7BF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0DD4BA7-F92D-4F09-9445-006AC67A7BF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0DD4BA7-F92D-4F09-9445-006AC67A7BF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F159AF0-6BF6-48D6-8886-54CD8B331071}" type="datetimeFigureOut">
              <a:rPr lang="ru-RU" smtClean="0"/>
              <a:pPr/>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0DD4BA7-F92D-4F09-9445-006AC67A7BF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159AF0-6BF6-48D6-8886-54CD8B331071}" type="datetimeFigureOut">
              <a:rPr lang="ru-RU" smtClean="0"/>
              <a:pPr/>
              <a:t>19.02.2024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DD4BA7-F92D-4F09-9445-006AC67A7BF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85728"/>
            <a:ext cx="7215238" cy="646331"/>
          </a:xfrm>
          <a:prstGeom prst="rect">
            <a:avLst/>
          </a:prstGeom>
          <a:noFill/>
        </p:spPr>
        <p:txBody>
          <a:bodyPr wrap="square" rtlCol="0">
            <a:spAutoFit/>
          </a:bodyPr>
          <a:lstStyle/>
          <a:p>
            <a:pPr algn="ctr"/>
            <a:r>
              <a:rPr lang="ru-RU" sz="1200" b="1" dirty="0">
                <a:solidFill>
                  <a:schemeClr val="tx2">
                    <a:lumMod val="75000"/>
                  </a:schemeClr>
                </a:solidFill>
                <a:latin typeface="Times New Roman" pitchFamily="18" charset="0"/>
                <a:cs typeface="Times New Roman" pitchFamily="18" charset="0"/>
              </a:rPr>
              <a:t>МУНИЦИПАЛЬНОЕ АВТОНОМНОЕ ДОШКОЛЬНОЕ ОБРАЗОВАТЕЛЬНОЕ УЧРЕЖДЕНИЕ «СИНЕГЛАЗКА»</a:t>
            </a:r>
          </a:p>
          <a:p>
            <a:pPr algn="ctr"/>
            <a:r>
              <a:rPr lang="ru-RU" sz="1200" b="1" dirty="0">
                <a:solidFill>
                  <a:schemeClr val="tx2">
                    <a:lumMod val="75000"/>
                  </a:schemeClr>
                </a:solidFill>
                <a:latin typeface="Times New Roman" pitchFamily="18" charset="0"/>
                <a:cs typeface="Times New Roman" pitchFamily="18" charset="0"/>
              </a:rPr>
              <a:t>МУНИЦИПАЛЬНОГО ОБРАЗОВАНИЯ ГОРОД НОЯБРЬСК</a:t>
            </a:r>
          </a:p>
        </p:txBody>
      </p:sp>
      <p:sp>
        <p:nvSpPr>
          <p:cNvPr id="4" name="TextBox 3"/>
          <p:cNvSpPr txBox="1"/>
          <p:nvPr/>
        </p:nvSpPr>
        <p:spPr>
          <a:xfrm>
            <a:off x="5508104" y="5744182"/>
            <a:ext cx="2703176" cy="677108"/>
          </a:xfrm>
          <a:prstGeom prst="rect">
            <a:avLst/>
          </a:prstGeom>
          <a:noFill/>
        </p:spPr>
        <p:txBody>
          <a:bodyPr wrap="none" rtlCol="0">
            <a:spAutoFit/>
          </a:bodyPr>
          <a:lstStyle/>
          <a:p>
            <a:pPr algn="r"/>
            <a:r>
              <a:rPr lang="ru-RU" dirty="0" smtClean="0">
                <a:solidFill>
                  <a:schemeClr val="tx2">
                    <a:lumMod val="75000"/>
                  </a:schemeClr>
                </a:solidFill>
                <a:latin typeface="Times New Roman" pitchFamily="18" charset="0"/>
                <a:cs typeface="Times New Roman" pitchFamily="18" charset="0"/>
              </a:rPr>
              <a:t>Подготовила воспитатель</a:t>
            </a:r>
          </a:p>
          <a:p>
            <a:pPr algn="r"/>
            <a:r>
              <a:rPr lang="ru-RU" dirty="0" err="1" smtClean="0">
                <a:solidFill>
                  <a:schemeClr val="tx2">
                    <a:lumMod val="75000"/>
                  </a:schemeClr>
                </a:solidFill>
                <a:latin typeface="Times New Roman" pitchFamily="18" charset="0"/>
                <a:cs typeface="Times New Roman" pitchFamily="18" charset="0"/>
              </a:rPr>
              <a:t>Тунгускова</a:t>
            </a:r>
            <a:r>
              <a:rPr lang="ru-RU" dirty="0" smtClean="0">
                <a:solidFill>
                  <a:schemeClr val="tx2">
                    <a:lumMod val="75000"/>
                  </a:schemeClr>
                </a:solidFill>
                <a:latin typeface="Times New Roman" pitchFamily="18" charset="0"/>
                <a:cs typeface="Times New Roman" pitchFamily="18" charset="0"/>
              </a:rPr>
              <a:t> С.В</a:t>
            </a:r>
            <a:r>
              <a:rPr lang="ru-RU" sz="2000" dirty="0" smtClean="0">
                <a:solidFill>
                  <a:schemeClr val="tx2">
                    <a:lumMod val="75000"/>
                  </a:schemeClr>
                </a:solidFill>
                <a:latin typeface="Times New Roman" pitchFamily="18" charset="0"/>
                <a:cs typeface="Times New Roman" pitchFamily="18" charset="0"/>
              </a:rPr>
              <a:t>.</a:t>
            </a:r>
            <a:endParaRPr lang="ru-RU" sz="2000" b="1" dirty="0" smtClean="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925339" y="2492896"/>
            <a:ext cx="7532340" cy="1077218"/>
          </a:xfrm>
          <a:prstGeom prst="rect">
            <a:avLst/>
          </a:prstGeom>
        </p:spPr>
        <p:txBody>
          <a:bodyPr wrap="square">
            <a:spAutoFit/>
          </a:bodyPr>
          <a:lstStyle/>
          <a:p>
            <a:pPr algn="ctr"/>
            <a:r>
              <a:rPr lang="ru-RU" sz="3200" b="1" dirty="0">
                <a:solidFill>
                  <a:srgbClr val="C00000"/>
                </a:solidFill>
                <a:latin typeface="Times New Roman" panose="02020603050405020304" pitchFamily="18" charset="0"/>
                <a:cs typeface="Times New Roman" panose="02020603050405020304" pitchFamily="18" charset="0"/>
              </a:rPr>
              <a:t>Ознакомление дошкольников с </a:t>
            </a:r>
            <a:r>
              <a:rPr lang="ru-RU" sz="3200" b="1" dirty="0" smtClean="0">
                <a:solidFill>
                  <a:srgbClr val="C00000"/>
                </a:solidFill>
                <a:latin typeface="Times New Roman" panose="02020603050405020304" pitchFamily="18" charset="0"/>
                <a:cs typeface="Times New Roman" panose="02020603050405020304" pitchFamily="18" charset="0"/>
              </a:rPr>
              <a:t>технологией </a:t>
            </a:r>
            <a:r>
              <a:rPr lang="ru-RU" sz="3200" b="1" dirty="0" smtClean="0">
                <a:solidFill>
                  <a:srgbClr val="C00000"/>
                </a:solidFill>
                <a:latin typeface="Times New Roman" panose="02020603050405020304" pitchFamily="18" charset="0"/>
                <a:cs typeface="Times New Roman" panose="02020603050405020304" pitchFamily="18" charset="0"/>
              </a:rPr>
              <a:t>ТРИЗ</a:t>
            </a:r>
            <a:endParaRPr lang="ru-RU" sz="32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2964" y="380693"/>
            <a:ext cx="7031965" cy="584775"/>
          </a:xfrm>
          <a:prstGeom prst="rect">
            <a:avLst/>
          </a:prstGeom>
          <a:noFill/>
        </p:spPr>
        <p:txBody>
          <a:bodyPr wrap="square" rtlCol="0">
            <a:spAutoFit/>
          </a:bodyPr>
          <a:lstStyle/>
          <a:p>
            <a:r>
              <a:rPr lang="ru-RU" sz="3200" b="1" dirty="0" err="1" smtClean="0">
                <a:solidFill>
                  <a:srgbClr val="C00000"/>
                </a:solidFill>
                <a:latin typeface="Times New Roman" panose="02020603050405020304" pitchFamily="18" charset="0"/>
                <a:cs typeface="Times New Roman" panose="02020603050405020304" pitchFamily="18" charset="0"/>
              </a:rPr>
              <a:t>Синектика</a:t>
            </a:r>
            <a:r>
              <a:rPr lang="ru-RU" sz="3200" b="1" dirty="0" smtClean="0">
                <a:solidFill>
                  <a:srgbClr val="C00000"/>
                </a:solidFill>
                <a:latin typeface="Times New Roman" panose="02020603050405020304" pitchFamily="18" charset="0"/>
                <a:cs typeface="Times New Roman" panose="02020603050405020304" pitchFamily="18" charset="0"/>
              </a:rPr>
              <a:t> </a:t>
            </a:r>
            <a:r>
              <a:rPr lang="ru-RU" sz="3200" b="1" dirty="0" smtClean="0">
                <a:solidFill>
                  <a:schemeClr val="tx2">
                    <a:lumMod val="50000"/>
                  </a:schemeClr>
                </a:solidFill>
                <a:latin typeface="Times New Roman" panose="02020603050405020304" pitchFamily="18" charset="0"/>
                <a:cs typeface="Times New Roman" panose="02020603050405020304" pitchFamily="18" charset="0"/>
              </a:rPr>
              <a:t>или</a:t>
            </a:r>
            <a:r>
              <a:rPr lang="ru-RU" sz="3200" b="1" dirty="0" smtClean="0">
                <a:solidFill>
                  <a:srgbClr val="C00000"/>
                </a:solidFill>
                <a:latin typeface="Times New Roman" panose="02020603050405020304" pitchFamily="18" charset="0"/>
                <a:cs typeface="Times New Roman" panose="02020603050405020304" pitchFamily="18" charset="0"/>
              </a:rPr>
              <a:t> метод аналогий</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14282" y="1357298"/>
            <a:ext cx="8715436" cy="1323439"/>
          </a:xfrm>
          <a:prstGeom prst="rect">
            <a:avLst/>
          </a:prstGeom>
        </p:spPr>
        <p:txBody>
          <a:bodyPr wrap="square">
            <a:spAutoFit/>
          </a:bodyPr>
          <a:lstStyle/>
          <a:p>
            <a:pPr algn="just"/>
            <a:r>
              <a:rPr lang="ru-RU" sz="1600" b="1" dirty="0" smtClean="0">
                <a:solidFill>
                  <a:srgbClr val="C00000"/>
                </a:solidFill>
                <a:latin typeface="Times New Roman" panose="02020603050405020304" pitchFamily="18" charset="0"/>
                <a:cs typeface="Times New Roman" panose="02020603050405020304" pitchFamily="18" charset="0"/>
              </a:rPr>
              <a:t>Например,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изобрази будильник, который забыли выключить;</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покажи походку человека, которому жмут ботинки;</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изобрази рассерженного поросенка, встревоженного кота, восторженного кролика;</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представь, что ты животное, которое любит музыку, но не умеет говорить, а хочет спеть песню. Прохрюкай "В лесу родилась елочка…", промяукай "Солнечный круг…" и т.д.;</a:t>
            </a: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9218" name="Picture 2" descr="http://0.tqn.com/d/webclipart/1/S/x/x/4/Red-Alarm-Clock.png"/>
          <p:cNvPicPr>
            <a:picLocks noChangeAspect="1" noChangeArrowheads="1"/>
          </p:cNvPicPr>
          <p:nvPr/>
        </p:nvPicPr>
        <p:blipFill>
          <a:blip r:embed="rId2" cstate="print"/>
          <a:srcRect/>
          <a:stretch>
            <a:fillRect/>
          </a:stretch>
        </p:blipFill>
        <p:spPr bwMode="auto">
          <a:xfrm>
            <a:off x="571472" y="3643314"/>
            <a:ext cx="1217855" cy="1714512"/>
          </a:xfrm>
          <a:prstGeom prst="rect">
            <a:avLst/>
          </a:prstGeom>
          <a:noFill/>
        </p:spPr>
      </p:pic>
      <p:pic>
        <p:nvPicPr>
          <p:cNvPr id="9220" name="Picture 4" descr="http://s00.yaplakal.com/pics/pics_original/7/3/3/8152337.jpg"/>
          <p:cNvPicPr>
            <a:picLocks noChangeAspect="1" noChangeArrowheads="1"/>
          </p:cNvPicPr>
          <p:nvPr/>
        </p:nvPicPr>
        <p:blipFill>
          <a:blip r:embed="rId3" cstate="print"/>
          <a:srcRect/>
          <a:stretch>
            <a:fillRect/>
          </a:stretch>
        </p:blipFill>
        <p:spPr bwMode="auto">
          <a:xfrm>
            <a:off x="6715140" y="4500570"/>
            <a:ext cx="1102611" cy="1633499"/>
          </a:xfrm>
          <a:prstGeom prst="rect">
            <a:avLst/>
          </a:prstGeom>
          <a:noFill/>
        </p:spPr>
      </p:pic>
      <p:pic>
        <p:nvPicPr>
          <p:cNvPr id="9222" name="Picture 6" descr="http://wdesk.ru/_ph/165/2/117586860.gif"/>
          <p:cNvPicPr>
            <a:picLocks noChangeAspect="1" noChangeArrowheads="1"/>
          </p:cNvPicPr>
          <p:nvPr/>
        </p:nvPicPr>
        <p:blipFill>
          <a:blip r:embed="rId4"/>
          <a:srcRect/>
          <a:stretch>
            <a:fillRect/>
          </a:stretch>
        </p:blipFill>
        <p:spPr bwMode="auto">
          <a:xfrm>
            <a:off x="2428860" y="3000372"/>
            <a:ext cx="3321867" cy="2214578"/>
          </a:xfrm>
          <a:prstGeom prst="rect">
            <a:avLst/>
          </a:prstGeom>
          <a:noFill/>
        </p:spPr>
      </p:pic>
      <p:pic>
        <p:nvPicPr>
          <p:cNvPr id="9226" name="Picture 10" descr="http://img-fotki.yandex.ru/get/5626/185733802.6a/0_c5047_87d91d07_XL.png"/>
          <p:cNvPicPr>
            <a:picLocks noChangeAspect="1" noChangeArrowheads="1"/>
          </p:cNvPicPr>
          <p:nvPr/>
        </p:nvPicPr>
        <p:blipFill>
          <a:blip r:embed="rId5" cstate="print"/>
          <a:srcRect/>
          <a:stretch>
            <a:fillRect/>
          </a:stretch>
        </p:blipFill>
        <p:spPr bwMode="auto">
          <a:xfrm>
            <a:off x="4500562" y="5000636"/>
            <a:ext cx="1236771" cy="14658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www.multstrana.ru/sites/default/files/imagecache/170x128/img/news/goroh_zastavka.jpg"/>
          <p:cNvPicPr>
            <a:picLocks noChangeAspect="1" noChangeArrowheads="1"/>
          </p:cNvPicPr>
          <p:nvPr/>
        </p:nvPicPr>
        <p:blipFill>
          <a:blip r:embed="rId2"/>
          <a:srcRect/>
          <a:stretch>
            <a:fillRect/>
          </a:stretch>
        </p:blipFill>
        <p:spPr bwMode="auto">
          <a:xfrm>
            <a:off x="2837509" y="3484820"/>
            <a:ext cx="1601278" cy="1205669"/>
          </a:xfrm>
          <a:prstGeom prst="rect">
            <a:avLst/>
          </a:prstGeom>
          <a:noFill/>
        </p:spPr>
      </p:pic>
      <p:sp>
        <p:nvSpPr>
          <p:cNvPr id="2" name="Прямоугольник 1"/>
          <p:cNvSpPr/>
          <p:nvPr/>
        </p:nvSpPr>
        <p:spPr>
          <a:xfrm>
            <a:off x="587286" y="1176496"/>
            <a:ext cx="6215090" cy="2308324"/>
          </a:xfrm>
          <a:prstGeom prst="rect">
            <a:avLst/>
          </a:prstGeom>
        </p:spPr>
        <p:txBody>
          <a:bodyPr wrap="square">
            <a:spAutoFit/>
          </a:bodyPr>
          <a:lstStyle/>
          <a:p>
            <a:r>
              <a:rPr lang="ru-RU" b="1" dirty="0" smtClean="0">
                <a:solidFill>
                  <a:srgbClr val="C00000"/>
                </a:solidFill>
                <a:latin typeface="Times New Roman" panose="02020603050405020304" pitchFamily="18" charset="0"/>
                <a:cs typeface="Times New Roman" panose="02020603050405020304" pitchFamily="18" charset="0"/>
              </a:rPr>
              <a:t>Например,</a:t>
            </a:r>
            <a:r>
              <a:rPr lang="ru-RU" dirty="0" smtClean="0">
                <a:solidFill>
                  <a:srgbClr val="C00000"/>
                </a:solidFill>
                <a:latin typeface="Times New Roman" panose="02020603050405020304" pitchFamily="18" charset="0"/>
                <a:cs typeface="Times New Roman" panose="02020603050405020304" pitchFamily="18" charset="0"/>
              </a:rPr>
              <a:t> </a:t>
            </a:r>
            <a:r>
              <a:rPr lang="ru-RU" b="1" dirty="0">
                <a:solidFill>
                  <a:schemeClr val="tx2">
                    <a:lumMod val="75000"/>
                  </a:schemeClr>
                </a:solidFill>
                <a:latin typeface="Times New Roman" panose="02020603050405020304" pitchFamily="18" charset="0"/>
                <a:cs typeface="Times New Roman" panose="02020603050405020304" pitchFamily="18" charset="0"/>
              </a:rPr>
              <a:t>н</a:t>
            </a:r>
            <a:r>
              <a:rPr lang="ru-RU" b="1" dirty="0" smtClean="0">
                <a:solidFill>
                  <a:schemeClr val="tx2">
                    <a:lumMod val="75000"/>
                  </a:schemeClr>
                </a:solidFill>
                <a:latin typeface="Times New Roman" panose="02020603050405020304" pitchFamily="18" charset="0"/>
                <a:cs typeface="Times New Roman" panose="02020603050405020304" pitchFamily="18" charset="0"/>
              </a:rPr>
              <a:t>азовите вид аналогии.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Сердце - насос (по функции)</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Солнце – горошина (по форме)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Бритва - коса (по функции)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Ветер - вентилятор (по функции)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Фотография – картина (по образам)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dirty="0" smtClean="0">
                <a:latin typeface="Comic Sans MS" pitchFamily="66" charset="0"/>
              </a:rPr>
              <a:t/>
            </a:r>
            <a:br>
              <a:rPr lang="ru-RU" dirty="0" smtClean="0">
                <a:latin typeface="Comic Sans MS" pitchFamily="66" charset="0"/>
              </a:rPr>
            </a:br>
            <a:endParaRPr lang="ru-RU" dirty="0"/>
          </a:p>
        </p:txBody>
      </p:sp>
      <p:pic>
        <p:nvPicPr>
          <p:cNvPr id="38914" name="Picture 2" descr="http://festival.1september.ru/articles/593803/6.jpg"/>
          <p:cNvPicPr>
            <a:picLocks noChangeAspect="1" noChangeArrowheads="1"/>
          </p:cNvPicPr>
          <p:nvPr/>
        </p:nvPicPr>
        <p:blipFill>
          <a:blip r:embed="rId3"/>
          <a:srcRect/>
          <a:stretch>
            <a:fillRect/>
          </a:stretch>
        </p:blipFill>
        <p:spPr bwMode="auto">
          <a:xfrm>
            <a:off x="755576" y="3385472"/>
            <a:ext cx="1454595" cy="1483688"/>
          </a:xfrm>
          <a:prstGeom prst="rect">
            <a:avLst/>
          </a:prstGeom>
          <a:noFill/>
        </p:spPr>
      </p:pic>
      <p:pic>
        <p:nvPicPr>
          <p:cNvPr id="38922" name="Picture 10" descr="http://www.saglikmeydani.com/images/haberler/kalp_hastalari_tok_karnina_uyumasin_h48687.jpg"/>
          <p:cNvPicPr>
            <a:picLocks noChangeAspect="1" noChangeArrowheads="1"/>
          </p:cNvPicPr>
          <p:nvPr/>
        </p:nvPicPr>
        <p:blipFill>
          <a:blip r:embed="rId4"/>
          <a:srcRect/>
          <a:stretch>
            <a:fillRect/>
          </a:stretch>
        </p:blipFill>
        <p:spPr bwMode="auto">
          <a:xfrm>
            <a:off x="4920093" y="1176496"/>
            <a:ext cx="1448603" cy="1428760"/>
          </a:xfrm>
          <a:prstGeom prst="rect">
            <a:avLst/>
          </a:prstGeom>
          <a:noFill/>
        </p:spPr>
      </p:pic>
      <p:pic>
        <p:nvPicPr>
          <p:cNvPr id="38924" name="Picture 12" descr="http://geocamping.ru/images/product_images/info_images/nasos_sli_002.jpg"/>
          <p:cNvPicPr>
            <a:picLocks noChangeAspect="1" noChangeArrowheads="1"/>
          </p:cNvPicPr>
          <p:nvPr/>
        </p:nvPicPr>
        <p:blipFill>
          <a:blip r:embed="rId5"/>
          <a:srcRect/>
          <a:stretch>
            <a:fillRect/>
          </a:stretch>
        </p:blipFill>
        <p:spPr bwMode="auto">
          <a:xfrm>
            <a:off x="7050674" y="1176496"/>
            <a:ext cx="1237787" cy="1428760"/>
          </a:xfrm>
          <a:prstGeom prst="rect">
            <a:avLst/>
          </a:prstGeom>
          <a:noFill/>
        </p:spPr>
      </p:pic>
      <p:sp>
        <p:nvSpPr>
          <p:cNvPr id="3" name="Стрелка вправо 2"/>
          <p:cNvSpPr/>
          <p:nvPr/>
        </p:nvSpPr>
        <p:spPr>
          <a:xfrm>
            <a:off x="6456372" y="1720736"/>
            <a:ext cx="562844" cy="34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6"/>
          <a:stretch>
            <a:fillRect/>
          </a:stretch>
        </p:blipFill>
        <p:spPr>
          <a:xfrm>
            <a:off x="2259193" y="3953333"/>
            <a:ext cx="591363" cy="402371"/>
          </a:xfrm>
          <a:prstGeom prst="rect">
            <a:avLst/>
          </a:prstGeom>
        </p:spPr>
      </p:pic>
      <p:pic>
        <p:nvPicPr>
          <p:cNvPr id="5" name="Рисунок 4"/>
          <p:cNvPicPr>
            <a:picLocks noChangeAspect="1"/>
          </p:cNvPicPr>
          <p:nvPr/>
        </p:nvPicPr>
        <p:blipFill>
          <a:blip r:embed="rId7"/>
          <a:stretch>
            <a:fillRect/>
          </a:stretch>
        </p:blipFill>
        <p:spPr>
          <a:xfrm>
            <a:off x="4931998" y="2983581"/>
            <a:ext cx="1521797" cy="1521797"/>
          </a:xfrm>
          <a:prstGeom prst="rect">
            <a:avLst/>
          </a:prstGeom>
        </p:spPr>
      </p:pic>
      <p:pic>
        <p:nvPicPr>
          <p:cNvPr id="6" name="Рисунок 5"/>
          <p:cNvPicPr>
            <a:picLocks noChangeAspect="1"/>
          </p:cNvPicPr>
          <p:nvPr/>
        </p:nvPicPr>
        <p:blipFill rotWithShape="1">
          <a:blip r:embed="rId8"/>
          <a:srcRect b="5900"/>
          <a:stretch/>
        </p:blipFill>
        <p:spPr>
          <a:xfrm>
            <a:off x="7224609" y="3024336"/>
            <a:ext cx="883006" cy="1556792"/>
          </a:xfrm>
          <a:prstGeom prst="rect">
            <a:avLst/>
          </a:prstGeom>
        </p:spPr>
      </p:pic>
      <p:pic>
        <p:nvPicPr>
          <p:cNvPr id="7" name="Рисунок 6"/>
          <p:cNvPicPr>
            <a:picLocks noChangeAspect="1"/>
          </p:cNvPicPr>
          <p:nvPr/>
        </p:nvPicPr>
        <p:blipFill>
          <a:blip r:embed="rId6"/>
          <a:stretch>
            <a:fillRect/>
          </a:stretch>
        </p:blipFill>
        <p:spPr>
          <a:xfrm>
            <a:off x="6422129" y="3444327"/>
            <a:ext cx="591363" cy="402371"/>
          </a:xfrm>
          <a:prstGeom prst="rect">
            <a:avLst/>
          </a:prstGeom>
        </p:spPr>
      </p:pic>
      <p:pic>
        <p:nvPicPr>
          <p:cNvPr id="8" name="Рисунок 7"/>
          <p:cNvPicPr>
            <a:picLocks noChangeAspect="1"/>
          </p:cNvPicPr>
          <p:nvPr/>
        </p:nvPicPr>
        <p:blipFill>
          <a:blip r:embed="rId9"/>
          <a:stretch>
            <a:fillRect/>
          </a:stretch>
        </p:blipFill>
        <p:spPr>
          <a:xfrm>
            <a:off x="2846060" y="5159002"/>
            <a:ext cx="1584176" cy="1584176"/>
          </a:xfrm>
          <a:prstGeom prst="rect">
            <a:avLst/>
          </a:prstGeom>
        </p:spPr>
      </p:pic>
      <p:pic>
        <p:nvPicPr>
          <p:cNvPr id="9" name="Рисунок 8"/>
          <p:cNvPicPr>
            <a:picLocks noChangeAspect="1"/>
          </p:cNvPicPr>
          <p:nvPr/>
        </p:nvPicPr>
        <p:blipFill>
          <a:blip r:embed="rId10"/>
          <a:stretch>
            <a:fillRect/>
          </a:stretch>
        </p:blipFill>
        <p:spPr>
          <a:xfrm>
            <a:off x="2210171" y="5717915"/>
            <a:ext cx="591363" cy="402371"/>
          </a:xfrm>
          <a:prstGeom prst="rect">
            <a:avLst/>
          </a:prstGeom>
        </p:spPr>
      </p:pic>
      <p:pic>
        <p:nvPicPr>
          <p:cNvPr id="10" name="Рисунок 9"/>
          <p:cNvPicPr>
            <a:picLocks noChangeAspect="1"/>
          </p:cNvPicPr>
          <p:nvPr/>
        </p:nvPicPr>
        <p:blipFill>
          <a:blip r:embed="rId11"/>
          <a:stretch>
            <a:fillRect/>
          </a:stretch>
        </p:blipFill>
        <p:spPr>
          <a:xfrm>
            <a:off x="585834" y="5159002"/>
            <a:ext cx="1529027" cy="1473599"/>
          </a:xfrm>
          <a:prstGeom prst="rect">
            <a:avLst/>
          </a:prstGeom>
        </p:spPr>
      </p:pic>
      <p:pic>
        <p:nvPicPr>
          <p:cNvPr id="11" name="Рисунок 10"/>
          <p:cNvPicPr>
            <a:picLocks noChangeAspect="1"/>
          </p:cNvPicPr>
          <p:nvPr/>
        </p:nvPicPr>
        <p:blipFill>
          <a:blip r:embed="rId12"/>
          <a:stretch>
            <a:fillRect/>
          </a:stretch>
        </p:blipFill>
        <p:spPr>
          <a:xfrm>
            <a:off x="7201353" y="5159002"/>
            <a:ext cx="1783731" cy="1361582"/>
          </a:xfrm>
          <a:prstGeom prst="rect">
            <a:avLst/>
          </a:prstGeom>
        </p:spPr>
      </p:pic>
      <p:pic>
        <p:nvPicPr>
          <p:cNvPr id="12" name="Рисунок 11"/>
          <p:cNvPicPr>
            <a:picLocks noChangeAspect="1"/>
          </p:cNvPicPr>
          <p:nvPr/>
        </p:nvPicPr>
        <p:blipFill>
          <a:blip r:embed="rId13"/>
          <a:stretch>
            <a:fillRect/>
          </a:stretch>
        </p:blipFill>
        <p:spPr>
          <a:xfrm>
            <a:off x="6533961" y="5486318"/>
            <a:ext cx="597460" cy="402371"/>
          </a:xfrm>
          <a:prstGeom prst="rect">
            <a:avLst/>
          </a:prstGeom>
        </p:spPr>
      </p:pic>
      <p:pic>
        <p:nvPicPr>
          <p:cNvPr id="13" name="Рисунок 12"/>
          <p:cNvPicPr>
            <a:picLocks noChangeAspect="1"/>
          </p:cNvPicPr>
          <p:nvPr/>
        </p:nvPicPr>
        <p:blipFill>
          <a:blip r:embed="rId14"/>
          <a:stretch>
            <a:fillRect/>
          </a:stretch>
        </p:blipFill>
        <p:spPr>
          <a:xfrm>
            <a:off x="4575872" y="5191580"/>
            <a:ext cx="1877923" cy="14084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236" y="836712"/>
            <a:ext cx="8072494" cy="2092881"/>
          </a:xfrm>
          <a:prstGeom prst="rect">
            <a:avLst/>
          </a:prstGeom>
          <a:noFill/>
        </p:spPr>
        <p:txBody>
          <a:bodyPr wrap="square" rtlCol="0">
            <a:spAutoFit/>
          </a:bodyPr>
          <a:lstStyle/>
          <a:p>
            <a:pPr algn="just"/>
            <a:endParaRPr lang="ru-RU" sz="1600" b="1" dirty="0" smtClean="0">
              <a:latin typeface="Comic Sans MS" pitchFamily="66" charset="0"/>
            </a:endParaRPr>
          </a:p>
          <a:p>
            <a:pPr algn="just"/>
            <a:r>
              <a:rPr lang="ru-RU" sz="1600" b="1" dirty="0" smtClean="0">
                <a:solidFill>
                  <a:srgbClr val="C00000"/>
                </a:solidFill>
                <a:latin typeface="Times New Roman" panose="02020603050405020304" pitchFamily="18" charset="0"/>
                <a:cs typeface="Times New Roman" panose="02020603050405020304" pitchFamily="18" charset="0"/>
              </a:rPr>
              <a:t>Например,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необходимо создать новый образ Ивана-царевича. </a:t>
            </a:r>
          </a:p>
          <a:p>
            <a:pPr algn="just"/>
            <a:endParaRPr lang="ru-RU" sz="1600" b="1" dirty="0" smtClean="0">
              <a:latin typeface="Times New Roman" panose="02020603050405020304" pitchFamily="18" charset="0"/>
              <a:cs typeface="Times New Roman" panose="02020603050405020304" pitchFamily="18" charset="0"/>
            </a:endParaRPr>
          </a:p>
          <a:p>
            <a:pPr algn="just"/>
            <a:r>
              <a:rPr lang="ru-RU" sz="1600" b="1" dirty="0" smtClean="0">
                <a:solidFill>
                  <a:srgbClr val="C00000"/>
                </a:solidFill>
                <a:latin typeface="Times New Roman" panose="02020603050405020304" pitchFamily="18" charset="0"/>
                <a:cs typeface="Times New Roman" panose="02020603050405020304" pitchFamily="18" charset="0"/>
              </a:rPr>
              <a:t>Возможные варианты характеристик по выделенным критериям</a:t>
            </a:r>
          </a:p>
          <a:p>
            <a:pPr algn="just"/>
            <a:endParaRPr lang="ru-RU" sz="1600" b="1" dirty="0" smtClean="0">
              <a:latin typeface="Comic Sans MS" pitchFamily="66" charset="0"/>
            </a:endParaRPr>
          </a:p>
          <a:p>
            <a:pPr algn="just"/>
            <a:endParaRPr lang="ru-RU" sz="1600" b="1" dirty="0" smtClean="0">
              <a:latin typeface="Comic Sans MS" pitchFamily="66" charset="0"/>
            </a:endParaRPr>
          </a:p>
          <a:p>
            <a:pPr algn="just"/>
            <a:endParaRPr lang="ru-RU" sz="1600" b="1" dirty="0" smtClean="0">
              <a:latin typeface="Comic Sans MS" pitchFamily="66" charset="0"/>
            </a:endParaRPr>
          </a:p>
          <a:p>
            <a:endParaRPr lang="ru-RU" dirty="0"/>
          </a:p>
        </p:txBody>
      </p:sp>
      <p:sp>
        <p:nvSpPr>
          <p:cNvPr id="3" name="Прямоугольник 2"/>
          <p:cNvSpPr/>
          <p:nvPr/>
        </p:nvSpPr>
        <p:spPr>
          <a:xfrm>
            <a:off x="1360712" y="251937"/>
            <a:ext cx="6511542" cy="584775"/>
          </a:xfrm>
          <a:prstGeom prst="rect">
            <a:avLst/>
          </a:prstGeom>
        </p:spPr>
        <p:txBody>
          <a:bodyPr wrap="square">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Метод морфологического анализа</a:t>
            </a:r>
          </a:p>
        </p:txBody>
      </p:sp>
      <p:graphicFrame>
        <p:nvGraphicFramePr>
          <p:cNvPr id="6" name="Таблица 5"/>
          <p:cNvGraphicFramePr>
            <a:graphicFrameLocks noGrp="1"/>
          </p:cNvGraphicFramePr>
          <p:nvPr>
            <p:extLst>
              <p:ext uri="{D42A27DB-BD31-4B8C-83A1-F6EECF244321}">
                <p14:modId xmlns:p14="http://schemas.microsoft.com/office/powerpoint/2010/main" val="2410625300"/>
              </p:ext>
            </p:extLst>
          </p:nvPr>
        </p:nvGraphicFramePr>
        <p:xfrm>
          <a:off x="571472" y="2000239"/>
          <a:ext cx="7643865" cy="4470524"/>
        </p:xfrm>
        <a:graphic>
          <a:graphicData uri="http://schemas.openxmlformats.org/drawingml/2006/table">
            <a:tbl>
              <a:tblPr firstRow="1" bandRow="1">
                <a:tableStyleId>{5C22544A-7EE6-4342-B048-85BDC9FD1C3A}</a:tableStyleId>
              </a:tblPr>
              <a:tblGrid>
                <a:gridCol w="1585925"/>
                <a:gridCol w="1514485"/>
                <a:gridCol w="1514485"/>
                <a:gridCol w="1514485"/>
                <a:gridCol w="1514485"/>
              </a:tblGrid>
              <a:tr h="742161">
                <a:tc>
                  <a:txBody>
                    <a:bodyPr/>
                    <a:lstStyle/>
                    <a:p>
                      <a:pPr algn="ctr"/>
                      <a:r>
                        <a:rPr lang="ru-RU" sz="1400" b="1" dirty="0">
                          <a:solidFill>
                            <a:srgbClr val="FFFF00"/>
                          </a:solidFill>
                          <a:latin typeface="Comic Sans MS" pitchFamily="66" charset="0"/>
                        </a:rPr>
                        <a:t>Возраст</a:t>
                      </a:r>
                    </a:p>
                  </a:txBody>
                  <a:tcPr marL="0" marR="0" marT="0" marB="0" anchor="ctr"/>
                </a:tc>
                <a:tc>
                  <a:txBody>
                    <a:bodyPr/>
                    <a:lstStyle/>
                    <a:p>
                      <a:pPr algn="ctr"/>
                      <a:r>
                        <a:rPr lang="ru-RU" sz="1400" b="1" dirty="0">
                          <a:solidFill>
                            <a:srgbClr val="FFFF00"/>
                          </a:solidFill>
                          <a:latin typeface="Comic Sans MS" pitchFamily="66" charset="0"/>
                        </a:rPr>
                        <a:t>Место жительства</a:t>
                      </a:r>
                    </a:p>
                  </a:txBody>
                  <a:tcPr marL="0" marR="0" marT="0" marB="0" anchor="ctr"/>
                </a:tc>
                <a:tc>
                  <a:txBody>
                    <a:bodyPr/>
                    <a:lstStyle/>
                    <a:p>
                      <a:pPr algn="ctr"/>
                      <a:r>
                        <a:rPr lang="ru-RU" sz="1400" b="1" dirty="0">
                          <a:solidFill>
                            <a:srgbClr val="FFFF00"/>
                          </a:solidFill>
                          <a:latin typeface="Comic Sans MS" pitchFamily="66" charset="0"/>
                        </a:rPr>
                        <a:t>Средство передвижения</a:t>
                      </a:r>
                    </a:p>
                  </a:txBody>
                  <a:tcPr marL="0" marR="0" marT="0" marB="0" anchor="ctr"/>
                </a:tc>
                <a:tc>
                  <a:txBody>
                    <a:bodyPr/>
                    <a:lstStyle/>
                    <a:p>
                      <a:pPr algn="ctr"/>
                      <a:r>
                        <a:rPr lang="ru-RU" sz="1400" b="1" dirty="0">
                          <a:solidFill>
                            <a:srgbClr val="FFFF00"/>
                          </a:solidFill>
                          <a:latin typeface="Comic Sans MS" pitchFamily="66" charset="0"/>
                        </a:rPr>
                        <a:t>Стиль одежды</a:t>
                      </a:r>
                    </a:p>
                  </a:txBody>
                  <a:tcPr marL="0" marR="0" marT="0" marB="0" anchor="ctr"/>
                </a:tc>
                <a:tc>
                  <a:txBody>
                    <a:bodyPr/>
                    <a:lstStyle/>
                    <a:p>
                      <a:pPr algn="ctr"/>
                      <a:r>
                        <a:rPr lang="ru-RU" sz="1400" b="1" dirty="0">
                          <a:solidFill>
                            <a:srgbClr val="FFFF00"/>
                          </a:solidFill>
                          <a:latin typeface="Comic Sans MS" pitchFamily="66" charset="0"/>
                        </a:rPr>
                        <a:t>Характер</a:t>
                      </a:r>
                    </a:p>
                  </a:txBody>
                  <a:tcPr marL="0" marR="0" marT="0" marB="0" anchor="ctr"/>
                </a:tc>
              </a:tr>
              <a:tr h="759719">
                <a:tc>
                  <a:txBody>
                    <a:bodyPr/>
                    <a:lstStyle/>
                    <a:p>
                      <a:pPr algn="ctr"/>
                      <a:r>
                        <a:rPr lang="ru-RU" sz="1400" b="1" dirty="0">
                          <a:solidFill>
                            <a:schemeClr val="tx2">
                              <a:lumMod val="75000"/>
                            </a:schemeClr>
                          </a:solidFill>
                          <a:latin typeface="Comic Sans MS" pitchFamily="66" charset="0"/>
                        </a:rPr>
                        <a:t>Ребёнок</a:t>
                      </a:r>
                    </a:p>
                  </a:txBody>
                  <a:tcPr marL="0" marR="0" marT="0" marB="0" anchor="ctr"/>
                </a:tc>
                <a:tc>
                  <a:txBody>
                    <a:bodyPr/>
                    <a:lstStyle/>
                    <a:p>
                      <a:pPr algn="ctr"/>
                      <a:r>
                        <a:rPr lang="ru-RU" sz="1400" b="1" dirty="0">
                          <a:solidFill>
                            <a:schemeClr val="tx2">
                              <a:lumMod val="75000"/>
                            </a:schemeClr>
                          </a:solidFill>
                          <a:latin typeface="Comic Sans MS" pitchFamily="66" charset="0"/>
                        </a:rPr>
                        <a:t>Дворец</a:t>
                      </a:r>
                    </a:p>
                  </a:txBody>
                  <a:tcPr marL="0" marR="0" marT="0" marB="0" anchor="ctr"/>
                </a:tc>
                <a:tc>
                  <a:txBody>
                    <a:bodyPr/>
                    <a:lstStyle/>
                    <a:p>
                      <a:pPr algn="ctr"/>
                      <a:r>
                        <a:rPr lang="ru-RU" sz="1400" b="1" dirty="0">
                          <a:solidFill>
                            <a:schemeClr val="tx2">
                              <a:lumMod val="75000"/>
                            </a:schemeClr>
                          </a:solidFill>
                          <a:latin typeface="Comic Sans MS" pitchFamily="66" charset="0"/>
                        </a:rPr>
                        <a:t>Конь</a:t>
                      </a:r>
                    </a:p>
                  </a:txBody>
                  <a:tcPr marL="0" marR="0" marT="0" marB="0" anchor="ctr"/>
                </a:tc>
                <a:tc>
                  <a:txBody>
                    <a:bodyPr/>
                    <a:lstStyle/>
                    <a:p>
                      <a:pPr algn="ctr"/>
                      <a:r>
                        <a:rPr lang="ru-RU" sz="1400" b="1">
                          <a:solidFill>
                            <a:schemeClr val="tx2">
                              <a:lumMod val="75000"/>
                            </a:schemeClr>
                          </a:solidFill>
                          <a:latin typeface="Comic Sans MS" pitchFamily="66" charset="0"/>
                        </a:rPr>
                        <a:t>Спортивный костюм</a:t>
                      </a:r>
                    </a:p>
                  </a:txBody>
                  <a:tcPr marL="0" marR="0" marT="0" marB="0" anchor="ctr"/>
                </a:tc>
                <a:tc>
                  <a:txBody>
                    <a:bodyPr/>
                    <a:lstStyle/>
                    <a:p>
                      <a:pPr algn="ctr"/>
                      <a:r>
                        <a:rPr lang="ru-RU" sz="1400" b="1">
                          <a:solidFill>
                            <a:schemeClr val="tx2">
                              <a:lumMod val="75000"/>
                            </a:schemeClr>
                          </a:solidFill>
                          <a:latin typeface="Comic Sans MS" pitchFamily="66" charset="0"/>
                        </a:rPr>
                        <a:t>Добрый</a:t>
                      </a:r>
                    </a:p>
                  </a:txBody>
                  <a:tcPr marL="0" marR="0" marT="0" marB="0" anchor="ctr"/>
                </a:tc>
              </a:tr>
              <a:tr h="742161">
                <a:tc>
                  <a:txBody>
                    <a:bodyPr/>
                    <a:lstStyle/>
                    <a:p>
                      <a:pPr algn="ctr"/>
                      <a:r>
                        <a:rPr lang="ru-RU" sz="1400" b="1" dirty="0">
                          <a:solidFill>
                            <a:schemeClr val="tx2">
                              <a:lumMod val="75000"/>
                            </a:schemeClr>
                          </a:solidFill>
                          <a:latin typeface="Comic Sans MS" pitchFamily="66" charset="0"/>
                        </a:rPr>
                        <a:t>Подросток</a:t>
                      </a:r>
                    </a:p>
                  </a:txBody>
                  <a:tcPr marL="0" marR="0" marT="0" marB="0" anchor="ctr"/>
                </a:tc>
                <a:tc>
                  <a:txBody>
                    <a:bodyPr/>
                    <a:lstStyle/>
                    <a:p>
                      <a:pPr algn="ctr"/>
                      <a:r>
                        <a:rPr lang="ru-RU" sz="1400" b="1" dirty="0">
                          <a:solidFill>
                            <a:schemeClr val="tx2">
                              <a:lumMod val="75000"/>
                            </a:schemeClr>
                          </a:solidFill>
                          <a:latin typeface="Comic Sans MS" pitchFamily="66" charset="0"/>
                        </a:rPr>
                        <a:t>Многоэтажный дом</a:t>
                      </a:r>
                    </a:p>
                  </a:txBody>
                  <a:tcPr marL="0" marR="0" marT="0" marB="0" anchor="ctr"/>
                </a:tc>
                <a:tc>
                  <a:txBody>
                    <a:bodyPr/>
                    <a:lstStyle/>
                    <a:p>
                      <a:pPr algn="ctr"/>
                      <a:r>
                        <a:rPr lang="ru-RU" sz="1400" b="1" dirty="0">
                          <a:solidFill>
                            <a:schemeClr val="tx2">
                              <a:lumMod val="75000"/>
                            </a:schemeClr>
                          </a:solidFill>
                          <a:latin typeface="Comic Sans MS" pitchFamily="66" charset="0"/>
                        </a:rPr>
                        <a:t>Автомобиль</a:t>
                      </a:r>
                    </a:p>
                  </a:txBody>
                  <a:tcPr marL="0" marR="0" marT="0" marB="0" anchor="ctr"/>
                </a:tc>
                <a:tc>
                  <a:txBody>
                    <a:bodyPr/>
                    <a:lstStyle/>
                    <a:p>
                      <a:pPr algn="ctr"/>
                      <a:r>
                        <a:rPr lang="ru-RU" sz="1400" b="1" dirty="0">
                          <a:solidFill>
                            <a:schemeClr val="tx2">
                              <a:lumMod val="75000"/>
                            </a:schemeClr>
                          </a:solidFill>
                          <a:latin typeface="Comic Sans MS" pitchFamily="66" charset="0"/>
                        </a:rPr>
                        <a:t>Праздничный наряд</a:t>
                      </a:r>
                    </a:p>
                  </a:txBody>
                  <a:tcPr marL="0" marR="0" marT="0" marB="0" anchor="ctr"/>
                </a:tc>
                <a:tc>
                  <a:txBody>
                    <a:bodyPr/>
                    <a:lstStyle/>
                    <a:p>
                      <a:pPr algn="ctr"/>
                      <a:r>
                        <a:rPr lang="ru-RU" sz="1400" b="1">
                          <a:solidFill>
                            <a:schemeClr val="tx2">
                              <a:lumMod val="75000"/>
                            </a:schemeClr>
                          </a:solidFill>
                          <a:latin typeface="Comic Sans MS" pitchFamily="66" charset="0"/>
                        </a:rPr>
                        <a:t>Вредный</a:t>
                      </a:r>
                    </a:p>
                  </a:txBody>
                  <a:tcPr marL="0" marR="0" marT="0" marB="0" anchor="ctr"/>
                </a:tc>
              </a:tr>
              <a:tr h="742161">
                <a:tc>
                  <a:txBody>
                    <a:bodyPr/>
                    <a:lstStyle/>
                    <a:p>
                      <a:pPr algn="ctr"/>
                      <a:r>
                        <a:rPr lang="ru-RU" sz="1400" b="1" dirty="0">
                          <a:solidFill>
                            <a:schemeClr val="tx2">
                              <a:lumMod val="75000"/>
                            </a:schemeClr>
                          </a:solidFill>
                          <a:latin typeface="Comic Sans MS" pitchFamily="66" charset="0"/>
                        </a:rPr>
                        <a:t>Юноша</a:t>
                      </a:r>
                    </a:p>
                  </a:txBody>
                  <a:tcPr marL="0" marR="0" marT="0" marB="0" anchor="ctr"/>
                </a:tc>
                <a:tc>
                  <a:txBody>
                    <a:bodyPr/>
                    <a:lstStyle/>
                    <a:p>
                      <a:pPr algn="ctr"/>
                      <a:r>
                        <a:rPr lang="ru-RU" sz="1400" b="1">
                          <a:solidFill>
                            <a:schemeClr val="tx2">
                              <a:lumMod val="75000"/>
                            </a:schemeClr>
                          </a:solidFill>
                          <a:latin typeface="Comic Sans MS" pitchFamily="66" charset="0"/>
                        </a:rPr>
                        <a:t>Лес</a:t>
                      </a:r>
                    </a:p>
                  </a:txBody>
                  <a:tcPr marL="0" marR="0" marT="0" marB="0" anchor="ctr"/>
                </a:tc>
                <a:tc>
                  <a:txBody>
                    <a:bodyPr/>
                    <a:lstStyle/>
                    <a:p>
                      <a:pPr algn="ctr"/>
                      <a:r>
                        <a:rPr lang="ru-RU" sz="1400" b="1" dirty="0">
                          <a:solidFill>
                            <a:schemeClr val="tx2">
                              <a:lumMod val="75000"/>
                            </a:schemeClr>
                          </a:solidFill>
                          <a:latin typeface="Comic Sans MS" pitchFamily="66" charset="0"/>
                        </a:rPr>
                        <a:t>Ролики</a:t>
                      </a:r>
                    </a:p>
                  </a:txBody>
                  <a:tcPr marL="0" marR="0" marT="0" marB="0" anchor="ctr"/>
                </a:tc>
                <a:tc>
                  <a:txBody>
                    <a:bodyPr/>
                    <a:lstStyle/>
                    <a:p>
                      <a:pPr algn="ctr"/>
                      <a:r>
                        <a:rPr lang="ru-RU" sz="1400" b="1" dirty="0">
                          <a:solidFill>
                            <a:schemeClr val="tx2">
                              <a:lumMod val="75000"/>
                            </a:schemeClr>
                          </a:solidFill>
                          <a:latin typeface="Comic Sans MS" pitchFamily="66" charset="0"/>
                        </a:rPr>
                        <a:t>Строгий костюм</a:t>
                      </a:r>
                    </a:p>
                  </a:txBody>
                  <a:tcPr marL="0" marR="0" marT="0" marB="0" anchor="ctr"/>
                </a:tc>
                <a:tc>
                  <a:txBody>
                    <a:bodyPr/>
                    <a:lstStyle/>
                    <a:p>
                      <a:pPr algn="ctr"/>
                      <a:r>
                        <a:rPr lang="ru-RU" sz="1400" b="1">
                          <a:solidFill>
                            <a:schemeClr val="tx2">
                              <a:lumMod val="75000"/>
                            </a:schemeClr>
                          </a:solidFill>
                          <a:latin typeface="Comic Sans MS" pitchFamily="66" charset="0"/>
                        </a:rPr>
                        <a:t>Нытик</a:t>
                      </a:r>
                    </a:p>
                  </a:txBody>
                  <a:tcPr marL="0" marR="0" marT="0" marB="0" anchor="ctr"/>
                </a:tc>
              </a:tr>
              <a:tr h="742161">
                <a:tc>
                  <a:txBody>
                    <a:bodyPr/>
                    <a:lstStyle/>
                    <a:p>
                      <a:pPr algn="ctr"/>
                      <a:r>
                        <a:rPr lang="ru-RU" sz="1400" b="1">
                          <a:solidFill>
                            <a:schemeClr val="tx2">
                              <a:lumMod val="75000"/>
                            </a:schemeClr>
                          </a:solidFill>
                          <a:latin typeface="Comic Sans MS" pitchFamily="66" charset="0"/>
                        </a:rPr>
                        <a:t>Старик</a:t>
                      </a:r>
                    </a:p>
                  </a:txBody>
                  <a:tcPr marL="0" marR="0" marT="0" marB="0" anchor="ctr"/>
                </a:tc>
                <a:tc>
                  <a:txBody>
                    <a:bodyPr/>
                    <a:lstStyle/>
                    <a:p>
                      <a:pPr algn="ctr"/>
                      <a:r>
                        <a:rPr lang="ru-RU" sz="1400" b="1">
                          <a:solidFill>
                            <a:schemeClr val="tx2">
                              <a:lumMod val="75000"/>
                            </a:schemeClr>
                          </a:solidFill>
                          <a:latin typeface="Comic Sans MS" pitchFamily="66" charset="0"/>
                        </a:rPr>
                        <a:t>Детский сад</a:t>
                      </a:r>
                    </a:p>
                  </a:txBody>
                  <a:tcPr marL="0" marR="0" marT="0" marB="0" anchor="ctr"/>
                </a:tc>
                <a:tc>
                  <a:txBody>
                    <a:bodyPr/>
                    <a:lstStyle/>
                    <a:p>
                      <a:pPr algn="ctr"/>
                      <a:r>
                        <a:rPr lang="ru-RU" sz="1400" b="1">
                          <a:solidFill>
                            <a:schemeClr val="tx2">
                              <a:lumMod val="75000"/>
                            </a:schemeClr>
                          </a:solidFill>
                          <a:latin typeface="Comic Sans MS" pitchFamily="66" charset="0"/>
                        </a:rPr>
                        <a:t>Лыжи</a:t>
                      </a:r>
                    </a:p>
                  </a:txBody>
                  <a:tcPr marL="0" marR="0" marT="0" marB="0" anchor="ctr"/>
                </a:tc>
                <a:tc>
                  <a:txBody>
                    <a:bodyPr/>
                    <a:lstStyle/>
                    <a:p>
                      <a:pPr algn="ctr"/>
                      <a:r>
                        <a:rPr lang="ru-RU" sz="1400" b="1" dirty="0">
                          <a:solidFill>
                            <a:schemeClr val="tx2">
                              <a:lumMod val="75000"/>
                            </a:schemeClr>
                          </a:solidFill>
                          <a:latin typeface="Comic Sans MS" pitchFamily="66" charset="0"/>
                        </a:rPr>
                        <a:t>Шорты и майка</a:t>
                      </a:r>
                    </a:p>
                  </a:txBody>
                  <a:tcPr marL="0" marR="0" marT="0" marB="0" anchor="ctr"/>
                </a:tc>
                <a:tc>
                  <a:txBody>
                    <a:bodyPr/>
                    <a:lstStyle/>
                    <a:p>
                      <a:pPr algn="ctr"/>
                      <a:r>
                        <a:rPr lang="ru-RU" sz="1400" b="1" dirty="0">
                          <a:solidFill>
                            <a:schemeClr val="tx2">
                              <a:lumMod val="75000"/>
                            </a:schemeClr>
                          </a:solidFill>
                          <a:latin typeface="Comic Sans MS" pitchFamily="66" charset="0"/>
                        </a:rPr>
                        <a:t>Весельчак</a:t>
                      </a:r>
                    </a:p>
                  </a:txBody>
                  <a:tcPr marL="0" marR="0" marT="0" marB="0" anchor="ctr"/>
                </a:tc>
              </a:tr>
              <a:tr h="742161">
                <a:tc>
                  <a:txBody>
                    <a:bodyPr/>
                    <a:lstStyle/>
                    <a:p>
                      <a:pPr algn="ctr"/>
                      <a:r>
                        <a:rPr lang="ru-RU" sz="1400" b="1">
                          <a:solidFill>
                            <a:schemeClr val="tx2">
                              <a:lumMod val="75000"/>
                            </a:schemeClr>
                          </a:solidFill>
                          <a:latin typeface="Comic Sans MS" pitchFamily="66" charset="0"/>
                        </a:rPr>
                        <a:t>и т.д.</a:t>
                      </a:r>
                    </a:p>
                  </a:txBody>
                  <a:tcPr marL="0" marR="0" marT="0" marB="0" anchor="ctr"/>
                </a:tc>
                <a:tc>
                  <a:txBody>
                    <a:bodyPr/>
                    <a:lstStyle/>
                    <a:p>
                      <a:pPr algn="ctr"/>
                      <a:r>
                        <a:rPr lang="ru-RU" sz="1400" b="1">
                          <a:solidFill>
                            <a:schemeClr val="tx2">
                              <a:lumMod val="75000"/>
                            </a:schemeClr>
                          </a:solidFill>
                          <a:latin typeface="Comic Sans MS" pitchFamily="66" charset="0"/>
                        </a:rPr>
                        <a:t>и т.д.</a:t>
                      </a:r>
                    </a:p>
                  </a:txBody>
                  <a:tcPr marL="0" marR="0" marT="0" marB="0" anchor="ctr"/>
                </a:tc>
                <a:tc>
                  <a:txBody>
                    <a:bodyPr/>
                    <a:lstStyle/>
                    <a:p>
                      <a:pPr algn="ctr"/>
                      <a:r>
                        <a:rPr lang="ru-RU" sz="1400" b="1">
                          <a:solidFill>
                            <a:schemeClr val="tx2">
                              <a:lumMod val="75000"/>
                            </a:schemeClr>
                          </a:solidFill>
                          <a:latin typeface="Comic Sans MS" pitchFamily="66" charset="0"/>
                        </a:rPr>
                        <a:t>и т.д.</a:t>
                      </a:r>
                    </a:p>
                  </a:txBody>
                  <a:tcPr marL="0" marR="0" marT="0" marB="0" anchor="ctr"/>
                </a:tc>
                <a:tc>
                  <a:txBody>
                    <a:bodyPr/>
                    <a:lstStyle/>
                    <a:p>
                      <a:pPr algn="ctr"/>
                      <a:r>
                        <a:rPr lang="ru-RU" sz="1400" b="1">
                          <a:solidFill>
                            <a:schemeClr val="tx2">
                              <a:lumMod val="75000"/>
                            </a:schemeClr>
                          </a:solidFill>
                          <a:latin typeface="Comic Sans MS" pitchFamily="66" charset="0"/>
                        </a:rPr>
                        <a:t>и т.д.</a:t>
                      </a:r>
                    </a:p>
                  </a:txBody>
                  <a:tcPr marL="0" marR="0" marT="0" marB="0" anchor="ctr"/>
                </a:tc>
                <a:tc>
                  <a:txBody>
                    <a:bodyPr/>
                    <a:lstStyle/>
                    <a:p>
                      <a:pPr algn="ctr"/>
                      <a:r>
                        <a:rPr lang="ru-RU" sz="1400" b="1" dirty="0">
                          <a:solidFill>
                            <a:schemeClr val="tx2">
                              <a:lumMod val="75000"/>
                            </a:schemeClr>
                          </a:solidFill>
                          <a:latin typeface="Comic Sans MS" pitchFamily="66" charset="0"/>
                        </a:rPr>
                        <a:t>и т.д.</a:t>
                      </a:r>
                    </a:p>
                  </a:txBody>
                  <a:tcPr marL="0" marR="0" marT="0" marB="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831621"/>
            <a:ext cx="8643998" cy="2308324"/>
          </a:xfrm>
          <a:prstGeom prst="rect">
            <a:avLst/>
          </a:prstGeom>
        </p:spPr>
        <p:txBody>
          <a:bodyPr wrap="square">
            <a:spAutoFit/>
          </a:bodyPr>
          <a:lstStyle/>
          <a:p>
            <a:pPr algn="just"/>
            <a:r>
              <a:rPr lang="ru-RU" sz="1600" b="1" dirty="0" smtClean="0">
                <a:solidFill>
                  <a:srgbClr val="C00000"/>
                </a:solidFill>
                <a:latin typeface="Times New Roman" panose="02020603050405020304" pitchFamily="18" charset="0"/>
                <a:cs typeface="Times New Roman" panose="02020603050405020304" pitchFamily="18" charset="0"/>
              </a:rPr>
              <a:t>Правила игры:</a:t>
            </a:r>
          </a:p>
          <a:p>
            <a:pPr algn="just"/>
            <a:r>
              <a:rPr lang="ru-RU" sz="1600" b="1" dirty="0" smtClean="0">
                <a:solidFill>
                  <a:srgbClr val="FF0000"/>
                </a:solidFill>
                <a:latin typeface="Comic Sans MS" pitchFamily="66" charset="0"/>
              </a:rPr>
              <a:t> </a:t>
            </a:r>
            <a:endParaRPr lang="ru-RU" sz="1600" dirty="0" smtClean="0">
              <a:latin typeface="Comic Sans MS" pitchFamily="66" charset="0"/>
            </a:endParaRP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Загадывается объект животного или рукотворного мира, дети задают вопросы об этом объекте. На вопросы можно отвечать только "да" или "нет". Педагог обращает внимание детей на то, что первые вопросы должны быть наиболее общие, объединяющие сразу несколько признаков. Как правило, первый вопрос: Это живое? Это человек? Это животное? Это птица? Это рыба? и т.п.</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Если это животное, то домашнее ли это животное? Хищное? Травоядное? и т.д.</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Далее следуют вопросы, основанные на догадках, до тех пор, пока объект не будет угадан.</a:t>
            </a: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123728" y="271706"/>
            <a:ext cx="5027402" cy="584775"/>
          </a:xfrm>
          <a:prstGeom prst="rect">
            <a:avLst/>
          </a:prstGeom>
        </p:spPr>
        <p:txBody>
          <a:bodyPr wrap="none">
            <a:spAutoFit/>
          </a:bodyPr>
          <a:lstStyle/>
          <a:p>
            <a:r>
              <a:rPr lang="ru-RU" sz="3200" b="1" dirty="0" smtClean="0">
                <a:solidFill>
                  <a:srgbClr val="C00000"/>
                </a:solidFill>
                <a:latin typeface="Times New Roman" panose="02020603050405020304" pitchFamily="18" charset="0"/>
                <a:cs typeface="Times New Roman" panose="02020603050405020304" pitchFamily="18" charset="0"/>
              </a:rPr>
              <a:t>Метод «Да-нет» (</a:t>
            </a:r>
            <a:r>
              <a:rPr lang="ru-RU" sz="3200" b="1" dirty="0" err="1" smtClean="0">
                <a:solidFill>
                  <a:srgbClr val="C00000"/>
                </a:solidFill>
                <a:latin typeface="Times New Roman" panose="02020603050405020304" pitchFamily="18" charset="0"/>
                <a:cs typeface="Times New Roman" panose="02020603050405020304" pitchFamily="18" charset="0"/>
              </a:rPr>
              <a:t>Данетка</a:t>
            </a:r>
            <a:r>
              <a:rPr lang="ru-RU" sz="3200" b="1" dirty="0" smtClean="0">
                <a:solidFill>
                  <a:srgbClr val="C00000"/>
                </a:solidFill>
                <a:latin typeface="Times New Roman" panose="02020603050405020304" pitchFamily="18" charset="0"/>
                <a:cs typeface="Times New Roman" panose="02020603050405020304" pitchFamily="18" charset="0"/>
              </a:rPr>
              <a:t>)</a:t>
            </a:r>
            <a:endParaRPr lang="ru-RU" sz="3200" dirty="0" smtClean="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27515" y="1175338"/>
            <a:ext cx="3643338" cy="2585323"/>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Этот метод дает возможность научить детей находить существенный признак в предмете, классифицировать предметы и явления по общим признакам, слушать и слышать ответы других, строить на их основе свои вопросы, точно формулировать свои мысли. </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7170" name="Picture 2" descr="https://im3-tub-ru.yandex.net/i?id=4420d092f5ba77a54356ab8cfeaea16f&amp;n=33&amp;h=215&amp;w=287"/>
          <p:cNvPicPr>
            <a:picLocks noChangeAspect="1" noChangeArrowheads="1"/>
          </p:cNvPicPr>
          <p:nvPr/>
        </p:nvPicPr>
        <p:blipFill>
          <a:blip r:embed="rId2"/>
          <a:srcRect/>
          <a:stretch>
            <a:fillRect/>
          </a:stretch>
        </p:blipFill>
        <p:spPr bwMode="auto">
          <a:xfrm>
            <a:off x="1000100" y="1285860"/>
            <a:ext cx="2733675" cy="20478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84412"/>
            <a:ext cx="8501122" cy="1200329"/>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Этот метод хорошо использовать при обучении детей творческому рассказыванию. Придумывать, фантазировать можно не вслепую, а с использованием конкретных приемов:</a:t>
            </a:r>
          </a:p>
          <a:p>
            <a:endParaRPr lang="ru-RU" b="1" dirty="0" smtClean="0">
              <a:latin typeface="Comic Sans MS" pitchFamily="66" charset="0"/>
            </a:endParaRPr>
          </a:p>
        </p:txBody>
      </p:sp>
      <p:sp>
        <p:nvSpPr>
          <p:cNvPr id="3" name="Прямоугольник 2"/>
          <p:cNvSpPr/>
          <p:nvPr/>
        </p:nvSpPr>
        <p:spPr>
          <a:xfrm>
            <a:off x="2170770" y="310012"/>
            <a:ext cx="4873898" cy="584775"/>
          </a:xfrm>
          <a:prstGeom prst="rect">
            <a:avLst/>
          </a:prstGeom>
        </p:spPr>
        <p:txBody>
          <a:bodyPr wrap="none">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Типовое фантазирование</a:t>
            </a:r>
          </a:p>
        </p:txBody>
      </p:sp>
      <p:sp>
        <p:nvSpPr>
          <p:cNvPr id="4" name="Прямоугольник 3"/>
          <p:cNvSpPr/>
          <p:nvPr/>
        </p:nvSpPr>
        <p:spPr>
          <a:xfrm>
            <a:off x="428596" y="3071810"/>
            <a:ext cx="8358246" cy="2800767"/>
          </a:xfrm>
          <a:prstGeom prst="rect">
            <a:avLst/>
          </a:prstGeom>
          <a:ln w="19050">
            <a:solidFill>
              <a:schemeClr val="accent5">
                <a:lumMod val="75000"/>
              </a:schemeClr>
            </a:solidFill>
          </a:ln>
        </p:spPr>
        <p:txBody>
          <a:bodyPr wrap="square">
            <a:spAutoFit/>
          </a:bodyPr>
          <a:lstStyle/>
          <a:p>
            <a:pPr marL="342900" indent="-342900" algn="just"/>
            <a:r>
              <a:rPr lang="ru-RU" sz="1600" b="1" dirty="0" smtClean="0">
                <a:solidFill>
                  <a:srgbClr val="C00000"/>
                </a:solidFill>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Уменьшение - увеличение объекта </a:t>
            </a:r>
          </a:p>
          <a:p>
            <a:pPr marL="342900" indent="-342900" algn="just"/>
            <a:r>
              <a:rPr lang="ru-RU" sz="1600" b="1" dirty="0" smtClean="0">
                <a:solidFill>
                  <a:srgbClr val="C00000"/>
                </a:solidFill>
                <a:latin typeface="Times New Roman" panose="02020603050405020304" pitchFamily="18" charset="0"/>
                <a:cs typeface="Times New Roman" panose="02020603050405020304" pitchFamily="18" charset="0"/>
              </a:rPr>
              <a:t>(выросла репка маленькая-премаленькая. Продолжи сказку).</a:t>
            </a:r>
          </a:p>
          <a:p>
            <a:pPr algn="just"/>
            <a:r>
              <a:rPr lang="ru-RU" sz="1600" b="1" dirty="0" smtClean="0">
                <a:solidFill>
                  <a:srgbClr val="C00000"/>
                </a:solidFill>
                <a:latin typeface="Times New Roman" panose="02020603050405020304" pitchFamily="18" charset="0"/>
                <a:cs typeface="Times New Roman" panose="02020603050405020304" pitchFamily="18" charset="0"/>
              </a:rPr>
              <a:t>2. Наоборот (добрый Волк и злая Красная Шапочка).</a:t>
            </a:r>
          </a:p>
          <a:p>
            <a:pPr algn="just"/>
            <a:r>
              <a:rPr lang="ru-RU" sz="1600" b="1" dirty="0" smtClean="0">
                <a:solidFill>
                  <a:srgbClr val="C00000"/>
                </a:solidFill>
                <a:latin typeface="Times New Roman" panose="02020603050405020304" pitchFamily="18" charset="0"/>
                <a:cs typeface="Times New Roman" panose="02020603050405020304" pitchFamily="18" charset="0"/>
              </a:rPr>
              <a:t>3. Дробление - объединение (придумывание новой игрушки из частей старых игрушек или невероятного живого, отдельные части которого представляют собой части других животных).</a:t>
            </a:r>
          </a:p>
          <a:p>
            <a:pPr algn="just"/>
            <a:r>
              <a:rPr lang="ru-RU" sz="1600" b="1" dirty="0" smtClean="0">
                <a:solidFill>
                  <a:srgbClr val="C00000"/>
                </a:solidFill>
                <a:latin typeface="Times New Roman" panose="02020603050405020304" pitchFamily="18" charset="0"/>
                <a:cs typeface="Times New Roman" panose="02020603050405020304" pitchFamily="18" charset="0"/>
              </a:rPr>
              <a:t>4. Оператор времени (замедление - ускорение времени: нарисуй себя через много лет, нарисуй своего будущего ребенка или какой была твоя мама в детстве).</a:t>
            </a:r>
          </a:p>
          <a:p>
            <a:pPr algn="just"/>
            <a:r>
              <a:rPr lang="ru-RU" sz="1600" b="1" dirty="0" smtClean="0">
                <a:solidFill>
                  <a:srgbClr val="C00000"/>
                </a:solidFill>
                <a:latin typeface="Times New Roman" panose="02020603050405020304" pitchFamily="18" charset="0"/>
                <a:cs typeface="Times New Roman" panose="02020603050405020304" pitchFamily="18" charset="0"/>
              </a:rPr>
              <a:t>5. Динамика - статика (оживление неживых объектов и наоборот: Буратино - живое дерево; Снегурочка - живой снег; Колобок - живое тесто и т.д.). Дети сами могут выбрать объект, а затем оживить его, придумать название.</a:t>
            </a: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5" name="Стрелка вниз 4"/>
          <p:cNvSpPr/>
          <p:nvPr/>
        </p:nvSpPr>
        <p:spPr>
          <a:xfrm>
            <a:off x="4357686" y="2214554"/>
            <a:ext cx="357190" cy="642942"/>
          </a:xfrm>
          <a:prstGeom prst="downArrow">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1916832"/>
            <a:ext cx="5544616" cy="3139321"/>
          </a:xfrm>
          <a:prstGeom prst="rect">
            <a:avLst/>
          </a:prstGeom>
        </p:spPr>
        <p:txBody>
          <a:bodyPr wrap="square">
            <a:spAutoFit/>
          </a:bodyPr>
          <a:lstStyle/>
          <a:p>
            <a:r>
              <a:rPr lang="ru-RU" dirty="0">
                <a:solidFill>
                  <a:schemeClr val="tx2">
                    <a:lumMod val="75000"/>
                  </a:schemeClr>
                </a:solidFill>
                <a:latin typeface="Times New Roman" panose="02020603050405020304" pitchFamily="18" charset="0"/>
                <a:cs typeface="Times New Roman" panose="02020603050405020304" pitchFamily="18" charset="0"/>
              </a:rPr>
              <a:t>Можно сделать вывод что, занятия с применением элементов ТРИЗ являются эффективным средством развития активного творческого мышления у дошкольников, оказывают значимое влияние на развитие других психических процессов и личности в целом. Развитие творческого мышления влияет на расширение индивидуального опыта ребёнка и организацию детской деятельности, что позволяет обеспечить творческое применение полученных знаний, способствует повышению активности, расширяет кругозор и словарный запас. </a:t>
            </a:r>
          </a:p>
        </p:txBody>
      </p:sp>
      <p:pic>
        <p:nvPicPr>
          <p:cNvPr id="3" name="Рисунок 2"/>
          <p:cNvPicPr>
            <a:picLocks noChangeAspect="1"/>
          </p:cNvPicPr>
          <p:nvPr/>
        </p:nvPicPr>
        <p:blipFill>
          <a:blip r:embed="rId2"/>
          <a:stretch>
            <a:fillRect/>
          </a:stretch>
        </p:blipFill>
        <p:spPr>
          <a:xfrm>
            <a:off x="323528" y="2331200"/>
            <a:ext cx="2597121" cy="2310584"/>
          </a:xfrm>
          <a:prstGeom prst="rect">
            <a:avLst/>
          </a:prstGeom>
        </p:spPr>
      </p:pic>
    </p:spTree>
    <p:extLst>
      <p:ext uri="{BB962C8B-B14F-4D97-AF65-F5344CB8AC3E}">
        <p14:creationId xmlns:p14="http://schemas.microsoft.com/office/powerpoint/2010/main" val="372604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500172"/>
            <a:ext cx="8501122" cy="584775"/>
          </a:xfrm>
          <a:prstGeom prst="rect">
            <a:avLst/>
          </a:prstGeom>
        </p:spPr>
        <p:txBody>
          <a:bodyPr wrap="square">
            <a:spAutoFit/>
          </a:bodyPr>
          <a:lstStyle/>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4" name="TextBox 3"/>
          <p:cNvSpPr txBox="1"/>
          <p:nvPr/>
        </p:nvSpPr>
        <p:spPr>
          <a:xfrm>
            <a:off x="2627784" y="2852936"/>
            <a:ext cx="4540089" cy="646331"/>
          </a:xfrm>
          <a:prstGeom prst="rect">
            <a:avLst/>
          </a:prstGeom>
          <a:noFill/>
        </p:spPr>
        <p:txBody>
          <a:bodyPr wrap="none" rtlCol="0">
            <a:spAutoFit/>
          </a:bodyPr>
          <a:lstStyle/>
          <a:p>
            <a:r>
              <a:rPr lang="ru-RU" sz="3600" dirty="0" smtClean="0">
                <a:solidFill>
                  <a:schemeClr val="tx2">
                    <a:lumMod val="50000"/>
                  </a:schemeClr>
                </a:solidFill>
                <a:latin typeface="Times New Roman" panose="02020603050405020304" pitchFamily="18" charset="0"/>
                <a:cs typeface="Times New Roman" panose="02020603050405020304" pitchFamily="18" charset="0"/>
              </a:rPr>
              <a:t>Спасибо за внимание!</a:t>
            </a:r>
            <a:endParaRPr lang="ru-RU" sz="3600"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5896" y="2079431"/>
            <a:ext cx="4786346" cy="1569660"/>
          </a:xfrm>
          <a:prstGeom prst="rect">
            <a:avLst/>
          </a:prstGeom>
          <a:ln w="19050">
            <a:solidFill>
              <a:schemeClr val="accent1">
                <a:lumMod val="60000"/>
                <a:lumOff val="40000"/>
              </a:schemeClr>
            </a:solidFill>
          </a:ln>
        </p:spPr>
        <p:txBody>
          <a:bodyPr wrap="square">
            <a:spAutoFit/>
          </a:bodyPr>
          <a:lstStyle/>
          <a:p>
            <a:pPr algn="ct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В последние годы распространилось новое направление в развитии творчества детей – </a:t>
            </a:r>
            <a:r>
              <a:rPr lang="ru-RU" sz="2400" b="1" dirty="0" smtClean="0">
                <a:solidFill>
                  <a:srgbClr val="C00000"/>
                </a:solidFill>
                <a:latin typeface="Times New Roman" panose="02020603050405020304" pitchFamily="18" charset="0"/>
                <a:cs typeface="Times New Roman" panose="02020603050405020304" pitchFamily="18" charset="0"/>
              </a:rPr>
              <a:t>ТРИЗ </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42976" y="285728"/>
            <a:ext cx="6500858" cy="584775"/>
          </a:xfrm>
          <a:prstGeom prst="rect">
            <a:avLst/>
          </a:prstGeom>
        </p:spPr>
        <p:txBody>
          <a:bodyPr wrap="square">
            <a:spAutoFit/>
          </a:bodyPr>
          <a:lstStyle/>
          <a:p>
            <a:pPr algn="ctr"/>
            <a:r>
              <a:rPr lang="ru-RU" sz="3200" b="1" dirty="0" smtClean="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Что такое ТРИЗ-педагогика?</a:t>
            </a:r>
            <a:endParaRPr lang="ru-RU" sz="32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a:srcRect t="1" b="3462"/>
          <a:stretch/>
        </p:blipFill>
        <p:spPr>
          <a:xfrm>
            <a:off x="0" y="1309936"/>
            <a:ext cx="2596863" cy="2308323"/>
          </a:xfrm>
          <a:prstGeom prst="rect">
            <a:avLst/>
          </a:prstGeom>
        </p:spPr>
      </p:pic>
      <p:pic>
        <p:nvPicPr>
          <p:cNvPr id="3" name="Рисунок 2"/>
          <p:cNvPicPr>
            <a:picLocks noChangeAspect="1"/>
          </p:cNvPicPr>
          <p:nvPr/>
        </p:nvPicPr>
        <p:blipFill rotWithShape="1">
          <a:blip r:embed="rId4"/>
          <a:srcRect l="6688" t="33201" r="6688" b="9400"/>
          <a:stretch/>
        </p:blipFill>
        <p:spPr>
          <a:xfrm>
            <a:off x="754815" y="3861048"/>
            <a:ext cx="7667427" cy="28578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642918"/>
            <a:ext cx="4286280" cy="1569660"/>
          </a:xfrm>
          <a:prstGeom prst="rect">
            <a:avLst/>
          </a:prstGeom>
          <a:noFill/>
          <a:ln w="19050">
            <a:solidFill>
              <a:srgbClr val="FF0000"/>
            </a:solidFill>
          </a:ln>
        </p:spPr>
        <p:txBody>
          <a:bodyPr wrap="square" rtlCol="0">
            <a:spAutoFit/>
          </a:bodyPr>
          <a:lstStyle/>
          <a:p>
            <a:pPr algn="ctr"/>
            <a:r>
              <a:rPr lang="ru-RU" sz="2400" b="1" dirty="0" smtClean="0">
                <a:solidFill>
                  <a:schemeClr val="tx1">
                    <a:lumMod val="75000"/>
                    <a:lumOff val="25000"/>
                  </a:schemeClr>
                </a:solidFill>
                <a:latin typeface="Times New Roman" panose="02020603050405020304" pitchFamily="18" charset="0"/>
                <a:cs typeface="Times New Roman" panose="02020603050405020304" pitchFamily="18" charset="0"/>
              </a:rPr>
              <a:t>Методика ТРИЗ была придумана и разработана </a:t>
            </a:r>
          </a:p>
          <a:p>
            <a:pPr algn="ctr"/>
            <a:r>
              <a:rPr lang="ru-RU" sz="2400" b="1" dirty="0" smtClean="0">
                <a:solidFill>
                  <a:schemeClr val="tx1">
                    <a:lumMod val="75000"/>
                    <a:lumOff val="25000"/>
                  </a:schemeClr>
                </a:solidFill>
                <a:latin typeface="Times New Roman" panose="02020603050405020304" pitchFamily="18" charset="0"/>
                <a:cs typeface="Times New Roman" panose="02020603050405020304" pitchFamily="18" charset="0"/>
              </a:rPr>
              <a:t>Генрихом </a:t>
            </a:r>
            <a:r>
              <a:rPr lang="ru-RU" sz="2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Сауловичем</a:t>
            </a:r>
            <a:r>
              <a:rPr lang="ru-RU" sz="2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Альтшуллером</a:t>
            </a: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8596" y="3286124"/>
            <a:ext cx="8143932" cy="1569660"/>
          </a:xfrm>
          <a:prstGeom prst="rect">
            <a:avLst/>
          </a:prstGeom>
          <a:noFill/>
          <a:ln w="19050">
            <a:solidFill>
              <a:srgbClr val="FF0000"/>
            </a:solidFill>
          </a:ln>
        </p:spPr>
        <p:txBody>
          <a:bodyPr wrap="square" rtlCol="0">
            <a:spAutoFit/>
          </a:bodyPr>
          <a:lstStyle/>
          <a:p>
            <a:endParaRPr lang="ru-RU" sz="3200" dirty="0">
              <a:latin typeface="Times New Roman" pitchFamily="18" charset="0"/>
              <a:cs typeface="Times New Roman" pitchFamily="18" charset="0"/>
            </a:endParaRPr>
          </a:p>
          <a:p>
            <a:endParaRPr lang="ru-RU"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1026" name="Picture 2" descr="http://kackad.com/kackad/wp-content/uploads/2009/12/Altshuller.jpg"/>
          <p:cNvPicPr>
            <a:picLocks noChangeAspect="1" noChangeArrowheads="1"/>
          </p:cNvPicPr>
          <p:nvPr/>
        </p:nvPicPr>
        <p:blipFill>
          <a:blip r:embed="rId2"/>
          <a:srcRect/>
          <a:stretch>
            <a:fillRect/>
          </a:stretch>
        </p:blipFill>
        <p:spPr bwMode="auto">
          <a:xfrm>
            <a:off x="5970385" y="571480"/>
            <a:ext cx="1912514" cy="2428892"/>
          </a:xfrm>
          <a:prstGeom prst="rect">
            <a:avLst/>
          </a:prstGeom>
          <a:noFill/>
          <a:ln w="19050">
            <a:solidFill>
              <a:srgbClr val="FF0000"/>
            </a:solidFill>
          </a:ln>
        </p:spPr>
      </p:pic>
      <p:sp>
        <p:nvSpPr>
          <p:cNvPr id="6" name="Прямоугольник 5"/>
          <p:cNvSpPr/>
          <p:nvPr/>
        </p:nvSpPr>
        <p:spPr>
          <a:xfrm>
            <a:off x="428596" y="3357562"/>
            <a:ext cx="7929618" cy="1200329"/>
          </a:xfrm>
          <a:prstGeom prst="rect">
            <a:avLst/>
          </a:prstGeom>
        </p:spPr>
        <p:txBody>
          <a:bodyPr wrap="square">
            <a:spAutoFit/>
          </a:bodyPr>
          <a:lstStyle/>
          <a:p>
            <a:pPr algn="ct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Основная задача использования ТРИЗ- технологии в дошкольном возрасте – это привить ребенку радость творческих открытий. </a:t>
            </a:r>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8596" y="5143512"/>
            <a:ext cx="8143931" cy="1015663"/>
          </a:xfrm>
          <a:prstGeom prst="rect">
            <a:avLst/>
          </a:prstGeom>
          <a:noFill/>
          <a:ln w="19050">
            <a:solidFill>
              <a:schemeClr val="accent5">
                <a:lumMod val="75000"/>
              </a:schemeClr>
            </a:solidFill>
          </a:ln>
        </p:spPr>
        <p:txBody>
          <a:bodyPr wrap="square" rtlCol="0">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ТРИЗ для дошкольников – программа, которая не претендует на то, чтобы заменить основную. Она создана для того, чтобы увеличить эффективность уже имеющихся способов обучения.</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90922"/>
            <a:ext cx="5947111" cy="584775"/>
          </a:xfrm>
          <a:prstGeom prst="rect">
            <a:avLst/>
          </a:prstGeom>
          <a:noFill/>
        </p:spPr>
        <p:txBody>
          <a:bodyPr wrap="square" rtlCol="0">
            <a:spAutoFit/>
          </a:bodyPr>
          <a:lstStyle/>
          <a:p>
            <a:r>
              <a:rPr lang="ru-RU" sz="3200" dirty="0" smtClean="0">
                <a:solidFill>
                  <a:srgbClr val="C00000"/>
                </a:solidFill>
                <a:latin typeface="Times New Roman" panose="02020603050405020304" pitchFamily="18" charset="0"/>
                <a:cs typeface="Times New Roman" panose="02020603050405020304" pitchFamily="18" charset="0"/>
              </a:rPr>
              <a:t>Обоснование актуальности </a:t>
            </a: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139952" y="1860674"/>
            <a:ext cx="3429024" cy="2062103"/>
          </a:xfrm>
          <a:prstGeom prst="rect">
            <a:avLst/>
          </a:prstGeom>
          <a:noFill/>
          <a:ln w="19050">
            <a:solidFill>
              <a:schemeClr val="accent4">
                <a:lumMod val="75000"/>
              </a:schemeClr>
            </a:solidFill>
          </a:ln>
        </p:spPr>
        <p:txBody>
          <a:bodyPr wrap="square" rtlCol="0">
            <a:spAutoFit/>
          </a:bodyPr>
          <a:lstStyle/>
          <a:p>
            <a:pPr algn="just"/>
            <a:r>
              <a:rPr lang="ru-RU" sz="1600" b="1" dirty="0" smtClean="0">
                <a:solidFill>
                  <a:srgbClr val="C00000"/>
                </a:solidFill>
                <a:latin typeface="Times New Roman" panose="02020603050405020304" pitchFamily="18" charset="0"/>
                <a:cs typeface="Times New Roman" panose="02020603050405020304" pitchFamily="18" charset="0"/>
              </a:rPr>
              <a:t>Сегодня одним из приоритетных направлений педагогики является задача развития творчества. Обучение через творчество, через решение нестандартных задач ведёт к выявлению талантов, развивает способности детей, их уверенность в своих силах.</a:t>
            </a: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5720" y="4786322"/>
            <a:ext cx="8715436" cy="1077218"/>
          </a:xfrm>
          <a:prstGeom prst="rect">
            <a:avLst/>
          </a:prstGeom>
          <a:noFill/>
          <a:ln w="19050">
            <a:solidFill>
              <a:srgbClr val="7030A0"/>
            </a:solidFill>
          </a:ln>
        </p:spPr>
        <p:txBody>
          <a:bodyPr wrap="square" rtlCol="0">
            <a:spAutoFit/>
          </a:bodyPr>
          <a:lstStyle/>
          <a:p>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Воспитатель использует нетрадиционные формы работы, которые ставят ребенка в позицию думающего человека. Адаптированная к дошкольному возрасту ТРИЗ-технология позволит воспитывать и обучать ребенка под девизом «Творчество во всем!»</a:t>
            </a:r>
          </a:p>
          <a:p>
            <a:endParaRPr lang="ru-RU" sz="1600" dirty="0"/>
          </a:p>
        </p:txBody>
      </p:sp>
      <p:pic>
        <p:nvPicPr>
          <p:cNvPr id="3" name="Рисунок 2"/>
          <p:cNvPicPr>
            <a:picLocks noChangeAspect="1"/>
          </p:cNvPicPr>
          <p:nvPr/>
        </p:nvPicPr>
        <p:blipFill>
          <a:blip r:embed="rId2"/>
          <a:stretch>
            <a:fillRect/>
          </a:stretch>
        </p:blipFill>
        <p:spPr>
          <a:xfrm>
            <a:off x="971600" y="1124744"/>
            <a:ext cx="2651943" cy="35339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59410" y="1146018"/>
            <a:ext cx="71654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600" b="1" dirty="0" smtClean="0">
                <a:solidFill>
                  <a:schemeClr val="tx2">
                    <a:lumMod val="75000"/>
                  </a:schemeClr>
                </a:solidFill>
                <a:latin typeface="Times New Roman" panose="02020603050405020304" pitchFamily="18" charset="0"/>
                <a:ea typeface="Calibri" pitchFamily="34" charset="0"/>
                <a:cs typeface="Times New Roman" panose="02020603050405020304" pitchFamily="18" charset="0"/>
              </a:rPr>
              <a:t>О</a:t>
            </a:r>
            <a:r>
              <a:rPr kumimoji="0" lang="ru-RU" sz="1600" b="1" i="0" u="none" strike="noStrike" cap="none" normalizeH="0" baseline="0" dirty="0" smtClean="0">
                <a:ln>
                  <a:noFill/>
                </a:ln>
                <a:solidFill>
                  <a:schemeClr val="tx2">
                    <a:lumMod val="75000"/>
                  </a:schemeClr>
                </a:solidFill>
                <a:effectLst/>
                <a:latin typeface="Times New Roman" panose="02020603050405020304" pitchFamily="18" charset="0"/>
                <a:ea typeface="Calibri" pitchFamily="34" charset="0"/>
                <a:cs typeface="Times New Roman" panose="02020603050405020304" pitchFamily="18" charset="0"/>
              </a:rPr>
              <a:t>перативный метод решения проблемы на основе стимулирования творческой активности, при котором участникам обсуждения предлагают высказывать как можно большее количество вариантов решения, в том числе самых фантастичных. </a:t>
            </a:r>
            <a:endParaRPr kumimoji="0" lang="ru-RU" sz="1600" b="1"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39752" y="186475"/>
            <a:ext cx="5293446" cy="584775"/>
          </a:xfrm>
          <a:prstGeom prst="rect">
            <a:avLst/>
          </a:prstGeom>
        </p:spPr>
        <p:txBody>
          <a:bodyPr wrap="square">
            <a:spAutoFit/>
          </a:bodyPr>
          <a:lstStyle/>
          <a:p>
            <a:r>
              <a:rPr lang="ru-RU" sz="3200" b="1" dirty="0" smtClean="0">
                <a:solidFill>
                  <a:srgbClr val="C00000"/>
                </a:solidFill>
                <a:latin typeface="Times New Roman" panose="02020603050405020304" pitchFamily="18" charset="0"/>
                <a:ea typeface="Calibri" pitchFamily="34" charset="0"/>
                <a:cs typeface="Times New Roman" panose="02020603050405020304" pitchFamily="18" charset="0"/>
              </a:rPr>
              <a:t>Метод мозгового штурма</a:t>
            </a:r>
            <a:r>
              <a:rPr lang="ru-RU" sz="3200" dirty="0" smtClean="0">
                <a:solidFill>
                  <a:srgbClr val="C00000"/>
                </a:solidFill>
                <a:latin typeface="Times New Roman" panose="02020603050405020304" pitchFamily="18" charset="0"/>
                <a:ea typeface="Calibri" pitchFamily="34" charset="0"/>
                <a:cs typeface="Times New Roman" panose="02020603050405020304" pitchFamily="18" charset="0"/>
              </a:rPr>
              <a:t> </a:t>
            </a: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203848" y="2636912"/>
            <a:ext cx="5744680" cy="3416320"/>
          </a:xfrm>
          <a:prstGeom prst="rect">
            <a:avLst/>
          </a:prstGeom>
          <a:ln w="19050">
            <a:solidFill>
              <a:srgbClr val="FF0000"/>
            </a:solidFill>
          </a:ln>
        </p:spPr>
        <p:txBody>
          <a:bodyPr wrap="square">
            <a:spAutoFit/>
          </a:bodyPr>
          <a:lstStyle/>
          <a:p>
            <a:endParaRPr lang="ru-RU" sz="1600" b="1" dirty="0" smtClean="0">
              <a:solidFill>
                <a:srgbClr val="FF0000"/>
              </a:solidFill>
              <a:latin typeface="Times New Roman" panose="02020603050405020304" pitchFamily="18" charset="0"/>
              <a:cs typeface="Times New Roman" panose="02020603050405020304" pitchFamily="18" charset="0"/>
            </a:endParaRPr>
          </a:p>
          <a:p>
            <a:r>
              <a:rPr lang="ru-RU" b="1" dirty="0" smtClean="0">
                <a:solidFill>
                  <a:srgbClr val="C00000"/>
                </a:solidFill>
                <a:latin typeface="Times New Roman" panose="02020603050405020304" pitchFamily="18" charset="0"/>
                <a:cs typeface="Times New Roman" panose="02020603050405020304" pitchFamily="18" charset="0"/>
              </a:rPr>
              <a:t>Предлагаемые задачи. </a:t>
            </a:r>
          </a:p>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1. Семья уезжает на месяц в отпуск. Надо поливать комнатные растения. Как быть? </a:t>
            </a:r>
            <a:br>
              <a:rPr lang="ru-RU" sz="1600" b="1" dirty="0" smtClean="0">
                <a:solidFill>
                  <a:schemeClr val="tx2">
                    <a:lumMod val="75000"/>
                  </a:schemeClr>
                </a:solidFill>
                <a:latin typeface="Times New Roman" panose="02020603050405020304" pitchFamily="18" charset="0"/>
                <a:cs typeface="Times New Roman" panose="02020603050405020304" pitchFamily="18" charset="0"/>
              </a:rPr>
            </a:b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2. Как можно определить время, если нет часов? </a:t>
            </a:r>
            <a:br>
              <a:rPr lang="ru-RU" sz="1600" b="1" dirty="0" smtClean="0">
                <a:solidFill>
                  <a:schemeClr val="tx2">
                    <a:lumMod val="75000"/>
                  </a:schemeClr>
                </a:solidFill>
                <a:latin typeface="Times New Roman" panose="02020603050405020304" pitchFamily="18" charset="0"/>
                <a:cs typeface="Times New Roman" panose="02020603050405020304" pitchFamily="18" charset="0"/>
              </a:rPr>
            </a:b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3. Что надо сделать, чтобы кукла </a:t>
            </a: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Барби</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 никогда не терялась? </a:t>
            </a:r>
            <a:br>
              <a:rPr lang="ru-RU" sz="1600" b="1" dirty="0" smtClean="0">
                <a:solidFill>
                  <a:schemeClr val="tx2">
                    <a:lumMod val="75000"/>
                  </a:schemeClr>
                </a:solidFill>
                <a:latin typeface="Times New Roman" panose="02020603050405020304" pitchFamily="18" charset="0"/>
                <a:cs typeface="Times New Roman" panose="02020603050405020304" pitchFamily="18" charset="0"/>
              </a:rPr>
            </a:b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4. Надо вычистить изнутри извилистую трубу. Как быть? </a:t>
            </a:r>
            <a:br>
              <a:rPr lang="ru-RU" sz="1600" b="1" dirty="0" smtClean="0">
                <a:solidFill>
                  <a:schemeClr val="tx2">
                    <a:lumMod val="75000"/>
                  </a:schemeClr>
                </a:solidFill>
                <a:latin typeface="Times New Roman" panose="02020603050405020304" pitchFamily="18" charset="0"/>
                <a:cs typeface="Times New Roman" panose="02020603050405020304" pitchFamily="18" charset="0"/>
              </a:rPr>
            </a:b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5. Придумайте новое невиданное природное явление. Как помочь себе фантазировать? </a:t>
            </a:r>
            <a:r>
              <a:rPr lang="ru-RU" b="1" dirty="0" smtClean="0">
                <a:solidFill>
                  <a:schemeClr val="tx2">
                    <a:lumMod val="75000"/>
                  </a:schemeClr>
                </a:solidFill>
                <a:latin typeface="Comic Sans MS" pitchFamily="66" charset="0"/>
              </a:rPr>
              <a:t/>
            </a:r>
            <a:br>
              <a:rPr lang="ru-RU" b="1" dirty="0" smtClean="0">
                <a:solidFill>
                  <a:schemeClr val="tx2">
                    <a:lumMod val="75000"/>
                  </a:schemeClr>
                </a:solidFill>
                <a:latin typeface="Comic Sans MS" pitchFamily="66" charset="0"/>
              </a:rPr>
            </a:br>
            <a:r>
              <a:rPr lang="ru-RU" dirty="0" smtClean="0"/>
              <a:t/>
            </a:r>
            <a:br>
              <a:rPr lang="ru-RU" dirty="0" smtClean="0"/>
            </a:br>
            <a:endParaRPr lang="ru-RU" dirty="0"/>
          </a:p>
        </p:txBody>
      </p:sp>
      <p:pic>
        <p:nvPicPr>
          <p:cNvPr id="1026" name="Picture 2" descr="https://cdn.culture.ru/images/150f8fe0-975f-581b-aa66-21eec48fe0b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20984"/>
            <a:ext cx="2976330"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715436" cy="2308324"/>
          </a:xfrm>
          <a:prstGeom prst="rect">
            <a:avLst/>
          </a:prstGeom>
          <a:ln w="12700">
            <a:solidFill>
              <a:srgbClr val="FF0000"/>
            </a:solidFill>
            <a:prstDash val="lgDashDotDot"/>
          </a:ln>
        </p:spPr>
        <p:txBody>
          <a:bodyPr wrap="square">
            <a:spAutoFit/>
          </a:bodyPr>
          <a:lstStyle/>
          <a:p>
            <a:endParaRPr lang="ru-RU" b="1" dirty="0" smtClean="0">
              <a:solidFill>
                <a:srgbClr val="FF0000"/>
              </a:solidFill>
              <a:latin typeface="Comic Sans MS" pitchFamily="66" charset="0"/>
            </a:endParaRPr>
          </a:p>
          <a:p>
            <a:r>
              <a:rPr lang="ru-RU" b="1" dirty="0" smtClean="0">
                <a:solidFill>
                  <a:srgbClr val="C00000"/>
                </a:solidFill>
                <a:latin typeface="Times New Roman" panose="02020603050405020304" pitchFamily="18" charset="0"/>
                <a:cs typeface="Times New Roman" panose="02020603050405020304" pitchFamily="18" charset="0"/>
              </a:rPr>
              <a:t>Мозговой штурм можно использовать ежедневно для развития фантазии и воображения и для раскрепощения сознания детей.</a:t>
            </a:r>
          </a:p>
          <a:p>
            <a:pPr algn="ctr"/>
            <a:endParaRPr lang="ru-RU" b="1" dirty="0" smtClean="0">
              <a:solidFill>
                <a:srgbClr val="0070C0"/>
              </a:solidFill>
              <a:latin typeface="Comic Sans MS" pitchFamily="66" charset="0"/>
            </a:endParaRPr>
          </a:p>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Игра «Пара к паре»</a:t>
            </a:r>
          </a:p>
          <a:p>
            <a:pPr algn="ctr"/>
            <a:r>
              <a:rPr lang="ru-RU" b="1" dirty="0" smtClean="0">
                <a:solidFill>
                  <a:srgbClr val="0070C0"/>
                </a:solidFill>
                <a:latin typeface="Comic Sans MS" pitchFamily="66" charset="0"/>
              </a:rPr>
              <a:t> </a:t>
            </a:r>
            <a:r>
              <a:rPr lang="ru-RU" b="1" dirty="0" smtClean="0">
                <a:solidFill>
                  <a:srgbClr val="C00000"/>
                </a:solidFill>
                <a:latin typeface="Comic Sans MS" pitchFamily="66" charset="0"/>
              </a:rPr>
              <a:t/>
            </a:r>
            <a:br>
              <a:rPr lang="ru-RU" b="1" dirty="0" smtClean="0">
                <a:solidFill>
                  <a:srgbClr val="C00000"/>
                </a:solidFill>
                <a:latin typeface="Comic Sans MS" pitchFamily="66" charset="0"/>
              </a:rPr>
            </a:br>
            <a:endParaRPr lang="ru-RU" b="1" dirty="0" smtClean="0">
              <a:solidFill>
                <a:srgbClr val="C00000"/>
              </a:solidFill>
              <a:latin typeface="Comic Sans MS" pitchFamily="66" charset="0"/>
            </a:endParaRPr>
          </a:p>
          <a:p>
            <a:r>
              <a:rPr lang="en-US" dirty="0" smtClean="0">
                <a:latin typeface="Comic Sans MS" pitchFamily="66" charset="0"/>
              </a:rPr>
              <a:t> </a:t>
            </a:r>
            <a:endParaRPr lang="ru-RU" dirty="0" smtClean="0">
              <a:latin typeface="Comic Sans MS" pitchFamily="66" charset="0"/>
            </a:endParaRPr>
          </a:p>
        </p:txBody>
      </p:sp>
      <p:pic>
        <p:nvPicPr>
          <p:cNvPr id="5" name="Picture 6" descr="http://st-servis.com/wp-content/uploads/2010/07/IMG_14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9" y="1357298"/>
            <a:ext cx="3143272" cy="2357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4" descr="http://maximums.com.ua/images/kirpich_keram.jpg"/>
          <p:cNvPicPr>
            <a:picLocks noChangeAspect="1" noChangeArrowheads="1"/>
          </p:cNvPicPr>
          <p:nvPr/>
        </p:nvPicPr>
        <p:blipFill>
          <a:blip r:embed="rId3">
            <a:clrChange>
              <a:clrFrom>
                <a:srgbClr val="FDFCFA"/>
              </a:clrFrom>
              <a:clrTo>
                <a:srgbClr val="FDFCFA">
                  <a:alpha val="0"/>
                </a:srgbClr>
              </a:clrTo>
            </a:clrChange>
            <a:extLst>
              <a:ext uri="{28A0092B-C50C-407E-A947-70E740481C1C}">
                <a14:useLocalDpi xmlns:a14="http://schemas.microsoft.com/office/drawing/2010/main" val="0"/>
              </a:ext>
            </a:extLst>
          </a:blip>
          <a:srcRect/>
          <a:stretch>
            <a:fillRect/>
          </a:stretch>
        </p:blipFill>
        <p:spPr bwMode="auto">
          <a:xfrm>
            <a:off x="4786314" y="2000240"/>
            <a:ext cx="188667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m-bizportal.ru/tovary/20516_13-01-2011_05_49_36_%281%29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9" y="3789040"/>
            <a:ext cx="2357454" cy="2357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6" descr="http://i056.radikal.ru/1011/79/c80c436a8d5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4662" y="3718437"/>
            <a:ext cx="2762270" cy="20717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1" descr="C:\Documents and Settings\Admin\Рабочий стол\платье.jpg"/>
          <p:cNvPicPr>
            <a:picLocks noChangeAspect="1" noChangeArrowheads="1"/>
          </p:cNvPicPr>
          <p:nvPr/>
        </p:nvPicPr>
        <p:blipFill>
          <a:blip r:embed="rId6"/>
          <a:srcRect/>
          <a:stretch>
            <a:fillRect/>
          </a:stretch>
        </p:blipFill>
        <p:spPr bwMode="auto">
          <a:xfrm>
            <a:off x="6786578" y="2411132"/>
            <a:ext cx="1857388" cy="1857388"/>
          </a:xfrm>
          <a:prstGeom prst="rect">
            <a:avLst/>
          </a:prstGeom>
          <a:ln>
            <a:noFill/>
          </a:ln>
          <a:effectLst>
            <a:softEdge rad="112500"/>
          </a:effectLst>
        </p:spPr>
      </p:pic>
      <p:pic>
        <p:nvPicPr>
          <p:cNvPr id="10" name="Picture 2" descr="C:\Documents and Settings\Admin\Рабочий стол\рулон.jpg"/>
          <p:cNvPicPr>
            <a:picLocks noChangeAspect="1" noChangeArrowheads="1"/>
          </p:cNvPicPr>
          <p:nvPr/>
        </p:nvPicPr>
        <p:blipFill>
          <a:blip r:embed="rId7" cstate="print"/>
          <a:srcRect/>
          <a:stretch>
            <a:fillRect/>
          </a:stretch>
        </p:blipFill>
        <p:spPr bwMode="auto">
          <a:xfrm>
            <a:off x="6533735" y="5142013"/>
            <a:ext cx="2363074" cy="1643074"/>
          </a:xfrm>
          <a:prstGeom prst="rect">
            <a:avLst/>
          </a:prstGeom>
          <a:ln>
            <a:noFill/>
          </a:ln>
          <a:effectLst>
            <a:softEdge rad="112500"/>
          </a:effectLst>
        </p:spPr>
      </p:pic>
      <p:sp>
        <p:nvSpPr>
          <p:cNvPr id="3" name="Стрелка вправо 2"/>
          <p:cNvSpPr/>
          <p:nvPr/>
        </p:nvSpPr>
        <p:spPr>
          <a:xfrm>
            <a:off x="3614023" y="2586361"/>
            <a:ext cx="813961" cy="385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8"/>
          <a:stretch>
            <a:fillRect/>
          </a:stretch>
        </p:blipFill>
        <p:spPr>
          <a:xfrm>
            <a:off x="2196137" y="4368492"/>
            <a:ext cx="900277" cy="485604"/>
          </a:xfrm>
          <a:prstGeom prst="rect">
            <a:avLst/>
          </a:prstGeom>
        </p:spPr>
      </p:pic>
      <p:pic>
        <p:nvPicPr>
          <p:cNvPr id="11" name="Рисунок 10"/>
          <p:cNvPicPr>
            <a:picLocks noChangeAspect="1"/>
          </p:cNvPicPr>
          <p:nvPr/>
        </p:nvPicPr>
        <p:blipFill>
          <a:blip r:embed="rId9"/>
          <a:stretch>
            <a:fillRect/>
          </a:stretch>
        </p:blipFill>
        <p:spPr>
          <a:xfrm rot="16200000">
            <a:off x="7294611" y="4579545"/>
            <a:ext cx="841321" cy="4450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402985"/>
            <a:ext cx="4909737" cy="584775"/>
          </a:xfrm>
          <a:prstGeom prst="rect">
            <a:avLst/>
          </a:prstGeom>
          <a:noFill/>
        </p:spPr>
        <p:txBody>
          <a:bodyPr wrap="square" rtlCol="0">
            <a:spAutoFit/>
          </a:bodyPr>
          <a:lstStyle/>
          <a:p>
            <a:r>
              <a:rPr lang="ru-RU" sz="3200" b="1" dirty="0" smtClean="0">
                <a:solidFill>
                  <a:srgbClr val="C00000"/>
                </a:solidFill>
                <a:latin typeface="Times New Roman" panose="02020603050405020304" pitchFamily="18" charset="0"/>
                <a:cs typeface="Times New Roman" panose="02020603050405020304" pitchFamily="18" charset="0"/>
              </a:rPr>
              <a:t>Метод проб и ошибок</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59632" y="1787147"/>
            <a:ext cx="7215238" cy="646331"/>
          </a:xfrm>
          <a:prstGeom prst="rect">
            <a:avLst/>
          </a:prstGeom>
          <a:noFill/>
        </p:spPr>
        <p:txBody>
          <a:bodyPr wrap="square" rtlCol="0">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Этот метод еще называют методом перебора вариантов</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dirty="0">
              <a:solidFill>
                <a:schemeClr val="accent5">
                  <a:lumMod val="50000"/>
                </a:schemeClr>
              </a:solidFill>
            </a:endParaRPr>
          </a:p>
        </p:txBody>
      </p:sp>
      <p:sp>
        <p:nvSpPr>
          <p:cNvPr id="5" name="TextBox 4"/>
          <p:cNvSpPr txBox="1"/>
          <p:nvPr/>
        </p:nvSpPr>
        <p:spPr>
          <a:xfrm>
            <a:off x="1000100" y="3000372"/>
            <a:ext cx="1370312" cy="2554545"/>
          </a:xfrm>
          <a:prstGeom prst="rect">
            <a:avLst/>
          </a:prstGeom>
          <a:noFill/>
        </p:spPr>
        <p:txBody>
          <a:bodyPr wrap="none" rtlCol="0">
            <a:spAutoFit/>
          </a:bodyPr>
          <a:lstStyle/>
          <a:p>
            <a:r>
              <a:rPr lang="ru-RU" sz="3200" dirty="0" err="1" smtClean="0">
                <a:solidFill>
                  <a:schemeClr val="tx2">
                    <a:lumMod val="75000"/>
                  </a:schemeClr>
                </a:solidFill>
                <a:latin typeface="Times New Roman" pitchFamily="18" charset="0"/>
                <a:cs typeface="Times New Roman" pitchFamily="18" charset="0"/>
              </a:rPr>
              <a:t>околяб</a:t>
            </a:r>
            <a:endParaRPr lang="ru-RU" sz="3200" dirty="0" smtClean="0">
              <a:solidFill>
                <a:schemeClr val="tx2">
                  <a:lumMod val="75000"/>
                </a:schemeClr>
              </a:solidFill>
              <a:latin typeface="Times New Roman" pitchFamily="18" charset="0"/>
              <a:cs typeface="Times New Roman" pitchFamily="18" charset="0"/>
            </a:endParaRPr>
          </a:p>
          <a:p>
            <a:endParaRPr lang="ru-RU" sz="3200" dirty="0" smtClean="0">
              <a:solidFill>
                <a:schemeClr val="tx2">
                  <a:lumMod val="75000"/>
                </a:schemeClr>
              </a:solidFill>
              <a:latin typeface="Times New Roman" pitchFamily="18" charset="0"/>
              <a:cs typeface="Times New Roman" pitchFamily="18" charset="0"/>
            </a:endParaRPr>
          </a:p>
          <a:p>
            <a:r>
              <a:rPr lang="ru-RU" sz="3200" dirty="0" err="1" smtClean="0">
                <a:solidFill>
                  <a:schemeClr val="tx2">
                    <a:lumMod val="75000"/>
                  </a:schemeClr>
                </a:solidFill>
                <a:latin typeface="Times New Roman" pitchFamily="18" charset="0"/>
                <a:cs typeface="Times New Roman" pitchFamily="18" charset="0"/>
              </a:rPr>
              <a:t>монли</a:t>
            </a:r>
            <a:endParaRPr lang="ru-RU" sz="3200" dirty="0" smtClean="0">
              <a:solidFill>
                <a:schemeClr val="tx2">
                  <a:lumMod val="75000"/>
                </a:schemeClr>
              </a:solidFill>
              <a:latin typeface="Times New Roman" pitchFamily="18" charset="0"/>
              <a:cs typeface="Times New Roman" pitchFamily="18" charset="0"/>
            </a:endParaRPr>
          </a:p>
          <a:p>
            <a:endParaRPr lang="ru-RU" sz="3200" dirty="0" smtClean="0">
              <a:solidFill>
                <a:schemeClr val="tx2">
                  <a:lumMod val="75000"/>
                </a:schemeClr>
              </a:solidFill>
              <a:latin typeface="Times New Roman" pitchFamily="18" charset="0"/>
              <a:cs typeface="Times New Roman" pitchFamily="18" charset="0"/>
            </a:endParaRPr>
          </a:p>
          <a:p>
            <a:r>
              <a:rPr lang="ru-RU" sz="3200" dirty="0" err="1" smtClean="0">
                <a:solidFill>
                  <a:schemeClr val="tx2">
                    <a:lumMod val="75000"/>
                  </a:schemeClr>
                </a:solidFill>
                <a:latin typeface="Times New Roman" pitchFamily="18" charset="0"/>
                <a:cs typeface="Times New Roman" pitchFamily="18" charset="0"/>
              </a:rPr>
              <a:t>ашруг</a:t>
            </a:r>
            <a:endParaRPr lang="ru-RU" sz="32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928662" y="2500306"/>
            <a:ext cx="6268191" cy="369332"/>
          </a:xfrm>
          <a:prstGeom prst="rect">
            <a:avLst/>
          </a:prstGeom>
          <a:noFill/>
        </p:spPr>
        <p:txBody>
          <a:bodyPr wrap="square" rtlCol="0">
            <a:spAutoFit/>
          </a:bodyPr>
          <a:lstStyle/>
          <a:p>
            <a:r>
              <a:rPr lang="ru-RU" dirty="0" smtClean="0">
                <a:solidFill>
                  <a:schemeClr val="tx2">
                    <a:lumMod val="75000"/>
                  </a:schemeClr>
                </a:solidFill>
                <a:latin typeface="Times New Roman" pitchFamily="18" charset="0"/>
                <a:cs typeface="Times New Roman" pitchFamily="18" charset="0"/>
              </a:rPr>
              <a:t>Какие слова, обозначающие названия фруктов зашифрованы?</a:t>
            </a:r>
            <a:endParaRPr lang="ru-RU" dirty="0">
              <a:solidFill>
                <a:schemeClr val="tx2">
                  <a:lumMod val="75000"/>
                </a:schemeClr>
              </a:solidFill>
              <a:latin typeface="Times New Roman" pitchFamily="18" charset="0"/>
              <a:cs typeface="Times New Roman" pitchFamily="18" charset="0"/>
            </a:endParaRPr>
          </a:p>
        </p:txBody>
      </p:sp>
      <p:pic>
        <p:nvPicPr>
          <p:cNvPr id="13316" name="Picture 4" descr="http://narrecepti.ru/wp-content/uploads/2015/03/limon_3.jpg"/>
          <p:cNvPicPr>
            <a:picLocks noChangeAspect="1" noChangeArrowheads="1"/>
          </p:cNvPicPr>
          <p:nvPr/>
        </p:nvPicPr>
        <p:blipFill>
          <a:blip r:embed="rId2"/>
          <a:srcRect/>
          <a:stretch>
            <a:fillRect/>
          </a:stretch>
        </p:blipFill>
        <p:spPr bwMode="auto">
          <a:xfrm>
            <a:off x="5572132" y="3000372"/>
            <a:ext cx="2701913" cy="1801275"/>
          </a:xfrm>
          <a:prstGeom prst="rect">
            <a:avLst/>
          </a:prstGeom>
          <a:noFill/>
        </p:spPr>
      </p:pic>
      <p:pic>
        <p:nvPicPr>
          <p:cNvPr id="13318" name="Picture 6" descr="http://www.o-prirode.com/_ph/63/804455381.jpg"/>
          <p:cNvPicPr>
            <a:picLocks noChangeAspect="1" noChangeArrowheads="1"/>
          </p:cNvPicPr>
          <p:nvPr/>
        </p:nvPicPr>
        <p:blipFill>
          <a:blip r:embed="rId3" cstate="print"/>
          <a:srcRect/>
          <a:stretch>
            <a:fillRect/>
          </a:stretch>
        </p:blipFill>
        <p:spPr bwMode="auto">
          <a:xfrm>
            <a:off x="2928926" y="3143249"/>
            <a:ext cx="2547954" cy="1910966"/>
          </a:xfrm>
          <a:prstGeom prst="rect">
            <a:avLst/>
          </a:prstGeom>
          <a:noFill/>
        </p:spPr>
      </p:pic>
      <p:pic>
        <p:nvPicPr>
          <p:cNvPr id="13320" name="Picture 8" descr="http://vignette2.wikia.nocookie.net/obedushek/images/4/40/%D0%A3%D1%87%D1%91%D0%BD%D0%B0%D1%8F_%D0%93%D1%80%D1%83%D1%88%D0%B0.png/revision/latest?cb=20160326124657&amp;path-prefix=ru"/>
          <p:cNvPicPr>
            <a:picLocks noChangeAspect="1" noChangeArrowheads="1"/>
          </p:cNvPicPr>
          <p:nvPr/>
        </p:nvPicPr>
        <p:blipFill>
          <a:blip r:embed="rId4"/>
          <a:srcRect/>
          <a:stretch>
            <a:fillRect/>
          </a:stretch>
        </p:blipFill>
        <p:spPr bwMode="auto">
          <a:xfrm>
            <a:off x="4357686" y="4357694"/>
            <a:ext cx="2071725" cy="20717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304493"/>
            <a:ext cx="5357849" cy="584775"/>
          </a:xfrm>
          <a:prstGeom prst="rect">
            <a:avLst/>
          </a:prstGeom>
          <a:noFill/>
        </p:spPr>
        <p:txBody>
          <a:bodyPr wrap="square" rtlCol="0">
            <a:spAutoFit/>
          </a:bodyPr>
          <a:lstStyle/>
          <a:p>
            <a:r>
              <a:rPr lang="ru-RU" sz="3200" b="1" dirty="0" smtClean="0">
                <a:solidFill>
                  <a:srgbClr val="C00000"/>
                </a:solidFill>
                <a:latin typeface="Times New Roman" panose="02020603050405020304" pitchFamily="18" charset="0"/>
                <a:cs typeface="Times New Roman" panose="02020603050405020304" pitchFamily="18" charset="0"/>
              </a:rPr>
              <a:t>Метод каталога</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1560" y="1340768"/>
            <a:ext cx="8001056" cy="1200329"/>
          </a:xfrm>
          <a:prstGeom prst="rect">
            <a:avLst/>
          </a:prstGeom>
          <a:noFill/>
          <a:ln w="19050">
            <a:solidFill>
              <a:srgbClr val="C00000"/>
            </a:solidFill>
          </a:ln>
        </p:spPr>
        <p:txBody>
          <a:bodyPr wrap="square" rtlCol="0">
            <a:spAutoFit/>
          </a:bodyPr>
          <a:lstStyle/>
          <a:p>
            <a:pPr algn="just"/>
            <a:r>
              <a:rPr lang="ru-RU" b="1" dirty="0" smtClean="0">
                <a:solidFill>
                  <a:schemeClr val="tx2">
                    <a:lumMod val="75000"/>
                  </a:schemeClr>
                </a:solidFill>
                <a:latin typeface="Times New Roman" panose="02020603050405020304" pitchFamily="18" charset="0"/>
                <a:cs typeface="Times New Roman" panose="02020603050405020304" pitchFamily="18" charset="0"/>
              </a:rPr>
              <a:t>Метод каталога позволяет в большой степени решить проблему обучения дошкольников творческому рассказыванию. Не секрет, что творческое рассказывание даётся дошкольникам с трудом в силу небольшого опыта монологической речи и бедности активного словаря. </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7544" y="3284984"/>
            <a:ext cx="4357718" cy="2831544"/>
          </a:xfrm>
          <a:prstGeom prst="rect">
            <a:avLst/>
          </a:prstGeom>
          <a:noFill/>
        </p:spPr>
        <p:txBody>
          <a:bodyPr wrap="square" rtlCol="0">
            <a:spAutoFit/>
          </a:bodyPr>
          <a:lstStyle/>
          <a:p>
            <a:pPr algn="just"/>
            <a:r>
              <a:rPr lang="ru-RU" sz="1600" b="1" dirty="0" smtClean="0">
                <a:solidFill>
                  <a:srgbClr val="C00000"/>
                </a:solidFill>
                <a:latin typeface="Times New Roman" panose="02020603050405020304" pitchFamily="18" charset="0"/>
                <a:cs typeface="Times New Roman" panose="02020603050405020304" pitchFamily="18" charset="0"/>
              </a:rPr>
              <a:t>Последовательность вопросов может быть следующей:</a:t>
            </a:r>
          </a:p>
          <a:p>
            <a:pPr algn="just"/>
            <a:endParaRPr lang="ru-RU" sz="1600" b="1" dirty="0" smtClean="0">
              <a:solidFill>
                <a:srgbClr val="FF0000"/>
              </a:solidFill>
              <a:latin typeface="Comic Sans MS" pitchFamily="66" charset="0"/>
            </a:endParaRP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О ком сочиняем сказку?</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Он добрый или злой герой? Какое добро (зло) он делал?</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С кем он дружил?</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Кто им мешал? Каким образом?</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Как добрый герой боролся со злом?</a:t>
            </a:r>
          </a:p>
          <a:p>
            <a:pPr algn="just"/>
            <a:r>
              <a:rPr lang="ru-RU" sz="1600" b="1" dirty="0" smtClean="0">
                <a:solidFill>
                  <a:schemeClr val="tx2">
                    <a:lumMod val="75000"/>
                  </a:schemeClr>
                </a:solidFill>
                <a:latin typeface="Times New Roman" panose="02020603050405020304" pitchFamily="18" charset="0"/>
                <a:cs typeface="Times New Roman" panose="02020603050405020304" pitchFamily="18" charset="0"/>
              </a:rPr>
              <a:t>Чем всё закончилось?</a:t>
            </a:r>
          </a:p>
          <a:p>
            <a:endParaRPr lang="ru-RU" dirty="0"/>
          </a:p>
        </p:txBody>
      </p:sp>
      <p:pic>
        <p:nvPicPr>
          <p:cNvPr id="12290" name="Picture 2" descr="http://images.mreadz.com/17/16890/28.jpg"/>
          <p:cNvPicPr>
            <a:picLocks noChangeAspect="1" noChangeArrowheads="1"/>
          </p:cNvPicPr>
          <p:nvPr/>
        </p:nvPicPr>
        <p:blipFill>
          <a:blip r:embed="rId2"/>
          <a:srcRect/>
          <a:stretch>
            <a:fillRect/>
          </a:stretch>
        </p:blipFill>
        <p:spPr bwMode="auto">
          <a:xfrm>
            <a:off x="4932040" y="3281981"/>
            <a:ext cx="4071966" cy="28028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051" y="313961"/>
            <a:ext cx="6981333" cy="584775"/>
          </a:xfrm>
          <a:prstGeom prst="rect">
            <a:avLst/>
          </a:prstGeom>
          <a:noFill/>
        </p:spPr>
        <p:txBody>
          <a:bodyPr wrap="square" rtlCol="0">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Метод фокальных объектов (МФО)</a:t>
            </a:r>
            <a:r>
              <a:rPr lang="ru-RU" sz="3200" dirty="0" smtClean="0">
                <a:solidFill>
                  <a:srgbClr val="C00000"/>
                </a:solidFill>
                <a:latin typeface="Times New Roman" panose="02020603050405020304" pitchFamily="18" charset="0"/>
                <a:cs typeface="Times New Roman" panose="02020603050405020304" pitchFamily="18" charset="0"/>
              </a:rPr>
              <a:t> </a:t>
            </a: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14347" y="1173176"/>
            <a:ext cx="7786742" cy="1477328"/>
          </a:xfrm>
          <a:prstGeom prst="rect">
            <a:avLst/>
          </a:prstGeom>
          <a:noFill/>
          <a:ln w="19050">
            <a:solidFill>
              <a:schemeClr val="accent6">
                <a:lumMod val="50000"/>
              </a:schemeClr>
            </a:solidFill>
          </a:ln>
        </p:spPr>
        <p:txBody>
          <a:bodyPr wrap="square" rtlCol="0">
            <a:spAutoFit/>
          </a:bodyPr>
          <a:lstStyle/>
          <a:p>
            <a:r>
              <a:rPr lang="ru-RU" b="1" dirty="0" smtClean="0">
                <a:solidFill>
                  <a:schemeClr val="tx2">
                    <a:lumMod val="75000"/>
                  </a:schemeClr>
                </a:solidFill>
                <a:latin typeface="Times New Roman" panose="02020603050405020304" pitchFamily="18" charset="0"/>
                <a:ea typeface="Calibri" pitchFamily="34" charset="0"/>
                <a:cs typeface="Times New Roman" panose="02020603050405020304" pitchFamily="18" charset="0"/>
              </a:rPr>
              <a:t>Пользуясь методом МФО можно придумать фантастическое животное, придумать ему название, кто его родители, где он будет жить и чем питаться, или предложить картинки "забавные животные”, "пиктограммы”, назвать их и сделать презентацию. </a:t>
            </a:r>
            <a:r>
              <a:rPr lang="ru-RU" b="1" dirty="0" smtClean="0">
                <a:solidFill>
                  <a:srgbClr val="7030A0"/>
                </a:solidFill>
                <a:latin typeface="Comic Sans MS" pitchFamily="66" charset="0"/>
                <a:ea typeface="Calibri" pitchFamily="34" charset="0"/>
                <a:cs typeface="Arial" pitchFamily="34" charset="0"/>
              </a:rPr>
              <a:t/>
            </a:r>
            <a:br>
              <a:rPr lang="ru-RU" b="1" dirty="0" smtClean="0">
                <a:solidFill>
                  <a:srgbClr val="7030A0"/>
                </a:solidFill>
                <a:latin typeface="Comic Sans MS" pitchFamily="66" charset="0"/>
                <a:ea typeface="Calibri" pitchFamily="34" charset="0"/>
                <a:cs typeface="Arial" pitchFamily="34" charset="0"/>
              </a:rPr>
            </a:br>
            <a:endParaRPr lang="ru-RU" b="1" dirty="0">
              <a:solidFill>
                <a:srgbClr val="7030A0"/>
              </a:solidFill>
            </a:endParaRPr>
          </a:p>
        </p:txBody>
      </p:sp>
      <p:sp>
        <p:nvSpPr>
          <p:cNvPr id="6" name="TextBox 5"/>
          <p:cNvSpPr txBox="1"/>
          <p:nvPr/>
        </p:nvSpPr>
        <p:spPr>
          <a:xfrm>
            <a:off x="1187624" y="3360474"/>
            <a:ext cx="3000396" cy="2308324"/>
          </a:xfrm>
          <a:prstGeom prst="rect">
            <a:avLst/>
          </a:prstGeom>
          <a:noFill/>
          <a:ln w="19050">
            <a:solidFill>
              <a:srgbClr val="FF0000"/>
            </a:solidFill>
          </a:ln>
        </p:spPr>
        <p:txBody>
          <a:bodyPr wrap="square" rtlCol="0">
            <a:spAutoFit/>
          </a:bodyPr>
          <a:lstStyle/>
          <a:p>
            <a:r>
              <a:rPr lang="ru-RU" b="1" dirty="0" smtClean="0">
                <a:solidFill>
                  <a:srgbClr val="C00000"/>
                </a:solidFill>
                <a:latin typeface="Times New Roman" panose="02020603050405020304" pitchFamily="18" charset="0"/>
                <a:ea typeface="Calibri" pitchFamily="34" charset="0"/>
                <a:cs typeface="Times New Roman" panose="02020603050405020304" pitchFamily="18" charset="0"/>
              </a:rPr>
              <a:t>Например,</a:t>
            </a:r>
            <a:r>
              <a:rPr lang="ru-RU" dirty="0" smtClean="0">
                <a:latin typeface="Times New Roman" panose="02020603050405020304" pitchFamily="18" charset="0"/>
                <a:ea typeface="Calibri" pitchFamily="34" charset="0"/>
                <a:cs typeface="Times New Roman" panose="02020603050405020304" pitchFamily="18" charset="0"/>
              </a:rPr>
              <a:t> </a:t>
            </a:r>
            <a:r>
              <a:rPr lang="ru-RU" b="1" dirty="0" smtClean="0">
                <a:solidFill>
                  <a:schemeClr val="tx2">
                    <a:lumMod val="75000"/>
                  </a:schemeClr>
                </a:solidFill>
                <a:latin typeface="Times New Roman" panose="02020603050405020304" pitchFamily="18" charset="0"/>
                <a:ea typeface="Calibri" pitchFamily="34" charset="0"/>
                <a:cs typeface="Times New Roman" panose="02020603050405020304" pitchFamily="18" charset="0"/>
              </a:rPr>
              <a:t>"</a:t>
            </a:r>
            <a:r>
              <a:rPr lang="ru-RU" b="1" dirty="0" err="1" smtClean="0">
                <a:solidFill>
                  <a:schemeClr val="tx2">
                    <a:lumMod val="75000"/>
                  </a:schemeClr>
                </a:solidFill>
                <a:latin typeface="Times New Roman" panose="02020603050405020304" pitchFamily="18" charset="0"/>
                <a:ea typeface="Calibri" pitchFamily="34" charset="0"/>
                <a:cs typeface="Times New Roman" panose="02020603050405020304" pitchFamily="18" charset="0"/>
              </a:rPr>
              <a:t>Левообезьян</a:t>
            </a:r>
            <a:r>
              <a:rPr lang="ru-RU" b="1" dirty="0" smtClean="0">
                <a:solidFill>
                  <a:schemeClr val="tx2">
                    <a:lumMod val="75000"/>
                  </a:schemeClr>
                </a:solidFill>
                <a:latin typeface="Times New Roman" panose="02020603050405020304" pitchFamily="18" charset="0"/>
                <a:ea typeface="Calibri" pitchFamily="34" charset="0"/>
                <a:cs typeface="Times New Roman" panose="02020603050405020304" pitchFamily="18" charset="0"/>
              </a:rPr>
              <a:t>” Его родители: лев и обезьянка. Живет в жарких странах. Очень быстро бегает по земле и ловко поднимается на дерево. Может быстро убежать от врагов . . .</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28" name="Picture 4" descr="https://img.myloview.ru/posters/cartoon-set-of-happy-and-funny-wild-african-and-other-animals-illustration-for-children-400-1437285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04" y="2924944"/>
            <a:ext cx="3456385" cy="3456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1292</TotalTime>
  <Words>840</Words>
  <Application>Microsoft Office PowerPoint</Application>
  <PresentationFormat>Экран (4:3)</PresentationFormat>
  <Paragraphs>111</Paragraphs>
  <Slides>16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Calibri</vt:lpstr>
      <vt:lpstr>Comic Sans MS</vt:lpstr>
      <vt:lpstr>Franklin Gothic Book</vt:lpstr>
      <vt:lpstr>Franklin Gothic Medium</vt:lpstr>
      <vt:lpstr>Times New Roman</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№2 «Колосок» пос. Урмары</dc:title>
  <dc:creator>Admin</dc:creator>
  <cp:lastModifiedBy>Учетная запись Майкрософт</cp:lastModifiedBy>
  <cp:revision>144</cp:revision>
  <dcterms:created xsi:type="dcterms:W3CDTF">2016-08-12T13:28:56Z</dcterms:created>
  <dcterms:modified xsi:type="dcterms:W3CDTF">2024-02-19T15:16:50Z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1114842</vt:lpwstr>
  </property>
  <property fmtid="{D5CDD505-2E9C-101B-9397-08002B2CF9AE}" pid="3" name="NXPowerLiteSettings">
    <vt:lpwstr>F7000400038000</vt:lpwstr>
  </property>
  <property fmtid="{D5CDD505-2E9C-101B-9397-08002B2CF9AE}" pid="4" name="NXPowerLiteVersion">
    <vt:lpwstr>D7.0.3</vt:lpwstr>
  </property>
</Properties>
</file>