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70" r:id="rId4"/>
    <p:sldId id="261" r:id="rId5"/>
    <p:sldId id="257" r:id="rId6"/>
    <p:sldId id="258" r:id="rId7"/>
    <p:sldId id="260" r:id="rId8"/>
    <p:sldId id="262" r:id="rId9"/>
    <p:sldId id="259" r:id="rId10"/>
    <p:sldId id="265" r:id="rId11"/>
    <p:sldId id="267" r:id="rId12"/>
    <p:sldId id="271" r:id="rId13"/>
    <p:sldId id="268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717" autoAdjust="0"/>
  </p:normalViewPr>
  <p:slideViewPr>
    <p:cSldViewPr>
      <p:cViewPr varScale="1">
        <p:scale>
          <a:sx n="116" d="100"/>
          <a:sy n="116" d="100"/>
        </p:scale>
        <p:origin x="17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5%D1%80%D0%B0,_%D0%9D%D0%B0%D0%B4%D0%B5%D0%B6%D0%B4%D0%B0,_%D0%9B%D1%8E%D0%B1%D0%BE%D0%B2%D1%8C" TargetMode="External"/><Relationship Id="rId3" Type="http://schemas.openxmlformats.org/officeDocument/2006/relationships/hyperlink" Target="https://ru.wikipedia.org/wiki/%D0%A0%D0%BE%D0%B4%D0%BE%D0%B2%D1%8B%D0%B5_%D0%B8%D0%BC%D0%B5%D0%BD%D0%B0_%D0%A0%D1%8E%D1%80%D0%B8%D0%BA%D0%BE%D0%B2%D0%B8%D1%87%D0%B5%D0%B9" TargetMode="External"/><Relationship Id="rId7" Type="http://schemas.openxmlformats.org/officeDocument/2006/relationships/hyperlink" Target="https://ru.wikipedia.org/wiki/XIV_%D0%B2%D0%B5%D0%BA" TargetMode="External"/><Relationship Id="rId2" Type="http://schemas.openxmlformats.org/officeDocument/2006/relationships/hyperlink" Target="https://ru.wikipedia.org/wiki/%D0%94%D0%B2%D1%83%D1%85%D0%BE%D1%81%D0%BD%D0%BE%D0%B2%D0%BD%D1%8B%D0%B5_%D0%B8%D0%BC%D0%B5%D0%BD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XIII" TargetMode="External"/><Relationship Id="rId5" Type="http://schemas.openxmlformats.org/officeDocument/2006/relationships/hyperlink" Target="https://ru.wikipedia.org/wiki/X_%D0%B2%D0%B5%D0%BA" TargetMode="External"/><Relationship Id="rId4" Type="http://schemas.openxmlformats.org/officeDocument/2006/relationships/hyperlink" Target="https://ru.wikipedia.org/wiki/%D0%A1%D0%BF%D0%B8%D1%81%D0%BE%D0%BA_%D0%B8%D0%BC%D1%91%D0%BD_%D1%81%D0%BB%D0%B0%D0%B2%D1%8F%D0%BD%D1%81%D0%BA%D0%BE%D0%B3%D0%BE_%D0%BF%D1%80%D0%BE%D0%B8%D1%81%D1%85%D0%BE%D0%B6%D0%B4%D0%B5%D0%BD%D0%B8%D1%8F#cite_note-%D1%83%D1%81%D0%BF8-1" TargetMode="External"/><Relationship Id="rId9" Type="http://schemas.openxmlformats.org/officeDocument/2006/relationships/hyperlink" Target="https://ru.wikipedia.org/wiki/%D0%9B%D0%B5%D0%B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1%D0%B5%D0%BB%D0%BE%D1%81%D0%BB%D0%B0%D0%B2%D0%B0&amp;action=edit&amp;redlink=1" TargetMode="External"/><Relationship Id="rId13" Type="http://schemas.openxmlformats.org/officeDocument/2006/relationships/hyperlink" Target="https://ru.wikipedia.org/wiki/%D0%91%D0%BB%D0%B0%D0%B3%D0%B0" TargetMode="External"/><Relationship Id="rId18" Type="http://schemas.openxmlformats.org/officeDocument/2006/relationships/hyperlink" Target="https://ru.wikipedia.org/wiki/%D0%91%D0%BE%D0%B3%D0%B4%D0%B0%D0%BD" TargetMode="External"/><Relationship Id="rId26" Type="http://schemas.openxmlformats.org/officeDocument/2006/relationships/hyperlink" Target="https://ru.wikipedia.org/wiki/%D0%91%D0%BE%D0%B3%D0%BE%D0%BC%D0%B8%D0%BB" TargetMode="External"/><Relationship Id="rId3" Type="http://schemas.openxmlformats.org/officeDocument/2006/relationships/hyperlink" Target="https://ru.wikipedia.org/wiki/%D0%91%D0%B0%D0%B6%D0%B5%D0%BD%D0%B0" TargetMode="External"/><Relationship Id="rId21" Type="http://schemas.openxmlformats.org/officeDocument/2006/relationships/hyperlink" Target="https://ru.wikipedia.org/w/index.php?title=%D0%91%D0%BE%D0%B3%D0%B4%D0%B0%D1%88%D0%BA%D0%B8%D0%BD&amp;action=edit&amp;redlink=1" TargetMode="External"/><Relationship Id="rId7" Type="http://schemas.openxmlformats.org/officeDocument/2006/relationships/hyperlink" Target="https://ru.wikipedia.org/wiki/%D0%91%D0%B5%D0%BB%D0%BE%D1%81%D0%BB%D0%B0%D0%B2" TargetMode="External"/><Relationship Id="rId12" Type="http://schemas.openxmlformats.org/officeDocument/2006/relationships/hyperlink" Target="https://ru.wikipedia.org/w/index.php?title=%D0%91%D0%BB%D0%B0%D0%B3%D0%BE%D1%81%D0%BB%D0%B0%D0%B2%D0%B0&amp;action=edit&amp;redlink=1" TargetMode="External"/><Relationship Id="rId17" Type="http://schemas.openxmlformats.org/officeDocument/2006/relationships/hyperlink" Target="https://ru.wikipedia.org/wiki/%D0%91%D0%BB%D1%83%D0%B4_(%D0%B2%D0%BE%D0%B5%D0%B2%D0%BE%D0%B4%D0%B0)" TargetMode="External"/><Relationship Id="rId25" Type="http://schemas.openxmlformats.org/officeDocument/2006/relationships/hyperlink" Target="https://ru.wikipedia.org/wiki/%D0%91%D0%BE%D0%B3%D0%B4%D0%B0%D0%BD_(%D0%B8%D0%BC%D1%8F)" TargetMode="External"/><Relationship Id="rId2" Type="http://schemas.openxmlformats.org/officeDocument/2006/relationships/hyperlink" Target="https://ru.wikipedia.org/w/index.php?title=%D0%91%D0%B0%D0%B6%D0%B5%D0%BD&amp;action=edit&amp;redlink=1" TargetMode="External"/><Relationship Id="rId16" Type="http://schemas.openxmlformats.org/officeDocument/2006/relationships/hyperlink" Target="https://ru.wikipedia.org/wiki/%D0%91%D0%BB%D1%83%D0%B4%D0%BE%D0%B2" TargetMode="External"/><Relationship Id="rId20" Type="http://schemas.openxmlformats.org/officeDocument/2006/relationships/hyperlink" Target="https://ru.wikipedia.org/wiki/%D0%91%D0%BE%D0%B3%D0%B4%D0%B0%D0%BD%D0%BE%D0%B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91%D0%B5%D0%B7%D1%81%D0%BE%D0%BD%D0%BE%D0%B2%D1%8B" TargetMode="External"/><Relationship Id="rId11" Type="http://schemas.openxmlformats.org/officeDocument/2006/relationships/hyperlink" Target="https://ru.wikipedia.org/w/index.php?title=%D0%91%D0%BB%D0%B0%D0%B3%D0%BE%D1%81%D0%BB%D0%B0%D0%B2&amp;action=edit&amp;redlink=1" TargetMode="External"/><Relationship Id="rId24" Type="http://schemas.openxmlformats.org/officeDocument/2006/relationships/hyperlink" Target="https://ru.wikipedia.org/w/index.php?title=%D0%91%D0%BE%D0%B3%D0%B4%D0%B0%D0%BD%D0%B0&amp;action=edit&amp;redlink=1" TargetMode="External"/><Relationship Id="rId5" Type="http://schemas.openxmlformats.org/officeDocument/2006/relationships/hyperlink" Target="https://ru.wikipedia.org/wiki/%D0%91%D0%B5%D1%81%D1%81%D0%BE%D0%BD%D0%BE%D0%B2%D1%8B" TargetMode="External"/><Relationship Id="rId15" Type="http://schemas.openxmlformats.org/officeDocument/2006/relationships/hyperlink" Target="https://ru.wikipedia.org/w/index.php?title=%D0%91%D0%BB%D0%B0%D0%B3%D0%B8%D0%BD%D0%B0&amp;action=edit&amp;redlink=1" TargetMode="External"/><Relationship Id="rId23" Type="http://schemas.openxmlformats.org/officeDocument/2006/relationships/hyperlink" Target="https://ru.wikipedia.org/wiki/%D0%91%D0%BE%D0%B3%D1%88%D0%B0" TargetMode="External"/><Relationship Id="rId10" Type="http://schemas.openxmlformats.org/officeDocument/2006/relationships/hyperlink" Target="https://ru.wikipedia.org/w/index.php?title=%D0%91%D0%B5%D1%80%D0%B8%D1%81%D0%BB%D0%B0%D0%B2%D0%B0&amp;action=edit&amp;redlink=1" TargetMode="External"/><Relationship Id="rId19" Type="http://schemas.openxmlformats.org/officeDocument/2006/relationships/hyperlink" Target="https://ru.wikipedia.org/w/index.php?title=%D0%91%D0%BE%D0%B3%D0%B4%D0%B0%D0%BD%D0%B8%D0%BD&amp;action=edit&amp;redlink=1" TargetMode="External"/><Relationship Id="rId4" Type="http://schemas.openxmlformats.org/officeDocument/2006/relationships/hyperlink" Target="https://ru.wikipedia.org/wiki/%D0%91%D0%B5%D0%B7%D1%81%D0%BE%D0%BD" TargetMode="External"/><Relationship Id="rId9" Type="http://schemas.openxmlformats.org/officeDocument/2006/relationships/hyperlink" Target="https://ru.wikipedia.org/w/index.php?title=%D0%91%D0%B5%D1%80%D0%B8%D0%BC%D0%B8%D1%80&amp;action=edit&amp;redlink=1" TargetMode="External"/><Relationship Id="rId14" Type="http://schemas.openxmlformats.org/officeDocument/2006/relationships/hyperlink" Target="https://ru.wikipedia.org/w/index.php?title=%D0%91%D0%BB%D0%B0%D0%B3%D0%B0%D0%BD%D0%B0&amp;action=edit&amp;redlink=1" TargetMode="External"/><Relationship Id="rId22" Type="http://schemas.openxmlformats.org/officeDocument/2006/relationships/hyperlink" Target="https://ru.wikipedia.org/wiki/%D0%91%D0%BE%D0%B6%D0%BA%D0%BE%D0%B2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2%D0%B5%D0%BB%D0%B8%D0%BC%D1%83%D0%B4%D1%80&amp;action=edit&amp;redlink=1" TargetMode="External"/><Relationship Id="rId13" Type="http://schemas.openxmlformats.org/officeDocument/2006/relationships/hyperlink" Target="https://ru.wikipedia.org/wiki/%D0%92%D0%B5%D1%80%D0%B0_(%D0%B8%D0%BC%D1%8F)" TargetMode="External"/><Relationship Id="rId18" Type="http://schemas.openxmlformats.org/officeDocument/2006/relationships/hyperlink" Target="https://ru.wikipedia.org/w/index.php?title=%D0%92%D0%B5%D1%81%D0%BB%D0%B0%D0%B2&amp;action=edit&amp;redlink=1" TargetMode="External"/><Relationship Id="rId3" Type="http://schemas.openxmlformats.org/officeDocument/2006/relationships/hyperlink" Target="https://ru.wikipedia.org/wiki/%D0%92%D0%B0%D1%86%D0%BB%D0%B0%D0%B2" TargetMode="External"/><Relationship Id="rId7" Type="http://schemas.openxmlformats.org/officeDocument/2006/relationships/hyperlink" Target="https://ru.wikipedia.org/w/index.php?title=%D0%92%D0%B5%D0%BB%D0%B8%D0%BC%D0%B8%D1%80%D0%B0&amp;action=edit&amp;redlink=1" TargetMode="External"/><Relationship Id="rId12" Type="http://schemas.openxmlformats.org/officeDocument/2006/relationships/hyperlink" Target="https://ru.wikipedia.org/w/index.php?title=%D0%92%D0%B5%D0%BD%D1%86%D0%B5%D1%81%D0%BB%D0%B0%D0%B2%D0%B0&amp;action=edit&amp;redlink=1" TargetMode="External"/><Relationship Id="rId17" Type="http://schemas.openxmlformats.org/officeDocument/2006/relationships/hyperlink" Target="https://ru.wikipedia.org/wiki/%D0%92%D0%B5%D1%81%D0%B5%D0%BB%D0%B8%D0%BD%D0%B0" TargetMode="External"/><Relationship Id="rId2" Type="http://schemas.openxmlformats.org/officeDocument/2006/relationships/hyperlink" Target="https://ru.wikipedia.org/wiki/%D0%92%D0%B0%D0%B4%D0%B8%D0%BC" TargetMode="External"/><Relationship Id="rId16" Type="http://schemas.openxmlformats.org/officeDocument/2006/relationships/hyperlink" Target="https://ru.wikipedia.org/w/index.php?title=%D0%92%D0%B5%D1%81%D0%B5%D0%BB%D0%B8%D0%BD&amp;action=edit&amp;redlin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/index.php?title=%D0%92%D0%B5%D0%BB%D0%B8%D0%BC%D0%B8%D1%80&amp;action=edit&amp;redlink=1" TargetMode="External"/><Relationship Id="rId11" Type="http://schemas.openxmlformats.org/officeDocument/2006/relationships/hyperlink" Target="https://ru.wikipedia.org/wiki/%D0%92%D0%B5%D0%BD%D1%86%D0%B5%D1%81%D0%BB%D0%B0%D0%B2" TargetMode="External"/><Relationship Id="rId5" Type="http://schemas.openxmlformats.org/officeDocument/2006/relationships/hyperlink" Target="https://ru.wikipedia.org/w/index.php?title=%D0%92%D0%B5%D0%BB%D0%B8%D0%B3%D1%80%D0%B0%D0%B4&amp;action=edit&amp;redlink=1" TargetMode="External"/><Relationship Id="rId15" Type="http://schemas.openxmlformats.org/officeDocument/2006/relationships/hyperlink" Target="https://ru.wikipedia.org/w/index.php?title=%D0%92%D0%B5%D1%80%D0%BE%D0%BB%D1%8E%D0%B1&amp;action=edit&amp;redlink=1" TargetMode="External"/><Relationship Id="rId10" Type="http://schemas.openxmlformats.org/officeDocument/2006/relationships/hyperlink" Target="https://ru.wikipedia.org/w/index.php?title=%D0%92%D0%B5%D0%BB%D0%B8%D1%81%D0%BB%D0%B0%D0%B2%D0%B0&amp;action=edit&amp;redlink=1" TargetMode="External"/><Relationship Id="rId19" Type="http://schemas.openxmlformats.org/officeDocument/2006/relationships/hyperlink" Target="https://ru.wikipedia.org/w/index.php?title=%D0%92%D0%B5%D1%81%D0%BB%D0%B0%D0%B2%D0%B0&amp;action=edit&amp;redlink=1" TargetMode="External"/><Relationship Id="rId4" Type="http://schemas.openxmlformats.org/officeDocument/2006/relationships/hyperlink" Target="https://ru.wikipedia.org/w/index.php?title=%D0%92%D0%B5%D0%BB%D0%B5%D1%80%D0%B0%D0%B4&amp;action=edit&amp;redlink=1" TargetMode="External"/><Relationship Id="rId9" Type="http://schemas.openxmlformats.org/officeDocument/2006/relationships/hyperlink" Target="https://ru.wikipedia.org/w/index.php?title=%D0%92%D0%B5%D0%BB%D0%B8%D1%81%D0%BB%D0%B0%D0%B2_(%D0%B8%D0%BC%D1%8F)&amp;action=edit&amp;redlink=1" TargetMode="External"/><Relationship Id="rId14" Type="http://schemas.openxmlformats.org/officeDocument/2006/relationships/hyperlink" Target="https://ru.wikipedia.org/wiki/%D0%92%D0%B5%D1%80%D0%BE%D1%81%D0%BB%D0%B0%D0%B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Русские имена из древности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1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700808"/>
            <a:ext cx="63367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Для того, чтобы вернуть русские имена, надо: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найти русские имена из </a:t>
            </a:r>
            <a:r>
              <a:rPr lang="ru-RU" sz="3200" dirty="0" err="1" smtClean="0">
                <a:solidFill>
                  <a:srgbClr val="FFFF00"/>
                </a:solidFill>
              </a:rPr>
              <a:t>летопи</a:t>
            </a:r>
            <a:r>
              <a:rPr lang="ru-RU" sz="3200" dirty="0" smtClean="0">
                <a:solidFill>
                  <a:srgbClr val="FFFF00"/>
                </a:solidFill>
              </a:rPr>
              <a:t>-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сей и древних рукописных книг, убрать несколько  иностранных имён,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вместо них вставить русские имена.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412776"/>
            <a:ext cx="79719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В России в последнее время чаще называют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детей древнерусскими именами: Мирослава,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Ярослава, Иван, Ярослав.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Популярностью пользуются и древнегреческие 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имена: Софья, Виктория, Ирина, Александр, 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Данил.</a:t>
            </a:r>
          </a:p>
        </p:txBody>
      </p:sp>
    </p:spTree>
    <p:extLst>
      <p:ext uri="{BB962C8B-B14F-4D97-AF65-F5344CB8AC3E}">
        <p14:creationId xmlns:p14="http://schemas.microsoft.com/office/powerpoint/2010/main" val="7924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6120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FFFF00"/>
                </a:solidFill>
              </a:rPr>
              <a:t>И́мя</a:t>
            </a:r>
            <a:r>
              <a:rPr lang="ru-RU" sz="3200" dirty="0">
                <a:solidFill>
                  <a:srgbClr val="FFFF00"/>
                </a:solidFill>
              </a:rPr>
              <a:t> — часть речи, дающая название для человека (в этом случае это будет личное </a:t>
            </a:r>
            <a:r>
              <a:rPr lang="ru-RU" sz="3200" b="1" dirty="0">
                <a:solidFill>
                  <a:srgbClr val="FFFF00"/>
                </a:solidFill>
              </a:rPr>
              <a:t>имя</a:t>
            </a:r>
            <a:r>
              <a:rPr lang="ru-RU" sz="3200" dirty="0">
                <a:solidFill>
                  <a:srgbClr val="FFFF00"/>
                </a:solidFill>
              </a:rPr>
              <a:t>), продукта (торговой марки или бренда), идеи или концепции, обычно используемая для того, чтобы отличить его от других, принадлежащих к тому же классу.</a:t>
            </a:r>
          </a:p>
        </p:txBody>
      </p:sp>
    </p:spTree>
    <p:extLst>
      <p:ext uri="{BB962C8B-B14F-4D97-AF65-F5344CB8AC3E}">
        <p14:creationId xmlns:p14="http://schemas.microsoft.com/office/powerpoint/2010/main" val="13034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78161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Вывод </a:t>
            </a:r>
            <a:r>
              <a:rPr lang="ru-RU" sz="4000" dirty="0" smtClean="0">
                <a:solidFill>
                  <a:srgbClr val="FFFF00"/>
                </a:solidFill>
              </a:rPr>
              <a:t>: в старину называли ребёнка таким именем,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которым показывал черту характера. </a:t>
            </a:r>
            <a:endParaRPr lang="ru-RU" sz="4000" dirty="0">
              <a:solidFill>
                <a:srgbClr val="FFFF00"/>
              </a:solidFill>
            </a:endParaRPr>
          </a:p>
          <a:p>
            <a:r>
              <a:rPr lang="ru-RU" sz="4000" dirty="0" smtClean="0">
                <a:solidFill>
                  <a:srgbClr val="FFFF00"/>
                </a:solidFill>
              </a:rPr>
              <a:t>В современности чаще всего называют именами, связанными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с героями древних времён.</a:t>
            </a:r>
          </a:p>
          <a:p>
            <a:endParaRPr lang="ru-RU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                         </a:t>
            </a:r>
            <a:r>
              <a:rPr lang="ru-RU" dirty="0" smtClean="0">
                <a:solidFill>
                  <a:srgbClr val="FF0000"/>
                </a:solidFill>
              </a:rPr>
              <a:t>Цели.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556792"/>
            <a:ext cx="79928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Узнать, какие имена чаще используют в современности.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Узнать, как на Руси давали имена.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Выяснить, как придумывали имена.</a:t>
            </a:r>
          </a:p>
          <a:p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Узнать, какие имена являются славянскими, а какие -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исконно-русскими.</a:t>
            </a:r>
          </a:p>
        </p:txBody>
      </p:sp>
    </p:spTree>
    <p:extLst>
      <p:ext uri="{BB962C8B-B14F-4D97-AF65-F5344CB8AC3E}">
        <p14:creationId xmlns:p14="http://schemas.microsoft.com/office/powerpoint/2010/main" val="16989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FF0000"/>
                </a:solidFill>
              </a:rPr>
              <a:t>Проблема.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313" y="2132856"/>
            <a:ext cx="7727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В древней Руси имена давали в зависимости от характера человека.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В наше время часто дают иностранные имена. Почему?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6ff/001a0b26-761485e3/img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8" r="9418"/>
          <a:stretch>
            <a:fillRect/>
          </a:stretch>
        </p:blipFill>
        <p:spPr bwMode="auto">
          <a:xfrm>
            <a:off x="251520" y="332656"/>
            <a:ext cx="8280920" cy="589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8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</a:t>
            </a:r>
            <a:r>
              <a:rPr lang="ru-RU" dirty="0" err="1" smtClean="0">
                <a:solidFill>
                  <a:srgbClr val="FF0000"/>
                </a:solidFill>
              </a:rPr>
              <a:t>придумавали</a:t>
            </a:r>
            <a:r>
              <a:rPr lang="ru-RU" dirty="0" smtClean="0">
                <a:solidFill>
                  <a:srgbClr val="FF0000"/>
                </a:solidFill>
              </a:rPr>
              <a:t> русские имена.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5" y="1628800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FF00"/>
                </a:solidFill>
              </a:rPr>
              <a:t>Основные виды славянских имён:</a:t>
            </a:r>
          </a:p>
          <a:p>
            <a:r>
              <a:rPr lang="ru-RU" sz="1400" dirty="0">
                <a:solidFill>
                  <a:srgbClr val="FFFF00"/>
                </a:solidFill>
                <a:hlinkClick r:id="rId2" tooltip="Двухосновные имена"/>
              </a:rPr>
              <a:t>Двухосновные имена</a:t>
            </a:r>
            <a:r>
              <a:rPr lang="ru-RU" sz="1400" dirty="0">
                <a:solidFill>
                  <a:srgbClr val="FFFF00"/>
                </a:solidFill>
              </a:rPr>
              <a:t> (</a:t>
            </a:r>
            <a:r>
              <a:rPr lang="ru-RU" sz="1400" i="1" dirty="0">
                <a:solidFill>
                  <a:srgbClr val="FFFF00"/>
                </a:solidFill>
              </a:rPr>
              <a:t>Святослав, </a:t>
            </a:r>
            <a:r>
              <a:rPr lang="ru-RU" sz="1400" i="1" dirty="0" err="1">
                <a:solidFill>
                  <a:srgbClr val="FFFF00"/>
                </a:solidFill>
              </a:rPr>
              <a:t>Доброжир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Тихомир</a:t>
            </a:r>
            <a:r>
              <a:rPr lang="ru-RU" sz="1400" i="1" dirty="0">
                <a:solidFill>
                  <a:srgbClr val="FFFF00"/>
                </a:solidFill>
              </a:rPr>
              <a:t>, Ратибор, Ярополк, Гостомысл, </a:t>
            </a:r>
            <a:r>
              <a:rPr lang="ru-RU" sz="1400" i="1" dirty="0" err="1">
                <a:solidFill>
                  <a:srgbClr val="FFFF00"/>
                </a:solidFill>
              </a:rPr>
              <a:t>Велимудр</a:t>
            </a:r>
            <a:r>
              <a:rPr lang="ru-RU" sz="1400" i="1" dirty="0">
                <a:solidFill>
                  <a:srgbClr val="FFFF00"/>
                </a:solidFill>
              </a:rPr>
              <a:t>, Всеволод, Богдан, </a:t>
            </a:r>
            <a:r>
              <a:rPr lang="ru-RU" sz="1400" i="1" dirty="0" err="1">
                <a:solidFill>
                  <a:srgbClr val="FFFF00"/>
                </a:solidFill>
              </a:rPr>
              <a:t>Доброгнева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Любомила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Миролюб</a:t>
            </a:r>
            <a:r>
              <a:rPr lang="ru-RU" sz="1400" i="1" dirty="0">
                <a:solidFill>
                  <a:srgbClr val="FFFF00"/>
                </a:solidFill>
              </a:rPr>
              <a:t>, Светозар, </a:t>
            </a:r>
            <a:r>
              <a:rPr lang="ru-RU" sz="1400" i="1" dirty="0" err="1">
                <a:solidFill>
                  <a:srgbClr val="FFFF00"/>
                </a:solidFill>
              </a:rPr>
              <a:t>Милонег</a:t>
            </a:r>
            <a:r>
              <a:rPr lang="ru-RU" sz="1400" dirty="0">
                <a:solidFill>
                  <a:srgbClr val="FFFF00"/>
                </a:solidFill>
              </a:rPr>
              <a:t> и др.) и их производные (</a:t>
            </a:r>
            <a:r>
              <a:rPr lang="ru-RU" sz="1400" i="1" dirty="0">
                <a:solidFill>
                  <a:srgbClr val="FFFF00"/>
                </a:solidFill>
              </a:rPr>
              <a:t>Добрыня, </a:t>
            </a:r>
            <a:r>
              <a:rPr lang="ru-RU" sz="1400" i="1" dirty="0" err="1">
                <a:solidFill>
                  <a:srgbClr val="FFFF00"/>
                </a:solidFill>
              </a:rPr>
              <a:t>Тишило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Рат</a:t>
            </a:r>
            <a:r>
              <a:rPr lang="ru-RU" sz="1400" i="1" dirty="0">
                <a:solidFill>
                  <a:srgbClr val="FFFF00"/>
                </a:solidFill>
              </a:rPr>
              <a:t>(и)</a:t>
            </a:r>
            <a:r>
              <a:rPr lang="ru-RU" sz="1400" i="1" dirty="0" err="1">
                <a:solidFill>
                  <a:srgbClr val="FFFF00"/>
                </a:solidFill>
              </a:rPr>
              <a:t>ша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Путята</a:t>
            </a:r>
            <a:r>
              <a:rPr lang="ru-RU" sz="1400" dirty="0">
                <a:solidFill>
                  <a:srgbClr val="FFFF00"/>
                </a:solidFill>
              </a:rPr>
              <a:t> и т. п.);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Имена от причастий (</a:t>
            </a:r>
            <a:r>
              <a:rPr lang="ru-RU" sz="1400" i="1" dirty="0" err="1">
                <a:solidFill>
                  <a:srgbClr val="FFFF00"/>
                </a:solidFill>
              </a:rPr>
              <a:t>Ждан</a:t>
            </a:r>
            <a:r>
              <a:rPr lang="ru-RU" sz="1400" i="1" dirty="0">
                <a:solidFill>
                  <a:srgbClr val="FFFF00"/>
                </a:solidFill>
              </a:rPr>
              <a:t>, Неждан, </a:t>
            </a:r>
            <a:r>
              <a:rPr lang="ru-RU" sz="1400" i="1" dirty="0" err="1">
                <a:solidFill>
                  <a:srgbClr val="FFFF00"/>
                </a:solidFill>
              </a:rPr>
              <a:t>Хотен</a:t>
            </a:r>
            <a:r>
              <a:rPr lang="ru-RU" sz="1400" dirty="0">
                <a:solidFill>
                  <a:srgbClr val="FFFF00"/>
                </a:solidFill>
              </a:rPr>
              <a:t>);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Имена из животного и растительного мира (</a:t>
            </a:r>
            <a:r>
              <a:rPr lang="ru-RU" sz="1400" i="1" dirty="0">
                <a:solidFill>
                  <a:srgbClr val="FFFF00"/>
                </a:solidFill>
              </a:rPr>
              <a:t>Щука, Ёрш, Заяц, Волк, Орёл, Орех</a:t>
            </a:r>
            <a:r>
              <a:rPr lang="ru-RU" sz="1400" dirty="0">
                <a:solidFill>
                  <a:srgbClr val="FFFF00"/>
                </a:solidFill>
              </a:rPr>
              <a:t> и т. п.);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Имена по порядку рождения (</a:t>
            </a:r>
            <a:r>
              <a:rPr lang="ru-RU" sz="1400" i="1" dirty="0" err="1">
                <a:solidFill>
                  <a:srgbClr val="FFFF00"/>
                </a:solidFill>
              </a:rPr>
              <a:t>Первуша</a:t>
            </a:r>
            <a:r>
              <a:rPr lang="ru-RU" sz="1400" i="1" dirty="0">
                <a:solidFill>
                  <a:srgbClr val="FFFF00"/>
                </a:solidFill>
              </a:rPr>
              <a:t>, Вторак, Третьяк</a:t>
            </a:r>
            <a:r>
              <a:rPr lang="ru-RU" sz="1400" dirty="0">
                <a:solidFill>
                  <a:srgbClr val="FFFF00"/>
                </a:solidFill>
              </a:rPr>
              <a:t>);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Имена по человеческим качествам (</a:t>
            </a:r>
            <a:r>
              <a:rPr lang="ru-RU" sz="1400" i="1" dirty="0">
                <a:solidFill>
                  <a:srgbClr val="FFFF00"/>
                </a:solidFill>
              </a:rPr>
              <a:t>Храбр</a:t>
            </a:r>
            <a:r>
              <a:rPr lang="ru-RU" sz="1400" dirty="0">
                <a:solidFill>
                  <a:srgbClr val="FFFF00"/>
                </a:solidFill>
              </a:rPr>
              <a:t>).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Особый пласт имён представляли княжеские имена, преимущественно употребляемые в правящем роду, у каждого славянского племени набор их был отличен (например, на Руси — </a:t>
            </a:r>
            <a:r>
              <a:rPr lang="ru-RU" sz="1400" i="1" dirty="0">
                <a:solidFill>
                  <a:srgbClr val="FFFF00"/>
                </a:solidFill>
              </a:rPr>
              <a:t>Вячеслав, Ярополк, Всеволод</a:t>
            </a:r>
            <a:r>
              <a:rPr lang="ru-RU" sz="1400" dirty="0">
                <a:solidFill>
                  <a:srgbClr val="FFFF00"/>
                </a:solidFill>
              </a:rPr>
              <a:t>, см. </a:t>
            </a:r>
            <a:r>
              <a:rPr lang="ru-RU" sz="1400" dirty="0">
                <a:solidFill>
                  <a:srgbClr val="FFFF00"/>
                </a:solidFill>
                <a:hlinkClick r:id="rId3" tooltip="Родовые имена Рюриковичей"/>
              </a:rPr>
              <a:t>Родовые имена Рюриковичей</a:t>
            </a:r>
            <a:r>
              <a:rPr lang="ru-RU" sz="1400" dirty="0">
                <a:solidFill>
                  <a:srgbClr val="FFFF00"/>
                </a:solidFill>
              </a:rPr>
              <a:t>)</a:t>
            </a:r>
            <a:r>
              <a:rPr lang="ru-RU" sz="1400" baseline="30000" dirty="0">
                <a:solidFill>
                  <a:srgbClr val="FFFF00"/>
                </a:solidFill>
                <a:hlinkClick r:id="rId4"/>
              </a:rPr>
              <a:t>[1]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Первые века христианства (</a:t>
            </a:r>
            <a:r>
              <a:rPr lang="ru-RU" sz="1400" dirty="0">
                <a:solidFill>
                  <a:srgbClr val="FFFF00"/>
                </a:solidFill>
                <a:hlinkClick r:id="rId5" tooltip="X век"/>
              </a:rPr>
              <a:t>X</a:t>
            </a:r>
            <a:r>
              <a:rPr lang="ru-RU" sz="1400" dirty="0">
                <a:solidFill>
                  <a:srgbClr val="FFFF00"/>
                </a:solidFill>
              </a:rPr>
              <a:t>—</a:t>
            </a:r>
            <a:r>
              <a:rPr lang="ru-RU" sz="1400" dirty="0">
                <a:solidFill>
                  <a:srgbClr val="FFFF00"/>
                </a:solidFill>
                <a:hlinkClick r:id="rId6" tooltip="XIII"/>
              </a:rPr>
              <a:t>XIII</a:t>
            </a:r>
            <a:r>
              <a:rPr lang="ru-RU" sz="1400" dirty="0">
                <a:solidFill>
                  <a:srgbClr val="FFFF00"/>
                </a:solidFill>
              </a:rPr>
              <a:t> вв.) славянские имена употреблялись на Руси в быту, крестильные же имена (разного происхождения, но через греческое посредство) использовались лишь в церкви. С </a:t>
            </a:r>
            <a:r>
              <a:rPr lang="ru-RU" sz="1400" dirty="0">
                <a:solidFill>
                  <a:srgbClr val="FFFF00"/>
                </a:solidFill>
                <a:hlinkClick r:id="rId7" tooltip="XIV век"/>
              </a:rPr>
              <a:t>XIV века</a:t>
            </a:r>
            <a:r>
              <a:rPr lang="ru-RU" sz="1400" dirty="0">
                <a:solidFill>
                  <a:srgbClr val="FFFF00"/>
                </a:solidFill>
              </a:rPr>
              <a:t> основным именем становится христианское, причём люди продолжали иметь прозвища, уже не традиционные, а обычно связанные с той или иной чертой человека и определяемые живым языком (</a:t>
            </a:r>
            <a:r>
              <a:rPr lang="ru-RU" sz="1400" i="1" dirty="0">
                <a:solidFill>
                  <a:srgbClr val="FFFF00"/>
                </a:solidFill>
              </a:rPr>
              <a:t>Волк, Палка, Большой</a:t>
            </a:r>
            <a:r>
              <a:rPr lang="ru-RU" sz="1400" dirty="0">
                <a:solidFill>
                  <a:srgbClr val="FFFF00"/>
                </a:solidFill>
              </a:rPr>
              <a:t> и т. п.), от них наряду с крестильными именами (</a:t>
            </a:r>
            <a:r>
              <a:rPr lang="ru-RU" sz="1400" i="1" dirty="0">
                <a:solidFill>
                  <a:srgbClr val="FFFF00"/>
                </a:solidFill>
              </a:rPr>
              <a:t>Иванов, Петров</a:t>
            </a:r>
            <a:r>
              <a:rPr lang="ru-RU" sz="1400" dirty="0">
                <a:solidFill>
                  <a:srgbClr val="FFFF00"/>
                </a:solidFill>
              </a:rPr>
              <a:t>) позже стали образовываться русские фамилии (</a:t>
            </a:r>
            <a:r>
              <a:rPr lang="ru-RU" sz="1400" i="1" dirty="0">
                <a:solidFill>
                  <a:srgbClr val="FFFF00"/>
                </a:solidFill>
              </a:rPr>
              <a:t>Волков, </a:t>
            </a:r>
            <a:r>
              <a:rPr lang="ru-RU" sz="1400" i="1" dirty="0" err="1">
                <a:solidFill>
                  <a:srgbClr val="FFFF00"/>
                </a:solidFill>
              </a:rPr>
              <a:t>Палкин</a:t>
            </a:r>
            <a:r>
              <a:rPr lang="ru-RU" sz="1400" i="1" dirty="0">
                <a:solidFill>
                  <a:srgbClr val="FFFF00"/>
                </a:solidFill>
              </a:rPr>
              <a:t>, Большов</a:t>
            </a:r>
            <a:r>
              <a:rPr lang="ru-RU" sz="1400" dirty="0">
                <a:solidFill>
                  <a:srgbClr val="FFFF00"/>
                </a:solidFill>
              </a:rPr>
              <a:t> и т. п.). Из славянских имён сохранились в употреблении лишь те, которые носили канонизированные святые — тем самым эти имена стали даваться в крещении (</a:t>
            </a:r>
            <a:r>
              <a:rPr lang="ru-RU" sz="1400" i="1" dirty="0">
                <a:solidFill>
                  <a:srgbClr val="FFFF00"/>
                </a:solidFill>
              </a:rPr>
              <a:t>Владимир, Всеволод, Борис</a:t>
            </a:r>
            <a:r>
              <a:rPr lang="ru-RU" sz="1400" dirty="0">
                <a:solidFill>
                  <a:srgbClr val="FFFF00"/>
                </a:solidFill>
              </a:rPr>
              <a:t> и др.).</a:t>
            </a:r>
          </a:p>
          <a:p>
            <a:r>
              <a:rPr lang="ru-RU" sz="1400" dirty="0">
                <a:solidFill>
                  <a:srgbClr val="FFFF00"/>
                </a:solidFill>
              </a:rPr>
              <a:t>Ряд имён из славянских корней возник на славянской почве как калька греческих, например, </a:t>
            </a:r>
            <a:r>
              <a:rPr lang="ru-RU" sz="1400" dirty="0">
                <a:solidFill>
                  <a:srgbClr val="FFFF00"/>
                </a:solidFill>
                <a:hlinkClick r:id="rId8" tooltip="Вера, Надежда, Любовь"/>
              </a:rPr>
              <a:t>Вера, Надежда, Любовь</a:t>
            </a:r>
            <a:r>
              <a:rPr lang="ru-RU" sz="1400" dirty="0">
                <a:solidFill>
                  <a:srgbClr val="FFFF00"/>
                </a:solidFill>
              </a:rPr>
              <a:t> (</a:t>
            </a:r>
            <a:r>
              <a:rPr lang="ru-RU" sz="1400" i="1" dirty="0" err="1">
                <a:solidFill>
                  <a:srgbClr val="FFFF00"/>
                </a:solidFill>
              </a:rPr>
              <a:t>Пистис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Элпис</a:t>
            </a:r>
            <a:r>
              <a:rPr lang="ru-RU" sz="1400" i="1" dirty="0">
                <a:solidFill>
                  <a:srgbClr val="FFFF00"/>
                </a:solidFill>
              </a:rPr>
              <a:t>, Агапе</a:t>
            </a:r>
            <a:r>
              <a:rPr lang="ru-RU" sz="1400" dirty="0">
                <a:solidFill>
                  <a:srgbClr val="FFFF00"/>
                </a:solidFill>
              </a:rPr>
              <a:t>), </a:t>
            </a:r>
            <a:r>
              <a:rPr lang="ru-RU" sz="1400" dirty="0">
                <a:solidFill>
                  <a:srgbClr val="FFFF00"/>
                </a:solidFill>
                <a:hlinkClick r:id="rId9" tooltip="Лев"/>
              </a:rPr>
              <a:t>Лев</a:t>
            </a:r>
            <a:r>
              <a:rPr lang="ru-RU" sz="1400" dirty="0">
                <a:solidFill>
                  <a:srgbClr val="FFFF00"/>
                </a:solidFill>
              </a:rPr>
              <a:t> (</a:t>
            </a:r>
            <a:r>
              <a:rPr lang="ru-RU" sz="1400" i="1" dirty="0">
                <a:solidFill>
                  <a:srgbClr val="FFFF00"/>
                </a:solidFill>
              </a:rPr>
              <a:t>Леон</a:t>
            </a:r>
            <a:r>
              <a:rPr lang="ru-RU" sz="1400" dirty="0">
                <a:solidFill>
                  <a:srgbClr val="FFFF00"/>
                </a:solidFill>
              </a:rPr>
              <a:t>). К славянским дохристианским они не относятся.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536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938" y="116632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Славянские имена на букву Б.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938" y="1628800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>
                <a:solidFill>
                  <a:srgbClr val="FFFF00"/>
                </a:solidFill>
                <a:hlinkClick r:id="rId2" tooltip="Бажен (страница отсутствует)"/>
              </a:rPr>
              <a:t>Бажен</a:t>
            </a:r>
            <a:r>
              <a:rPr lang="ru-RU" sz="1400" dirty="0">
                <a:solidFill>
                  <a:srgbClr val="FFFF00"/>
                </a:solidFill>
              </a:rPr>
              <a:t> — желанное дитя, желанный. То же значение у имён </a:t>
            </a:r>
            <a:r>
              <a:rPr lang="ru-RU" sz="1400" dirty="0" err="1">
                <a:solidFill>
                  <a:srgbClr val="FFFF00"/>
                </a:solidFill>
              </a:rPr>
              <a:t>Бажай</a:t>
            </a:r>
            <a:r>
              <a:rPr lang="ru-RU" sz="1400" dirty="0">
                <a:solidFill>
                  <a:srgbClr val="FFFF00"/>
                </a:solidFill>
              </a:rPr>
              <a:t> и Бажан. От этих имён возникли фамилии Бажанов, Баженов и Бажутин.</a:t>
            </a:r>
          </a:p>
          <a:p>
            <a:r>
              <a:rPr lang="ru-RU" sz="1400" dirty="0" err="1">
                <a:solidFill>
                  <a:srgbClr val="FFFF00"/>
                </a:solidFill>
                <a:hlinkClick r:id="rId3" tooltip="Бажена"/>
              </a:rPr>
              <a:t>Бажена</a:t>
            </a:r>
            <a:r>
              <a:rPr lang="ru-RU" sz="1400" dirty="0">
                <a:solidFill>
                  <a:srgbClr val="FFFF00"/>
                </a:solidFill>
              </a:rPr>
              <a:t> — женская форма имени </a:t>
            </a:r>
            <a:r>
              <a:rPr lang="ru-RU" sz="1400" dirty="0" err="1">
                <a:solidFill>
                  <a:srgbClr val="FFFF00"/>
                </a:solidFill>
              </a:rPr>
              <a:t>Бажен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Баламут — несерьёзный, легкомысленный. Употребляется в XIV веке в Новгороде.</a:t>
            </a:r>
          </a:p>
          <a:p>
            <a:r>
              <a:rPr lang="ru-RU" sz="1400" dirty="0" err="1">
                <a:solidFill>
                  <a:srgbClr val="FFFF00"/>
                </a:solidFill>
                <a:hlinkClick r:id="rId4" tooltip="Безсон"/>
              </a:rPr>
              <a:t>Безсон</a:t>
            </a:r>
            <a:r>
              <a:rPr lang="ru-RU" sz="1400" dirty="0">
                <a:solidFill>
                  <a:srgbClr val="FFFF00"/>
                </a:solidFill>
              </a:rPr>
              <a:t> — недремлющий, бодрый. От этого имени возникли фамилии: </a:t>
            </a:r>
            <a:r>
              <a:rPr lang="ru-RU" sz="1400" dirty="0">
                <a:solidFill>
                  <a:srgbClr val="FFFF00"/>
                </a:solidFill>
                <a:hlinkClick r:id="rId5" tooltip="Бессоновы"/>
              </a:rPr>
              <a:t>Бессонов</a:t>
            </a:r>
            <a:r>
              <a:rPr lang="ru-RU" sz="1400" dirty="0">
                <a:solidFill>
                  <a:srgbClr val="FFFF00"/>
                </a:solidFill>
              </a:rPr>
              <a:t> и </a:t>
            </a:r>
            <a:r>
              <a:rPr lang="ru-RU" sz="1400" dirty="0" err="1">
                <a:solidFill>
                  <a:srgbClr val="FFFF00"/>
                </a:solidFill>
                <a:hlinkClick r:id="rId6" tooltip="Безсоновы"/>
              </a:rPr>
              <a:t>Безсонов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r>
              <a:rPr lang="ru-RU" sz="1400" dirty="0" err="1">
                <a:solidFill>
                  <a:srgbClr val="FFFF00"/>
                </a:solidFill>
                <a:hlinkClick r:id="rId7" tooltip="Белослав"/>
              </a:rPr>
              <a:t>Белослав</a:t>
            </a:r>
            <a:r>
              <a:rPr lang="ru-RU" sz="1400" dirty="0">
                <a:solidFill>
                  <a:srgbClr val="FFFF00"/>
                </a:solidFill>
              </a:rPr>
              <a:t> — от </a:t>
            </a:r>
            <a:r>
              <a:rPr lang="ru-RU" sz="1400" i="1" dirty="0">
                <a:solidFill>
                  <a:srgbClr val="FFFF00"/>
                </a:solidFill>
              </a:rPr>
              <a:t>бел</a:t>
            </a:r>
            <a:r>
              <a:rPr lang="ru-RU" sz="1400" dirty="0">
                <a:solidFill>
                  <a:srgbClr val="FFFF00"/>
                </a:solidFill>
              </a:rPr>
              <a:t> — белый, белеть и </a:t>
            </a:r>
            <a:r>
              <a:rPr lang="ru-RU" sz="1400" i="1" dirty="0">
                <a:solidFill>
                  <a:srgbClr val="FFFF00"/>
                </a:solidFill>
              </a:rPr>
              <a:t>слав</a:t>
            </a:r>
            <a:r>
              <a:rPr lang="ru-RU" sz="1400" dirty="0">
                <a:solidFill>
                  <a:srgbClr val="FFFF00"/>
                </a:solidFill>
              </a:rPr>
              <a:t> — славить. Сокращённые имена: </a:t>
            </a:r>
            <a:r>
              <a:rPr lang="ru-RU" sz="1400" dirty="0" err="1">
                <a:solidFill>
                  <a:srgbClr val="FFFF00"/>
                </a:solidFill>
              </a:rPr>
              <a:t>Беляй</a:t>
            </a:r>
            <a:r>
              <a:rPr lang="ru-RU" sz="1400" dirty="0">
                <a:solidFill>
                  <a:srgbClr val="FFFF00"/>
                </a:solidFill>
              </a:rPr>
              <a:t>, Белян. От этих имён возникли фамилии: Белов, </a:t>
            </a:r>
            <a:r>
              <a:rPr lang="ru-RU" sz="1400" dirty="0" err="1">
                <a:solidFill>
                  <a:srgbClr val="FFFF00"/>
                </a:solidFill>
              </a:rPr>
              <a:t>Белышев</a:t>
            </a:r>
            <a:r>
              <a:rPr lang="ru-RU" sz="1400" dirty="0">
                <a:solidFill>
                  <a:srgbClr val="FFFF00"/>
                </a:solidFill>
              </a:rPr>
              <a:t>, Беляев.</a:t>
            </a:r>
          </a:p>
          <a:p>
            <a:r>
              <a:rPr lang="ru-RU" sz="1400" dirty="0" err="1">
                <a:solidFill>
                  <a:srgbClr val="FFFF00"/>
                </a:solidFill>
                <a:hlinkClick r:id="rId8" tooltip="Белослава (страница отсутствует)"/>
              </a:rPr>
              <a:t>Белослава</a:t>
            </a:r>
            <a:r>
              <a:rPr lang="ru-RU" sz="1400" dirty="0">
                <a:solidFill>
                  <a:srgbClr val="FFFF00"/>
                </a:solidFill>
              </a:rPr>
              <a:t> — женская форма имени </a:t>
            </a:r>
            <a:r>
              <a:rPr lang="ru-RU" sz="1400" dirty="0" err="1">
                <a:solidFill>
                  <a:srgbClr val="FFFF00"/>
                </a:solidFill>
              </a:rPr>
              <a:t>Белослав</a:t>
            </a:r>
            <a:r>
              <a:rPr lang="ru-RU" sz="1400" dirty="0">
                <a:solidFill>
                  <a:srgbClr val="FFFF00"/>
                </a:solidFill>
              </a:rPr>
              <a:t>. Сокращённое имя — Беляна.</a:t>
            </a:r>
          </a:p>
          <a:p>
            <a:r>
              <a:rPr lang="ru-RU" sz="1400" dirty="0" err="1">
                <a:solidFill>
                  <a:srgbClr val="FFFF00"/>
                </a:solidFill>
                <a:hlinkClick r:id="rId9" tooltip="Беримир (страница отсутствует)"/>
              </a:rPr>
              <a:t>Беримир</a:t>
            </a:r>
            <a:r>
              <a:rPr lang="ru-RU" sz="1400" dirty="0">
                <a:solidFill>
                  <a:srgbClr val="FFFF00"/>
                </a:solidFill>
              </a:rPr>
              <a:t> — заботящийся о мире.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Берислав — берущий славу, заботящийся о славе.</a:t>
            </a:r>
          </a:p>
          <a:p>
            <a:r>
              <a:rPr lang="ru-RU" sz="1400" dirty="0">
                <a:solidFill>
                  <a:srgbClr val="FFFF00"/>
                </a:solidFill>
                <a:hlinkClick r:id="rId10" tooltip="Берислава (страница отсутствует)"/>
              </a:rPr>
              <a:t>Берислава</a:t>
            </a:r>
            <a:r>
              <a:rPr lang="ru-RU" sz="1400" dirty="0">
                <a:solidFill>
                  <a:srgbClr val="FFFF00"/>
                </a:solidFill>
              </a:rPr>
              <a:t> — женская форма имени Берислав.</a:t>
            </a:r>
          </a:p>
          <a:p>
            <a:r>
              <a:rPr lang="ru-RU" sz="1400" dirty="0" err="1">
                <a:solidFill>
                  <a:srgbClr val="FFFF00"/>
                </a:solidFill>
                <a:hlinkClick r:id="rId11" tooltip="Благослав (страница отсутствует)"/>
              </a:rPr>
              <a:t>Благослав</a:t>
            </a:r>
            <a:r>
              <a:rPr lang="ru-RU" sz="1400" dirty="0">
                <a:solidFill>
                  <a:srgbClr val="FFFF00"/>
                </a:solidFill>
              </a:rPr>
              <a:t> — прославляющий доброту.</a:t>
            </a:r>
          </a:p>
          <a:p>
            <a:r>
              <a:rPr lang="ru-RU" sz="1400" dirty="0" err="1">
                <a:solidFill>
                  <a:srgbClr val="FFFF00"/>
                </a:solidFill>
                <a:hlinkClick r:id="rId12" tooltip="Благослава (страница отсутствует)"/>
              </a:rPr>
              <a:t>Благослава</a:t>
            </a:r>
            <a:r>
              <a:rPr lang="ru-RU" sz="1400" dirty="0">
                <a:solidFill>
                  <a:srgbClr val="FFFF00"/>
                </a:solidFill>
              </a:rPr>
              <a:t> — женская форма имени </a:t>
            </a:r>
            <a:r>
              <a:rPr lang="ru-RU" sz="1400" dirty="0" err="1">
                <a:solidFill>
                  <a:srgbClr val="FFFF00"/>
                </a:solidFill>
              </a:rPr>
              <a:t>Благослав</a:t>
            </a:r>
            <a:r>
              <a:rPr lang="ru-RU" sz="1400" dirty="0">
                <a:solidFill>
                  <a:srgbClr val="FFFF00"/>
                </a:solidFill>
              </a:rPr>
              <a:t>. Сокращённые имена: </a:t>
            </a:r>
            <a:r>
              <a:rPr lang="ru-RU" sz="1400" dirty="0">
                <a:solidFill>
                  <a:srgbClr val="FFFF00"/>
                </a:solidFill>
                <a:hlinkClick r:id="rId13" tooltip="Блага"/>
              </a:rPr>
              <a:t>Блага</a:t>
            </a:r>
            <a:r>
              <a:rPr lang="ru-RU" sz="1400" dirty="0">
                <a:solidFill>
                  <a:srgbClr val="FFFF00"/>
                </a:solidFill>
              </a:rPr>
              <a:t>, </a:t>
            </a:r>
            <a:r>
              <a:rPr lang="ru-RU" sz="1400" dirty="0" err="1">
                <a:solidFill>
                  <a:srgbClr val="FFFF00"/>
                </a:solidFill>
                <a:hlinkClick r:id="rId14" tooltip="Благана (страница отсутствует)"/>
              </a:rPr>
              <a:t>Благана</a:t>
            </a:r>
            <a:r>
              <a:rPr lang="ru-RU" sz="1400" dirty="0">
                <a:solidFill>
                  <a:srgbClr val="FFFF00"/>
                </a:solidFill>
              </a:rPr>
              <a:t>, </a:t>
            </a:r>
            <a:r>
              <a:rPr lang="ru-RU" sz="1400" dirty="0" err="1">
                <a:solidFill>
                  <a:srgbClr val="FFFF00"/>
                </a:solidFill>
                <a:hlinkClick r:id="rId15" tooltip="Благина (страница отсутствует)"/>
              </a:rPr>
              <a:t>Благина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Блуд — распутный, непутёвый. Одно из «отрицательных» имён. От этого имени возникла фамилия: </a:t>
            </a:r>
            <a:r>
              <a:rPr lang="ru-RU" sz="1400" dirty="0">
                <a:solidFill>
                  <a:srgbClr val="FFFF00"/>
                </a:solidFill>
                <a:hlinkClick r:id="rId16" tooltip="Блудов"/>
              </a:rPr>
              <a:t>Блудов</a:t>
            </a:r>
            <a:r>
              <a:rPr lang="ru-RU" sz="1400" dirty="0">
                <a:solidFill>
                  <a:srgbClr val="FFFF00"/>
                </a:solidFill>
              </a:rPr>
              <a:t>. Историческая личность: </a:t>
            </a:r>
            <a:r>
              <a:rPr lang="ru-RU" sz="1400" dirty="0">
                <a:solidFill>
                  <a:srgbClr val="FFFF00"/>
                </a:solidFill>
                <a:hlinkClick r:id="rId17" tooltip="Блуд (воевода)"/>
              </a:rPr>
              <a:t>Блуд</a:t>
            </a:r>
            <a:r>
              <a:rPr lang="ru-RU" sz="1400" dirty="0">
                <a:solidFill>
                  <a:srgbClr val="FFFF00"/>
                </a:solidFill>
              </a:rPr>
              <a:t> — воевода Ярополка </a:t>
            </a:r>
            <a:r>
              <a:rPr lang="ru-RU" sz="1400" dirty="0" err="1">
                <a:solidFill>
                  <a:srgbClr val="FFFF00"/>
                </a:solidFill>
              </a:rPr>
              <a:t>Святославича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r>
              <a:rPr lang="ru-RU" sz="1400" dirty="0">
                <a:solidFill>
                  <a:srgbClr val="FFFF00"/>
                </a:solidFill>
                <a:hlinkClick r:id="rId18" tooltip="Богдан"/>
              </a:rPr>
              <a:t>Богдан</a:t>
            </a:r>
            <a:r>
              <a:rPr lang="ru-RU" sz="1400" dirty="0">
                <a:solidFill>
                  <a:srgbClr val="FFFF00"/>
                </a:solidFill>
              </a:rPr>
              <a:t> — Богом данный, подарок Бога, ребёнок данный Богом. То же значение у имени Божко. От этих имён возникли фамилии </a:t>
            </a:r>
            <a:r>
              <a:rPr lang="ru-RU" sz="1400" dirty="0" err="1">
                <a:solidFill>
                  <a:srgbClr val="FFFF00"/>
                </a:solidFill>
                <a:hlinkClick r:id="rId19" tooltip="Богданин (страница отсутствует)"/>
              </a:rPr>
              <a:t>Богданин</a:t>
            </a:r>
            <a:r>
              <a:rPr lang="ru-RU" sz="1400" dirty="0">
                <a:solidFill>
                  <a:srgbClr val="FFFF00"/>
                </a:solidFill>
              </a:rPr>
              <a:t>, </a:t>
            </a:r>
            <a:r>
              <a:rPr lang="ru-RU" sz="1400" dirty="0">
                <a:solidFill>
                  <a:srgbClr val="FFFF00"/>
                </a:solidFill>
                <a:hlinkClick r:id="rId20" tooltip="Богданов"/>
              </a:rPr>
              <a:t>Богданов</a:t>
            </a:r>
            <a:r>
              <a:rPr lang="ru-RU" sz="1400" dirty="0">
                <a:solidFill>
                  <a:srgbClr val="FFFF00"/>
                </a:solidFill>
              </a:rPr>
              <a:t>, </a:t>
            </a:r>
            <a:r>
              <a:rPr lang="ru-RU" sz="1400" dirty="0" err="1">
                <a:solidFill>
                  <a:srgbClr val="FFFF00"/>
                </a:solidFill>
                <a:hlinkClick r:id="rId21" tooltip="Богдашкин (страница отсутствует)"/>
              </a:rPr>
              <a:t>Богдашкин</a:t>
            </a:r>
            <a:r>
              <a:rPr lang="ru-RU" sz="1400" dirty="0">
                <a:solidFill>
                  <a:srgbClr val="FFFF00"/>
                </a:solidFill>
              </a:rPr>
              <a:t> и </a:t>
            </a:r>
            <a:r>
              <a:rPr lang="ru-RU" sz="1400" dirty="0">
                <a:solidFill>
                  <a:srgbClr val="FFFF00"/>
                </a:solidFill>
                <a:hlinkClick r:id="rId22" tooltip="Божков"/>
              </a:rPr>
              <a:t>Божков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r>
              <a:rPr lang="ru-RU" sz="1400" dirty="0" err="1">
                <a:solidFill>
                  <a:srgbClr val="FFFF00"/>
                </a:solidFill>
                <a:hlinkClick r:id="rId23" tooltip="Богша"/>
              </a:rPr>
              <a:t>Богша</a:t>
            </a:r>
            <a:r>
              <a:rPr lang="ru-RU" sz="1400" dirty="0">
                <a:solidFill>
                  <a:srgbClr val="FFFF00"/>
                </a:solidFill>
              </a:rPr>
              <a:t> — краткая форма, известна из грамоты № 114, Новгород.</a:t>
            </a:r>
          </a:p>
          <a:p>
            <a:r>
              <a:rPr lang="ru-RU" sz="1400" dirty="0">
                <a:solidFill>
                  <a:srgbClr val="FFFF00"/>
                </a:solidFill>
                <a:hlinkClick r:id="rId24" tooltip="Богдана (страница отсутствует)"/>
              </a:rPr>
              <a:t>Богдана</a:t>
            </a:r>
            <a:r>
              <a:rPr lang="ru-RU" sz="1400" dirty="0">
                <a:solidFill>
                  <a:srgbClr val="FFFF00"/>
                </a:solidFill>
              </a:rPr>
              <a:t> — женская форма имени </a:t>
            </a:r>
            <a:r>
              <a:rPr lang="ru-RU" sz="1400" dirty="0">
                <a:solidFill>
                  <a:srgbClr val="FFFF00"/>
                </a:solidFill>
                <a:hlinkClick r:id="rId25" tooltip="Богдан (имя)"/>
              </a:rPr>
              <a:t>Богдан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r>
              <a:rPr lang="ru-RU" sz="1400" dirty="0">
                <a:solidFill>
                  <a:srgbClr val="FFFF00"/>
                </a:solidFill>
                <a:hlinkClick r:id="rId26" tooltip="Богомил"/>
              </a:rPr>
              <a:t>Богомил</a:t>
            </a:r>
            <a:r>
              <a:rPr lang="ru-RU" sz="1400" dirty="0">
                <a:solidFill>
                  <a:srgbClr val="FFFF00"/>
                </a:solidFill>
              </a:rPr>
              <a:t> — </a:t>
            </a:r>
            <a:r>
              <a:rPr lang="ru-RU" sz="1400" dirty="0" err="1">
                <a:solidFill>
                  <a:srgbClr val="FFFF00"/>
                </a:solidFill>
              </a:rPr>
              <a:t>Божидар</a:t>
            </a:r>
            <a:r>
              <a:rPr lang="ru-RU" sz="1400" dirty="0">
                <a:solidFill>
                  <a:srgbClr val="FFFF00"/>
                </a:solidFill>
              </a:rPr>
              <a:t> — подаренный Богом, милый Богу. То же значение у имени </a:t>
            </a:r>
            <a:r>
              <a:rPr lang="ru-RU" sz="1400" dirty="0" err="1">
                <a:solidFill>
                  <a:srgbClr val="FFFF00"/>
                </a:solidFill>
              </a:rPr>
              <a:t>Богумил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14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-171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Старославянские имена на букву </a:t>
            </a:r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948690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  <a:hlinkClick r:id="rId2" tooltip="Вадим"/>
              </a:rPr>
              <a:t>Вадим</a:t>
            </a:r>
            <a:r>
              <a:rPr lang="ru-RU" dirty="0">
                <a:solidFill>
                  <a:srgbClr val="FFFF00"/>
                </a:solidFill>
              </a:rPr>
              <a:t> — спорщик, </a:t>
            </a:r>
            <a:r>
              <a:rPr lang="ru-RU" dirty="0" err="1">
                <a:solidFill>
                  <a:srgbClr val="FFFF00"/>
                </a:solidFill>
              </a:rPr>
              <a:t>раздорник</a:t>
            </a:r>
            <a:r>
              <a:rPr lang="ru-RU" dirty="0">
                <a:solidFill>
                  <a:srgbClr val="FFFF00"/>
                </a:solidFill>
              </a:rPr>
              <a:t> (от древнерусского «</a:t>
            </a:r>
            <a:r>
              <a:rPr lang="ru-RU" dirty="0" err="1">
                <a:solidFill>
                  <a:srgbClr val="FFFF00"/>
                </a:solidFill>
              </a:rPr>
              <a:t>вадити</a:t>
            </a:r>
            <a:r>
              <a:rPr lang="ru-RU" dirty="0">
                <a:solidFill>
                  <a:srgbClr val="FFFF00"/>
                </a:solidFill>
              </a:rPr>
              <a:t>» — сеять смуту, спорить, обвинять, клеветать).</a:t>
            </a:r>
          </a:p>
          <a:p>
            <a:r>
              <a:rPr lang="ru-RU" dirty="0">
                <a:solidFill>
                  <a:srgbClr val="FFFF00"/>
                </a:solidFill>
                <a:hlinkClick r:id="rId3" tooltip="Вацлав"/>
              </a:rPr>
              <a:t>Вацлав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err="1">
                <a:solidFill>
                  <a:srgbClr val="FFFF00"/>
                </a:solidFill>
                <a:hlinkClick r:id="rId4" tooltip="Велерад (страница отсутствует)"/>
              </a:rPr>
              <a:t>Велерад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err="1">
                <a:solidFill>
                  <a:srgbClr val="FFFF00"/>
                </a:solidFill>
                <a:hlinkClick r:id="rId5" tooltip="Велиград (страница отсутствует)"/>
              </a:rPr>
              <a:t>Велиград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err="1">
                <a:solidFill>
                  <a:srgbClr val="FFFF00"/>
                </a:solidFill>
                <a:hlinkClick r:id="rId6" tooltip="Велимир (страница отсутствует)"/>
              </a:rPr>
              <a:t>Велимир</a:t>
            </a:r>
            <a:r>
              <a:rPr lang="ru-RU" dirty="0">
                <a:solidFill>
                  <a:srgbClr val="FFFF00"/>
                </a:solidFill>
              </a:rPr>
              <a:t> — большой мир.</a:t>
            </a:r>
          </a:p>
          <a:p>
            <a:r>
              <a:rPr lang="ru-RU" dirty="0" err="1">
                <a:solidFill>
                  <a:srgbClr val="FFFF00"/>
                </a:solidFill>
                <a:hlinkClick r:id="rId7" tooltip="Велимира (страница отсутствует)"/>
              </a:rPr>
              <a:t>Велимира</a:t>
            </a:r>
            <a:r>
              <a:rPr lang="ru-RU" dirty="0">
                <a:solidFill>
                  <a:srgbClr val="FFFF00"/>
                </a:solidFill>
              </a:rPr>
              <a:t> — женская форма имени </a:t>
            </a:r>
            <a:r>
              <a:rPr lang="ru-RU" dirty="0" err="1">
                <a:solidFill>
                  <a:srgbClr val="FFFF00"/>
                </a:solidFill>
              </a:rPr>
              <a:t>Велимир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>
                <a:solidFill>
                  <a:srgbClr val="FFFF00"/>
                </a:solidFill>
                <a:hlinkClick r:id="rId8" tooltip="Велимудр (страница отсутствует)"/>
              </a:rPr>
              <a:t>Велимудр</a:t>
            </a:r>
            <a:r>
              <a:rPr lang="ru-RU" dirty="0">
                <a:solidFill>
                  <a:srgbClr val="FFFF00"/>
                </a:solidFill>
              </a:rPr>
              <a:t> — </a:t>
            </a:r>
            <a:r>
              <a:rPr lang="ru-RU" dirty="0" err="1">
                <a:solidFill>
                  <a:srgbClr val="FFFF00"/>
                </a:solidFill>
              </a:rPr>
              <a:t>многознающий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>
                <a:solidFill>
                  <a:srgbClr val="FFFF00"/>
                </a:solidFill>
                <a:hlinkClick r:id="rId9" tooltip="Велислав (имя) (страница отсутствует)"/>
              </a:rPr>
              <a:t>Велислав</a:t>
            </a:r>
            <a:r>
              <a:rPr lang="ru-RU" dirty="0">
                <a:solidFill>
                  <a:srgbClr val="FFFF00"/>
                </a:solidFill>
              </a:rPr>
              <a:t> — большая слава, </a:t>
            </a:r>
            <a:r>
              <a:rPr lang="ru-RU" dirty="0" err="1">
                <a:solidFill>
                  <a:srgbClr val="FFFF00"/>
                </a:solidFill>
              </a:rPr>
              <a:t>наиславнейший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>
                <a:solidFill>
                  <a:srgbClr val="FFFF00"/>
                </a:solidFill>
                <a:hlinkClick r:id="rId10" tooltip="Велислава (страница отсутствует)"/>
              </a:rPr>
              <a:t>Велислава</a:t>
            </a:r>
            <a:r>
              <a:rPr lang="ru-RU" dirty="0">
                <a:solidFill>
                  <a:srgbClr val="FFFF00"/>
                </a:solidFill>
              </a:rPr>
              <a:t> (сокр. </a:t>
            </a:r>
            <a:r>
              <a:rPr lang="ru-RU" i="1" dirty="0">
                <a:solidFill>
                  <a:srgbClr val="FFFF00"/>
                </a:solidFill>
              </a:rPr>
              <a:t>Вела, Велика, </a:t>
            </a:r>
            <a:r>
              <a:rPr lang="ru-RU" i="1" dirty="0" err="1">
                <a:solidFill>
                  <a:srgbClr val="FFFF00"/>
                </a:solidFill>
              </a:rPr>
              <a:t>Величка</a:t>
            </a:r>
            <a:r>
              <a:rPr lang="ru-RU" dirty="0">
                <a:solidFill>
                  <a:srgbClr val="FFFF00"/>
                </a:solidFill>
              </a:rPr>
              <a:t>) — женская форма имени </a:t>
            </a:r>
            <a:r>
              <a:rPr lang="ru-RU" dirty="0" err="1">
                <a:solidFill>
                  <a:srgbClr val="FFFF00"/>
                </a:solidFill>
              </a:rPr>
              <a:t>Велислав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>
                <a:solidFill>
                  <a:srgbClr val="FFFF00"/>
                </a:solidFill>
                <a:hlinkClick r:id="rId11" tooltip="Венцеслав"/>
              </a:rPr>
              <a:t>Венцеслав</a:t>
            </a:r>
            <a:r>
              <a:rPr lang="ru-RU" dirty="0">
                <a:solidFill>
                  <a:srgbClr val="FFFF00"/>
                </a:solidFill>
              </a:rPr>
              <a:t> — посвящающий славе, увенчанный славой.</a:t>
            </a:r>
          </a:p>
          <a:p>
            <a:r>
              <a:rPr lang="ru-RU" dirty="0" err="1">
                <a:solidFill>
                  <a:srgbClr val="FFFF00"/>
                </a:solidFill>
                <a:hlinkClick r:id="rId12" tooltip="Венцеслава (страница отсутствует)"/>
              </a:rPr>
              <a:t>Венцеслава</a:t>
            </a:r>
            <a:r>
              <a:rPr lang="ru-RU" dirty="0">
                <a:solidFill>
                  <a:srgbClr val="FFFF00"/>
                </a:solidFill>
              </a:rPr>
              <a:t> — женская форма имени </a:t>
            </a:r>
            <a:r>
              <a:rPr lang="ru-RU" dirty="0" err="1">
                <a:solidFill>
                  <a:srgbClr val="FFFF00"/>
                </a:solidFill>
              </a:rPr>
              <a:t>Венцеслав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>
                <a:solidFill>
                  <a:srgbClr val="FFFF00"/>
                </a:solidFill>
                <a:hlinkClick r:id="rId13" tooltip="Вера (имя)"/>
              </a:rPr>
              <a:t>Вера</a:t>
            </a:r>
            <a:r>
              <a:rPr lang="ru-RU" dirty="0">
                <a:solidFill>
                  <a:srgbClr val="FFFF00"/>
                </a:solidFill>
              </a:rPr>
              <a:t> — вера, верная.</a:t>
            </a:r>
          </a:p>
          <a:p>
            <a:r>
              <a:rPr lang="ru-RU" dirty="0" err="1">
                <a:solidFill>
                  <a:srgbClr val="FFFF00"/>
                </a:solidFill>
                <a:hlinkClick r:id="rId14" tooltip="Верослав"/>
              </a:rPr>
              <a:t>Верослав</a:t>
            </a:r>
            <a:r>
              <a:rPr lang="ru-RU" dirty="0">
                <a:solidFill>
                  <a:srgbClr val="FFFF00"/>
                </a:solidFill>
              </a:rPr>
              <a:t> — славящий веру.</a:t>
            </a:r>
          </a:p>
          <a:p>
            <a:r>
              <a:rPr lang="ru-RU" dirty="0" err="1">
                <a:solidFill>
                  <a:srgbClr val="FFFF00"/>
                </a:solidFill>
                <a:hlinkClick r:id="rId15" tooltip="Веролюб (страница отсутствует)"/>
              </a:rPr>
              <a:t>Веролюб</a:t>
            </a:r>
            <a:r>
              <a:rPr lang="ru-RU" dirty="0">
                <a:solidFill>
                  <a:srgbClr val="FFFF00"/>
                </a:solidFill>
              </a:rPr>
              <a:t> — любящий веру.</a:t>
            </a:r>
          </a:p>
          <a:p>
            <a:r>
              <a:rPr lang="ru-RU" dirty="0" err="1">
                <a:solidFill>
                  <a:srgbClr val="FFFF00"/>
                </a:solidFill>
                <a:hlinkClick r:id="rId16" tooltip="Веселин (страница отсутствует)"/>
              </a:rPr>
              <a:t>Веселин</a:t>
            </a:r>
            <a:r>
              <a:rPr lang="ru-RU" dirty="0">
                <a:solidFill>
                  <a:srgbClr val="FFFF00"/>
                </a:solidFill>
              </a:rPr>
              <a:t> — весёлый, жизнерадостный.</a:t>
            </a:r>
          </a:p>
          <a:p>
            <a:r>
              <a:rPr lang="ru-RU" dirty="0" err="1">
                <a:solidFill>
                  <a:srgbClr val="FFFF00"/>
                </a:solidFill>
                <a:hlinkClick r:id="rId17" tooltip="Веселина"/>
              </a:rPr>
              <a:t>Веселина</a:t>
            </a:r>
            <a:r>
              <a:rPr lang="ru-RU" dirty="0">
                <a:solidFill>
                  <a:srgbClr val="FFFF00"/>
                </a:solidFill>
              </a:rPr>
              <a:t> (</a:t>
            </a:r>
            <a:r>
              <a:rPr lang="ru-RU" i="1" dirty="0">
                <a:solidFill>
                  <a:srgbClr val="FFFF00"/>
                </a:solidFill>
              </a:rPr>
              <a:t>Весела</a:t>
            </a:r>
            <a:r>
              <a:rPr lang="ru-RU" dirty="0">
                <a:solidFill>
                  <a:srgbClr val="FFFF00"/>
                </a:solidFill>
              </a:rPr>
              <a:t>) — женская форма имени </a:t>
            </a:r>
            <a:r>
              <a:rPr lang="ru-RU" dirty="0" err="1">
                <a:solidFill>
                  <a:srgbClr val="FFFF00"/>
                </a:solidFill>
              </a:rPr>
              <a:t>Веселин</a:t>
            </a:r>
            <a:r>
              <a:rPr lang="ru-RU" dirty="0">
                <a:solidFill>
                  <a:srgbClr val="FFFF00"/>
                </a:solidFill>
              </a:rPr>
              <a:t>. То же значение имеет имя: Весела.</a:t>
            </a:r>
          </a:p>
          <a:p>
            <a:r>
              <a:rPr lang="ru-RU" dirty="0" err="1">
                <a:solidFill>
                  <a:srgbClr val="FFFF00"/>
                </a:solidFill>
                <a:hlinkClick r:id="rId18" tooltip="Веслав (страница отсутствует)"/>
              </a:rPr>
              <a:t>Веслав</a:t>
            </a:r>
            <a:r>
              <a:rPr lang="ru-RU" dirty="0">
                <a:solidFill>
                  <a:srgbClr val="FFFF00"/>
                </a:solidFill>
              </a:rPr>
              <a:t> — польское.</a:t>
            </a:r>
          </a:p>
          <a:p>
            <a:r>
              <a:rPr lang="ru-RU" dirty="0" err="1">
                <a:solidFill>
                  <a:srgbClr val="FFFF00"/>
                </a:solidFill>
                <a:hlinkClick r:id="rId19" tooltip="Веслава (страница отсутствует)"/>
              </a:rPr>
              <a:t>Веслава</a:t>
            </a:r>
            <a:r>
              <a:rPr lang="ru-RU" dirty="0">
                <a:solidFill>
                  <a:srgbClr val="FFFF00"/>
                </a:solidFill>
              </a:rPr>
              <a:t> — женская форма, польское.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Исконно-русские имена.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556791"/>
            <a:ext cx="75408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FF00"/>
                </a:solidFill>
              </a:rPr>
              <a:t>Благовест, Богомил, Борислав, Вадим, Вацлав или Вячеслав, </a:t>
            </a:r>
            <a:r>
              <a:rPr lang="ru-RU" sz="2000" dirty="0" err="1">
                <a:solidFill>
                  <a:srgbClr val="FFFF00"/>
                </a:solidFill>
              </a:rPr>
              <a:t>Велемир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Венцеслав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Верослав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Видомир</a:t>
            </a:r>
            <a:r>
              <a:rPr lang="ru-RU" sz="2000" dirty="0">
                <a:solidFill>
                  <a:srgbClr val="FFFF00"/>
                </a:solidFill>
              </a:rPr>
              <a:t>, Витан, </a:t>
            </a:r>
            <a:r>
              <a:rPr lang="ru-RU" sz="2000" dirty="0" err="1">
                <a:solidFill>
                  <a:srgbClr val="FFFF00"/>
                </a:solidFill>
              </a:rPr>
              <a:t>Витослав</a:t>
            </a:r>
            <a:r>
              <a:rPr lang="ru-RU" sz="2000" dirty="0">
                <a:solidFill>
                  <a:srgbClr val="FFFF00"/>
                </a:solidFill>
              </a:rPr>
              <a:t>, Влад, Владимир, Владислав, </a:t>
            </a:r>
            <a:r>
              <a:rPr lang="ru-RU" sz="2000" dirty="0" err="1">
                <a:solidFill>
                  <a:srgbClr val="FFFF00"/>
                </a:solidFill>
              </a:rPr>
              <a:t>Власт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Властислав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Волемир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Волислав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Волибор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Всемил</a:t>
            </a:r>
            <a:r>
              <a:rPr lang="ru-RU" sz="2000" dirty="0">
                <a:solidFill>
                  <a:srgbClr val="FFFF00"/>
                </a:solidFill>
              </a:rPr>
              <a:t>, Гордей (в отличие от древнегреческого "Гордий"), </a:t>
            </a:r>
            <a:r>
              <a:rPr lang="ru-RU" sz="2000" dirty="0" err="1">
                <a:solidFill>
                  <a:srgbClr val="FFFF00"/>
                </a:solidFill>
              </a:rPr>
              <a:t>Горислав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Далебор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Далемир</a:t>
            </a:r>
            <a:r>
              <a:rPr lang="ru-RU" sz="2000" dirty="0">
                <a:solidFill>
                  <a:srgbClr val="FFFF00"/>
                </a:solidFill>
              </a:rPr>
              <a:t>, Дан, </a:t>
            </a:r>
            <a:r>
              <a:rPr lang="ru-RU" sz="2000" dirty="0" err="1">
                <a:solidFill>
                  <a:srgbClr val="FFFF00"/>
                </a:solidFill>
              </a:rPr>
              <a:t>Данимир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Дарослав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Дивлян</a:t>
            </a:r>
            <a:r>
              <a:rPr lang="ru-RU" sz="2000" dirty="0">
                <a:solidFill>
                  <a:srgbClr val="FFFF00"/>
                </a:solidFill>
              </a:rPr>
              <a:t>, Добран, </a:t>
            </a:r>
            <a:r>
              <a:rPr lang="ru-RU" sz="2000" dirty="0" err="1">
                <a:solidFill>
                  <a:srgbClr val="FFFF00"/>
                </a:solidFill>
              </a:rPr>
              <a:t>Добровест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Добролюб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Доман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Драган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Есений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Зареслав</a:t>
            </a:r>
            <a:r>
              <a:rPr lang="ru-RU" sz="2000" dirty="0">
                <a:solidFill>
                  <a:srgbClr val="FFFF00"/>
                </a:solidFill>
              </a:rPr>
              <a:t>, Заслав, Збигнев, </a:t>
            </a:r>
            <a:r>
              <a:rPr lang="ru-RU" sz="2000" dirty="0" err="1">
                <a:solidFill>
                  <a:srgbClr val="FFFF00"/>
                </a:solidFill>
              </a:rPr>
              <a:t>Златан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Зореслав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Истислав</a:t>
            </a:r>
            <a:r>
              <a:rPr lang="ru-RU" sz="2000" dirty="0">
                <a:solidFill>
                  <a:srgbClr val="FFFF00"/>
                </a:solidFill>
              </a:rPr>
              <a:t>, Казимир, </a:t>
            </a:r>
            <a:r>
              <a:rPr lang="ru-RU" sz="2000" dirty="0" err="1">
                <a:solidFill>
                  <a:srgbClr val="FFFF00"/>
                </a:solidFill>
              </a:rPr>
              <a:t>Кареслав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Кветан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Ладимир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Ладислав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Лучан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Лучезар</a:t>
            </a:r>
            <a:r>
              <a:rPr lang="ru-RU" sz="2000" dirty="0">
                <a:solidFill>
                  <a:srgbClr val="FFFF00"/>
                </a:solidFill>
              </a:rPr>
              <a:t>, Любим, Любомир, Людмил, </a:t>
            </a:r>
            <a:r>
              <a:rPr lang="ru-RU" sz="2000" dirty="0" err="1">
                <a:solidFill>
                  <a:srgbClr val="FFFF00"/>
                </a:solidFill>
              </a:rPr>
              <a:t>Майслав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Мецислав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Милад</a:t>
            </a:r>
            <a:r>
              <a:rPr lang="ru-RU" sz="2000" dirty="0">
                <a:solidFill>
                  <a:srgbClr val="FFFF00"/>
                </a:solidFill>
              </a:rPr>
              <a:t>, Милан, Милен, </a:t>
            </a:r>
            <a:r>
              <a:rPr lang="ru-RU" sz="2000" dirty="0" err="1">
                <a:solidFill>
                  <a:srgbClr val="FFFF00"/>
                </a:solidFill>
              </a:rPr>
              <a:t>Милорад</a:t>
            </a:r>
            <a:r>
              <a:rPr lang="ru-RU" sz="2000" dirty="0">
                <a:solidFill>
                  <a:srgbClr val="FFFF00"/>
                </a:solidFill>
              </a:rPr>
              <a:t>, Милослав, Мирослав, Радей, </a:t>
            </a:r>
            <a:r>
              <a:rPr lang="ru-RU" sz="2000" dirty="0" err="1">
                <a:solidFill>
                  <a:srgbClr val="FFFF00"/>
                </a:solidFill>
              </a:rPr>
              <a:t>Радим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Радислав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Радосвет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Растислав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Родогор</a:t>
            </a:r>
            <a:r>
              <a:rPr lang="ru-RU" sz="2000" dirty="0">
                <a:solidFill>
                  <a:srgbClr val="FFFF00"/>
                </a:solidFill>
              </a:rPr>
              <a:t>, Ростислав, </a:t>
            </a:r>
            <a:r>
              <a:rPr lang="ru-RU" sz="2000" dirty="0" err="1">
                <a:solidFill>
                  <a:srgbClr val="FFFF00"/>
                </a:solidFill>
              </a:rPr>
              <a:t>Рудомир</a:t>
            </a:r>
            <a:r>
              <a:rPr lang="ru-RU" sz="2000" dirty="0">
                <a:solidFill>
                  <a:srgbClr val="FFFF00"/>
                </a:solidFill>
              </a:rPr>
              <a:t>, Светозар, Святогор, Славен, </a:t>
            </a:r>
            <a:r>
              <a:rPr lang="ru-RU" sz="2000" dirty="0" err="1">
                <a:solidFill>
                  <a:srgbClr val="FFFF00"/>
                </a:solidFill>
              </a:rPr>
              <a:t>Славий</a:t>
            </a:r>
            <a:r>
              <a:rPr lang="ru-RU" sz="2000" dirty="0">
                <a:solidFill>
                  <a:srgbClr val="FFFF00"/>
                </a:solidFill>
              </a:rPr>
              <a:t>, Слободан, </a:t>
            </a:r>
            <a:r>
              <a:rPr lang="ru-RU" sz="2000" dirty="0" err="1">
                <a:solidFill>
                  <a:srgbClr val="FFFF00"/>
                </a:solidFill>
              </a:rPr>
              <a:t>Станил</a:t>
            </a:r>
            <a:r>
              <a:rPr lang="ru-RU" sz="2000" dirty="0">
                <a:solidFill>
                  <a:srgbClr val="FFFF00"/>
                </a:solidFill>
              </a:rPr>
              <a:t>, Станислав, </a:t>
            </a:r>
            <a:r>
              <a:rPr lang="ru-RU" sz="2000" dirty="0" err="1">
                <a:solidFill>
                  <a:srgbClr val="FFFF00"/>
                </a:solidFill>
              </a:rPr>
              <a:t>Тихомир</a:t>
            </a:r>
            <a:r>
              <a:rPr lang="ru-RU" sz="2000" dirty="0">
                <a:solidFill>
                  <a:srgbClr val="FFFF00"/>
                </a:solidFill>
              </a:rPr>
              <a:t>, Услав, </a:t>
            </a:r>
            <a:r>
              <a:rPr lang="ru-RU" sz="2000" dirty="0" err="1">
                <a:solidFill>
                  <a:srgbClr val="FFFF00"/>
                </a:solidFill>
              </a:rPr>
              <a:t>Цветан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Чеслав</a:t>
            </a:r>
            <a:r>
              <a:rPr lang="ru-RU" sz="2000" dirty="0">
                <a:solidFill>
                  <a:srgbClr val="FFFF00"/>
                </a:solidFill>
              </a:rPr>
              <a:t>, Честен, </a:t>
            </a:r>
            <a:r>
              <a:rPr lang="ru-RU" sz="2000" dirty="0" err="1">
                <a:solidFill>
                  <a:srgbClr val="FFFF00"/>
                </a:solidFill>
              </a:rPr>
              <a:t>Честимил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Чистосвет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Яромил</a:t>
            </a:r>
            <a:r>
              <a:rPr lang="ru-RU" sz="2000" dirty="0">
                <a:solidFill>
                  <a:srgbClr val="FFFF00"/>
                </a:solidFill>
              </a:rPr>
              <a:t>, Ярослав.</a:t>
            </a:r>
          </a:p>
        </p:txBody>
      </p:sp>
    </p:spTree>
    <p:extLst>
      <p:ext uri="{BB962C8B-B14F-4D97-AF65-F5344CB8AC3E}">
        <p14:creationId xmlns:p14="http://schemas.microsoft.com/office/powerpoint/2010/main" val="5779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ds01.infourok.ru/uploads/ex/1262/00004cf9-a2e89317/img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9" b="3819"/>
          <a:stretch>
            <a:fillRect/>
          </a:stretch>
        </p:blipFill>
        <p:spPr bwMode="auto">
          <a:xfrm>
            <a:off x="179388" y="333375"/>
            <a:ext cx="8756650" cy="606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1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190</TotalTime>
  <Words>368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Constantia</vt:lpstr>
      <vt:lpstr>Wingdings 2</vt:lpstr>
      <vt:lpstr>Бумажная</vt:lpstr>
      <vt:lpstr>Русские имена из древности.</vt:lpstr>
      <vt:lpstr>                          Цели.</vt:lpstr>
      <vt:lpstr>                       Проблема.</vt:lpstr>
      <vt:lpstr>Презентация PowerPoint</vt:lpstr>
      <vt:lpstr>Как придумавали русские имена.</vt:lpstr>
      <vt:lpstr>Славянские имена на букву Б.</vt:lpstr>
      <vt:lpstr>Старославянские имена на букву В.</vt:lpstr>
      <vt:lpstr>        Исконно-русские имена.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имена из древности.</dc:title>
  <dc:creator>amach</dc:creator>
  <cp:lastModifiedBy>User</cp:lastModifiedBy>
  <cp:revision>23</cp:revision>
  <dcterms:created xsi:type="dcterms:W3CDTF">2020-09-24T11:14:59Z</dcterms:created>
  <dcterms:modified xsi:type="dcterms:W3CDTF">2024-02-12T05:42:32Z</dcterms:modified>
</cp:coreProperties>
</file>