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7" r:id="rId9"/>
    <p:sldId id="263" r:id="rId10"/>
    <p:sldId id="264" r:id="rId11"/>
    <p:sldId id="265" r:id="rId12"/>
    <p:sldId id="266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ACE39-5FD3-4124-936D-414B7CFA2C5F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55F8335-9B57-4A40-B27B-47C68B98199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ACE39-5FD3-4124-936D-414B7CFA2C5F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F8335-9B57-4A40-B27B-47C68B98199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ACE39-5FD3-4124-936D-414B7CFA2C5F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F8335-9B57-4A40-B27B-47C68B98199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ACE39-5FD3-4124-936D-414B7CFA2C5F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F8335-9B57-4A40-B27B-47C68B98199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ACE39-5FD3-4124-936D-414B7CFA2C5F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F8335-9B57-4A40-B27B-47C68B98199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ACE39-5FD3-4124-936D-414B7CFA2C5F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F8335-9B57-4A40-B27B-47C68B98199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ACE39-5FD3-4124-936D-414B7CFA2C5F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F8335-9B57-4A40-B27B-47C68B98199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ACE39-5FD3-4124-936D-414B7CFA2C5F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F8335-9B57-4A40-B27B-47C68B98199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ACE39-5FD3-4124-936D-414B7CFA2C5F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F8335-9B57-4A40-B27B-47C68B98199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ACE39-5FD3-4124-936D-414B7CFA2C5F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F8335-9B57-4A40-B27B-47C68B98199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ACE39-5FD3-4124-936D-414B7CFA2C5F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F8335-9B57-4A40-B27B-47C68B98199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AEEACE39-5FD3-4124-936D-414B7CFA2C5F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955F8335-9B57-4A40-B27B-47C68B98199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340767"/>
            <a:ext cx="7772400" cy="3536033"/>
          </a:xfrm>
        </p:spPr>
        <p:txBody>
          <a:bodyPr/>
          <a:lstStyle/>
          <a:p>
            <a:r>
              <a:rPr lang="ru-RU" sz="5400" dirty="0">
                <a:effectLst/>
              </a:rPr>
              <a:t>Развитие словесного творчества с использованием русских народных сказок</a:t>
            </a:r>
            <a:endParaRPr lang="ru-RU" sz="5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83768" y="5013176"/>
            <a:ext cx="6400800" cy="1219200"/>
          </a:xfrm>
        </p:spPr>
        <p:txBody>
          <a:bodyPr>
            <a:normAutofit fontScale="92500" lnSpcReduction="10000"/>
          </a:bodyPr>
          <a:lstStyle/>
          <a:p>
            <a:pPr algn="r"/>
            <a:r>
              <a:rPr lang="ru-RU" dirty="0" smtClean="0"/>
              <a:t>Подготовили:</a:t>
            </a:r>
          </a:p>
          <a:p>
            <a:pPr algn="r"/>
            <a:r>
              <a:rPr lang="ru-RU" dirty="0"/>
              <a:t>у</a:t>
            </a:r>
            <a:r>
              <a:rPr lang="ru-RU" dirty="0" smtClean="0"/>
              <a:t>читель – логопед Кузнецова Д. В.</a:t>
            </a:r>
          </a:p>
          <a:p>
            <a:pPr algn="r"/>
            <a:r>
              <a:rPr lang="ru-RU" dirty="0"/>
              <a:t>п</a:t>
            </a:r>
            <a:r>
              <a:rPr lang="ru-RU" dirty="0" smtClean="0"/>
              <a:t>едагог – психолог </a:t>
            </a:r>
            <a:r>
              <a:rPr lang="ru-RU" dirty="0" err="1" smtClean="0"/>
              <a:t>Гусарова</a:t>
            </a:r>
            <a:r>
              <a:rPr lang="ru-RU" dirty="0" smtClean="0"/>
              <a:t> О. А.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043608" y="116632"/>
            <a:ext cx="73954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Муниципальное бюджетное дошкольное образовательное учреждение</a:t>
            </a:r>
          </a:p>
          <a:p>
            <a:pPr algn="ctr"/>
            <a:r>
              <a:rPr lang="ru-RU" dirty="0" smtClean="0"/>
              <a:t> «Детский сад № 52 «Аленький цветочек»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92542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ser\Desktop\SpvwrI2ZaZ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7504" y="116632"/>
            <a:ext cx="2333802" cy="4148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User\Desktop\oXgvEK4L-UU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444208" y="2191122"/>
            <a:ext cx="2399737" cy="4266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User\Desktop\VLi9SVksZ7U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60648"/>
            <a:ext cx="3399580" cy="6043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23770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User\Desktop\EI2SVLF5lc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79" y="116632"/>
            <a:ext cx="3685909" cy="65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User\Desktop\l0rAFvsLAgw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04664"/>
            <a:ext cx="3254770" cy="5786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57675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User\Desktop\oYGVnmz9cM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2766180" cy="4917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User\Desktop\vTeFQZ99V_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60648"/>
            <a:ext cx="2713802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:\Users\User\Desktop\cNhAptE1Gi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5692" y="868298"/>
            <a:ext cx="3282492" cy="5835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82505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600200"/>
          </a:xfrm>
        </p:spPr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pic>
        <p:nvPicPr>
          <p:cNvPr id="12292" name="Picture 4" descr="C:\Users\User\Desktop\55145221_40c86d5ad5db80d0458fc31943e98184_8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204864"/>
            <a:ext cx="2952328" cy="4322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55024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7654" y="404664"/>
            <a:ext cx="8229600" cy="4525963"/>
          </a:xfrm>
        </p:spPr>
        <p:txBody>
          <a:bodyPr/>
          <a:lstStyle/>
          <a:p>
            <a:pPr marL="0" indent="457200" algn="just">
              <a:buNone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Становление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творческой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деятельности рассматривается в тесной связи с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развитием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всех психических процессов и прежде всего с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развитием творческого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воображения и связной речи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предполагающих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новизну, неопределенность познаваемой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ситуации,  неограниченного разнообразия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возможных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способов ее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разрешения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и облечения их в слово. 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026" name="Picture 2" descr="C:\Users\User\Desktop\Repk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068960"/>
            <a:ext cx="4464496" cy="3609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9936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6002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2400" b="1" dirty="0" smtClean="0"/>
              <a:t>Творчество </a:t>
            </a:r>
            <a:r>
              <a:rPr lang="ru-RU" sz="2400" b="1" dirty="0"/>
              <a:t>— это деятельность</a:t>
            </a:r>
            <a:r>
              <a:rPr lang="ru-RU" sz="2400" dirty="0"/>
              <a:t>, в результате которой человек создает новое, оригинальное, проявляя воображение, реализуя свой замысел, самостоятельно находя средства для его воплощения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844824"/>
            <a:ext cx="4752528" cy="4593103"/>
          </a:xfrm>
        </p:spPr>
        <p:txBody>
          <a:bodyPr>
            <a:normAutofit/>
          </a:bodyPr>
          <a:lstStyle/>
          <a:p>
            <a:pPr marL="0" indent="0" algn="r">
              <a:lnSpc>
                <a:spcPct val="150000"/>
              </a:lnSpc>
              <a:buNone/>
            </a:pPr>
            <a:r>
              <a:rPr lang="ru-RU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Каждое творчество характеризуется двумя </a:t>
            </a:r>
            <a:r>
              <a:rPr lang="ru-RU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основными </a:t>
            </a:r>
            <a:r>
              <a:rPr lang="ru-RU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показателями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indent="0" algn="r">
              <a:lnSpc>
                <a:spcPct val="110000"/>
              </a:lnSpc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оно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должно представлять общественную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ценность;</a:t>
            </a:r>
          </a:p>
          <a:p>
            <a:pPr indent="0" algn="r">
              <a:lnSpc>
                <a:spcPct val="110000"/>
              </a:lnSpc>
              <a:buFont typeface="Wingdings" panose="05000000000000000000" pitchFamily="2" charset="2"/>
              <a:buChar char="v"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но должно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давать совершенно новую продукцию.</a:t>
            </a:r>
          </a:p>
          <a:p>
            <a:pPr marL="0" indent="0">
              <a:buNone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053" name="Picture 5" descr="C:\Users\User\Desktop\hello_html_m622329d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320" y="1844824"/>
            <a:ext cx="3496130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07494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ru-RU" sz="3200" dirty="0"/>
              <a:t>Одной из разновидностей </a:t>
            </a:r>
            <a:r>
              <a:rPr lang="ru-RU" sz="3200" b="1" dirty="0"/>
              <a:t>творческой деятельности детей</a:t>
            </a:r>
            <a:r>
              <a:rPr lang="ru-RU" sz="3200" dirty="0"/>
              <a:t> является литературное или </a:t>
            </a:r>
            <a:r>
              <a:rPr lang="ru-RU" sz="3200" b="1" dirty="0"/>
              <a:t>словесное творчество</a:t>
            </a:r>
            <a:r>
              <a:rPr lang="ru-RU" sz="3200" dirty="0" smtClean="0"/>
              <a:t>.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Детское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словесное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творчество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— это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сочинения и импровизации.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Это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вид деятельности,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удовлетворяющий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одну из важнейших потребностей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ребенка — самовыражение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</a:p>
          <a:p>
            <a:pPr marL="0" indent="0" algn="just">
              <a:buNone/>
            </a:pP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Словесное творчество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— наиболее сложный вид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творческой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деятельности ребенка. Элемент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творчества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есть в любом детском рассказе. Поэтому термин </a:t>
            </a:r>
            <a:r>
              <a:rPr lang="ru-RU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«</a:t>
            </a:r>
            <a:r>
              <a:rPr lang="ru-RU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творческие рассказы</a:t>
            </a:r>
            <a:r>
              <a:rPr lang="ru-RU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»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—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условное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рассказов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которые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дети придумывают сами </a:t>
            </a:r>
            <a:r>
              <a:rPr lang="ru-RU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(завязку, ход события, кульминацию и </a:t>
            </a:r>
            <a:r>
              <a:rPr lang="ru-RU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развязку</a:t>
            </a:r>
            <a:r>
              <a:rPr lang="ru-RU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Ребенок должен самостоятельно придумать содержание (сюжет, воображаемые действующие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лица),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опираясь на тему и свой прошлый опыт. </a:t>
            </a:r>
          </a:p>
          <a:p>
            <a:pPr algn="just"/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3074" name="Picture 2" descr="C:\Users\User\Desktop\s120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63649" y="5630158"/>
            <a:ext cx="1170323" cy="1229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\Desktop\Kartinki_krasivye_babochki_narisovannye_26_0917180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6968" y="620688"/>
            <a:ext cx="1080120" cy="1340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User\Desktop\16ff39dd87910870f3532692045f0c5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44414">
            <a:off x="7627560" y="5793929"/>
            <a:ext cx="996562" cy="1107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49580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764704"/>
            <a:ext cx="8229600" cy="1600200"/>
          </a:xfrm>
        </p:spPr>
        <p:txBody>
          <a:bodyPr/>
          <a:lstStyle/>
          <a:p>
            <a:r>
              <a:rPr lang="ru-RU" sz="4800" dirty="0"/>
              <a:t>В </a:t>
            </a:r>
            <a:r>
              <a:rPr lang="ru-RU" sz="4800" b="1" dirty="0"/>
              <a:t>развитии</a:t>
            </a:r>
            <a:r>
              <a:rPr lang="ru-RU" sz="4800" dirty="0"/>
              <a:t> детского художественного </a:t>
            </a:r>
            <a:r>
              <a:rPr lang="ru-RU" sz="4800" b="1" dirty="0"/>
              <a:t>творчества выделяют три этапа</a:t>
            </a:r>
            <a:r>
              <a:rPr lang="ru-RU" sz="4800" dirty="0"/>
              <a:t>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15816" y="2204864"/>
            <a:ext cx="5770984" cy="3921299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ru-RU" b="1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 этап: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накопление опыта;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b="1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 этап: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собственно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процесс детского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творчества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непосредственно связанный с возникновением замысла, с поисками художественных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средств;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b="1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 этап: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создание новой продукции.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098" name="Picture 2" descr="C:\Users\User\Desktop\51c9828b64b3bbb0d60524b1ea5bd69c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329086"/>
            <a:ext cx="2880432" cy="4554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04729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ru-RU" sz="2800" dirty="0">
                <a:effectLst/>
              </a:rPr>
              <a:t>П</a:t>
            </a:r>
            <a:r>
              <a:rPr lang="ru-RU" sz="2800" dirty="0" smtClean="0">
                <a:effectLst/>
              </a:rPr>
              <a:t>едагогические </a:t>
            </a:r>
            <a:r>
              <a:rPr lang="ru-RU" sz="2800" b="1" dirty="0">
                <a:effectLst/>
              </a:rPr>
              <a:t>условия</a:t>
            </a:r>
            <a:r>
              <a:rPr lang="ru-RU" sz="2800" dirty="0">
                <a:effectLst/>
              </a:rPr>
              <a:t>, </a:t>
            </a:r>
            <a:r>
              <a:rPr lang="ru-RU" sz="2800" b="1" dirty="0">
                <a:effectLst/>
              </a:rPr>
              <a:t>способствующие словесному </a:t>
            </a:r>
            <a:r>
              <a:rPr lang="ru-RU" sz="2800" b="1" dirty="0" smtClean="0">
                <a:effectLst/>
              </a:rPr>
              <a:t>творчеству</a:t>
            </a:r>
            <a:r>
              <a:rPr lang="ru-RU" sz="2800" dirty="0">
                <a:effectLst/>
              </a:rPr>
              <a:t>: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628800"/>
            <a:ext cx="8229600" cy="4525963"/>
          </a:xfrm>
        </p:spPr>
        <p:txBody>
          <a:bodyPr>
            <a:normAutofit fontScale="55000" lnSpcReduction="2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ru-RU" sz="25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прогулки</a:t>
            </a:r>
            <a:r>
              <a:rPr lang="ru-RU" sz="2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экскурсии, рассматривание картин, иллюстраций, чтение книг, праздники, </a:t>
            </a:r>
            <a:r>
              <a:rPr lang="ru-RU" sz="25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развлечения; </a:t>
            </a:r>
            <a:endParaRPr lang="ru-RU" sz="25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ru-RU" sz="2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л</a:t>
            </a:r>
            <a:r>
              <a:rPr lang="ru-RU" sz="25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ичность </a:t>
            </a:r>
            <a:r>
              <a:rPr lang="ru-RU" sz="2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педагога, обладающего профессиональным мастерством, человеческим обаянием, способностью творить, оказывающего положительное влияние на творчество </a:t>
            </a:r>
            <a:r>
              <a:rPr lang="ru-RU" sz="25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ребенка</a:t>
            </a:r>
            <a:r>
              <a:rPr lang="ru-RU" sz="2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;</a:t>
            </a:r>
            <a:endParaRPr lang="ru-RU" sz="25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ru-RU" sz="2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р</a:t>
            </a:r>
            <a:r>
              <a:rPr lang="ru-RU" sz="25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азвитие </a:t>
            </a:r>
            <a:r>
              <a:rPr lang="ru-RU" sz="2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воображения — своеобразной формы отражения действительности, </a:t>
            </a:r>
            <a:endParaRPr lang="ru-RU" sz="25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r>
              <a:rPr lang="ru-RU" sz="25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заключающейся </a:t>
            </a:r>
            <a:r>
              <a:rPr lang="ru-RU" sz="2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 создании новых образов и идей на основе имеющихся </a:t>
            </a:r>
            <a:r>
              <a:rPr lang="ru-RU" sz="25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представлений;</a:t>
            </a:r>
            <a:endParaRPr lang="ru-RU" sz="25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ru-RU" sz="2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р</a:t>
            </a:r>
            <a:r>
              <a:rPr lang="ru-RU" sz="25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азвитие наблюдательности</a:t>
            </a:r>
            <a:r>
              <a:rPr lang="ru-RU" sz="2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;</a:t>
            </a:r>
            <a:endParaRPr lang="ru-RU" sz="25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ru-RU" sz="2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</a:t>
            </a:r>
            <a:r>
              <a:rPr lang="ru-RU" sz="25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оспитание трудолюбия</a:t>
            </a:r>
            <a:r>
              <a:rPr lang="ru-RU" sz="2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;</a:t>
            </a:r>
            <a:endParaRPr lang="ru-RU" sz="25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ru-RU" sz="2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</a:t>
            </a:r>
            <a:r>
              <a:rPr lang="ru-RU" sz="25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бучение </a:t>
            </a:r>
            <a:r>
              <a:rPr lang="ru-RU" sz="2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на </a:t>
            </a:r>
            <a:r>
              <a:rPr lang="ru-RU" sz="25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занятиях</a:t>
            </a:r>
            <a:r>
              <a:rPr lang="ru-RU" sz="2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;</a:t>
            </a:r>
            <a:r>
              <a:rPr lang="ru-RU" sz="25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р</a:t>
            </a:r>
            <a:r>
              <a:rPr lang="ru-RU" sz="25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азвитие речи </a:t>
            </a:r>
            <a:r>
              <a:rPr lang="ru-RU" sz="2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на </a:t>
            </a:r>
            <a:r>
              <a:rPr lang="ru-RU" sz="25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логопедических занятиях;</a:t>
            </a:r>
            <a:endParaRPr lang="ru-RU" sz="25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ru-RU" sz="2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</a:t>
            </a:r>
            <a:r>
              <a:rPr lang="ru-RU" sz="25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богащение </a:t>
            </a:r>
            <a:r>
              <a:rPr lang="ru-RU" sz="2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и активизация словаря </a:t>
            </a:r>
            <a:r>
              <a:rPr lang="ru-RU" sz="25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засчет</a:t>
            </a:r>
            <a:r>
              <a:rPr lang="ru-RU" sz="25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слов-определений, помогающих описывать переживания, черты характера действующих лиц; </a:t>
            </a:r>
            <a:endParaRPr lang="ru-RU" sz="25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ru-RU" sz="2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у</a:t>
            </a:r>
            <a:r>
              <a:rPr lang="ru-RU" sz="25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мение </a:t>
            </a:r>
            <a:r>
              <a:rPr lang="ru-RU" sz="2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детей связно рассказывать, владеть структурой связного высказывания, знать композицию повествования и </a:t>
            </a:r>
            <a:r>
              <a:rPr lang="ru-RU" sz="25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описания;</a:t>
            </a:r>
            <a:endParaRPr lang="ru-RU" sz="25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ru-RU" sz="2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</a:t>
            </a:r>
            <a:r>
              <a:rPr lang="ru-RU" sz="25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равильное </a:t>
            </a:r>
            <a:r>
              <a:rPr lang="ru-RU" sz="2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понимание детьми задания </a:t>
            </a:r>
            <a:r>
              <a:rPr lang="ru-RU" sz="25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«придумать»</a:t>
            </a:r>
            <a:r>
              <a:rPr lang="ru-RU" sz="2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т. е. создать нечто новое, рассказать о том, чего на самом деле не </a:t>
            </a:r>
            <a:r>
              <a:rPr lang="ru-RU" sz="25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было</a:t>
            </a:r>
            <a:r>
              <a:rPr lang="ru-RU" sz="2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;</a:t>
            </a:r>
            <a:endParaRPr lang="ru-RU" sz="25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ru-RU" sz="2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р</a:t>
            </a:r>
            <a:r>
              <a:rPr lang="ru-RU" sz="25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азвитие </a:t>
            </a:r>
            <a:r>
              <a:rPr lang="ru-RU" sz="2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поэтического слуха – способности к различению жанров, понимание их особенностей, умение чувствовать компоненты художественной формы и осознавать их функциональную связь с </a:t>
            </a:r>
            <a:r>
              <a:rPr lang="ru-RU" sz="25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содержанием</a:t>
            </a:r>
            <a:r>
              <a:rPr lang="ru-RU" sz="2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;</a:t>
            </a:r>
            <a:endParaRPr lang="ru-RU" sz="25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ru-RU" sz="2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</a:t>
            </a:r>
            <a:r>
              <a:rPr lang="ru-RU" sz="25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заимодействие </a:t>
            </a:r>
            <a:r>
              <a:rPr lang="ru-RU" sz="2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разных видов художественной деятельности </a:t>
            </a:r>
            <a:r>
              <a:rPr lang="ru-RU" sz="25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(музыки, живописи, литературы, театра)</a:t>
            </a:r>
            <a:r>
              <a:rPr lang="ru-RU" sz="2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122" name="Picture 2" descr="C:\Users\User\Desktop\11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052736"/>
            <a:ext cx="2341652" cy="3514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06627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492896"/>
            <a:ext cx="8229600" cy="109394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1800" dirty="0" smtClean="0"/>
              <a:t>На основе и для работы с детьми нами была разработана картотека дидактических игр для развития словесного творчества дошкольников.</a:t>
            </a:r>
            <a:endParaRPr lang="ru-RU" sz="1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332656"/>
            <a:ext cx="8229600" cy="2592288"/>
          </a:xfrm>
        </p:spPr>
        <p:txBody>
          <a:bodyPr/>
          <a:lstStyle/>
          <a:p>
            <a:pPr marL="0" indent="0" algn="r">
              <a:buNone/>
            </a:pP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Развитие словесного творчества возможно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если на каждом занятии знакомить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детей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с содержанием и художественной формой произведения, обращать их внимание на образные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слова и выражения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характеристику, настроение, диалоги персонажей, описание мимики и жестов героев. </a:t>
            </a:r>
          </a:p>
          <a:p>
            <a:pPr marL="0" indent="0">
              <a:buNone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6146" name="Picture 2" descr="C:\Users\User\Desktop\i_00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586836"/>
            <a:ext cx="4320480" cy="3183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45576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ru-RU" sz="3200" dirty="0" smtClean="0"/>
              <a:t>Картотека дидактических игр по развитию словесного творчества</a:t>
            </a:r>
            <a:endParaRPr lang="ru-RU" sz="3200" dirty="0"/>
          </a:p>
        </p:txBody>
      </p:sp>
      <p:pic>
        <p:nvPicPr>
          <p:cNvPr id="11266" name="Picture 2" descr="C:\Users\User\Desktop\Слов.тв.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72816"/>
            <a:ext cx="8535988" cy="3837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98014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ru-RU" sz="2800" dirty="0" smtClean="0"/>
              <a:t>Итогом работы детей стали мультики, созданные и озвученные самими детьми (см. приложение) </a:t>
            </a:r>
            <a:endParaRPr lang="ru-RU" sz="2800" dirty="0"/>
          </a:p>
        </p:txBody>
      </p:sp>
      <p:pic>
        <p:nvPicPr>
          <p:cNvPr id="7170" name="Picture 2" descr="C:\Users\User\Desktop\zZnqRGb1L3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623031"/>
            <a:ext cx="2817602" cy="5009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User\Desktop\2nZgsYOYr9U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645887"/>
            <a:ext cx="2804745" cy="4986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User\Desktop\vhZ0unGndGk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37" y="1724950"/>
            <a:ext cx="2760272" cy="490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159193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Кутюр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Сетка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164</TotalTime>
  <Words>532</Words>
  <Application>Microsoft Office PowerPoint</Application>
  <PresentationFormat>Экран (4:3)</PresentationFormat>
  <Paragraphs>37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Исполнительная</vt:lpstr>
      <vt:lpstr>Развитие словесного творчества с использованием русских народных сказок</vt:lpstr>
      <vt:lpstr>Презентация PowerPoint</vt:lpstr>
      <vt:lpstr>Творчество — это деятельность, в результате которой человек создает новое, оригинальное, проявляя воображение, реализуя свой замысел, самостоятельно находя средства для его воплощения.</vt:lpstr>
      <vt:lpstr>Одной из разновидностей творческой деятельности детей является литературное или словесное творчество.</vt:lpstr>
      <vt:lpstr>В развитии детского художественного творчества выделяют три этапа.</vt:lpstr>
      <vt:lpstr>Педагогические условия, способствующие словесному творчеству:</vt:lpstr>
      <vt:lpstr>На основе и для работы с детьми нами была разработана картотека дидактических игр для развития словесного творчества дошкольников.</vt:lpstr>
      <vt:lpstr>Картотека дидактических игр по развитию словесного творчества</vt:lpstr>
      <vt:lpstr>Итогом работы детей стали мультики, созданные и озвученные самими детьми (см. приложение) 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Развитие словесного творчества с использованием русских народных сказок</dc:title>
  <dc:creator>Пользователь Windows</dc:creator>
  <cp:lastModifiedBy>Пользователь Windows</cp:lastModifiedBy>
  <cp:revision>12</cp:revision>
  <dcterms:created xsi:type="dcterms:W3CDTF">2020-04-07T07:43:20Z</dcterms:created>
  <dcterms:modified xsi:type="dcterms:W3CDTF">2020-04-07T10:28:14Z</dcterms:modified>
</cp:coreProperties>
</file>