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76" r:id="rId9"/>
    <p:sldId id="275" r:id="rId10"/>
    <p:sldId id="274" r:id="rId11"/>
    <p:sldId id="278" r:id="rId12"/>
    <p:sldId id="277" r:id="rId13"/>
    <p:sldId id="279" r:id="rId14"/>
    <p:sldId id="261" r:id="rId15"/>
    <p:sldId id="271" r:id="rId16"/>
    <p:sldId id="273" r:id="rId17"/>
    <p:sldId id="272" r:id="rId18"/>
    <p:sldId id="266" r:id="rId19"/>
    <p:sldId id="264" r:id="rId20"/>
    <p:sldId id="263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3BD84E-D8D6-4593-AB16-BAEBF98E4B4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8B1167-D5A9-43D2-A221-4852471A9FF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93038"/>
          </a:xfrm>
        </p:spPr>
        <p:txBody>
          <a:bodyPr>
            <a:normAutofit/>
          </a:bodyPr>
          <a:lstStyle/>
          <a:p>
            <a:r>
              <a:rPr lang="ru-RU" dirty="0"/>
              <a:t>Развитие функциональной грамотности на уроках </a:t>
            </a:r>
            <a:r>
              <a:rPr lang="ru-RU" dirty="0">
                <a:latin typeface="+mn-lt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48081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УСЛОВИЯ ФОРМИРОВАНИЯ ФУНКЦИОНАЛЬНОЙ ГРАМОТНОСТИ НА УРОКАХ ТЕХНОЛОГИИ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92" y="1772816"/>
            <a:ext cx="7674031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56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УСЛОВИЯ ФОРМИРОВАНИЯ ФУНКЦИОНАЛЬНОЙ ГРАМОТНОСТИ НА УРОКАХ ТЕХНОЛОГИИ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93" y="1772816"/>
            <a:ext cx="7546130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35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УСЛОВИЯ ФОРМИРОВАНИЯ ФУНКЦИОНАЛЬНОЙ ГРАМОТНОСТИ НА УРОКАХ ТЕХНОЛОГИИ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32" y="1772816"/>
            <a:ext cx="75461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66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УСЛОВИЯ ФОРМИРОВАНИЯ ФУНКЦИОНАЛЬНОЙ ГРАМОТНОСТИ НА УРОКАХ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514475"/>
            <a:ext cx="7365221" cy="414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41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ПРИМЕРЫ КОМПЕТЕНТНОСТНЫХ ЗАДАНИЙ ТЕХНОЛОГИЧЕСКОГО СОДЕРЖАНИЯ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Умения планировать, работать самостоятельно, анализировать, делать выводы</a:t>
            </a:r>
            <a:r>
              <a:rPr lang="ru-RU" dirty="0"/>
              <a:t>.</a:t>
            </a:r>
          </a:p>
          <a:p>
            <a:r>
              <a:rPr lang="ru-RU" b="1" dirty="0"/>
              <a:t>Задание. Выполнение творческого проекта</a:t>
            </a:r>
            <a:r>
              <a:rPr lang="ru-RU" dirty="0"/>
              <a:t>.</a:t>
            </a:r>
          </a:p>
          <a:p>
            <a:r>
              <a:rPr lang="ru-RU" dirty="0"/>
              <a:t> В ходе выполнения проекта ученик разрабатывает и изготавливает новый продукт. Подготовительная часть проекта выполняется под руководством педагога и плавно переходит в самостоятельную работу ученика. </a:t>
            </a:r>
          </a:p>
        </p:txBody>
      </p:sp>
    </p:spTree>
    <p:extLst>
      <p:ext uri="{BB962C8B-B14F-4D97-AF65-F5344CB8AC3E}">
        <p14:creationId xmlns:p14="http://schemas.microsoft.com/office/powerpoint/2010/main" val="207653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80728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Проект «День рождения»</a:t>
            </a:r>
          </a:p>
          <a:p>
            <a:r>
              <a:rPr lang="ru-RU" sz="2800" dirty="0"/>
              <a:t>У тебя скоро день рождения. Ты пригласишь друзей. Как лучше организовать этот праздник? </a:t>
            </a:r>
          </a:p>
          <a:p>
            <a:r>
              <a:rPr lang="ru-RU" sz="2800" dirty="0"/>
              <a:t>- составь меню сладкого стола, который ты приготовишь </a:t>
            </a:r>
          </a:p>
          <a:p>
            <a:r>
              <a:rPr lang="ru-RU" sz="2800" dirty="0"/>
              <a:t>- что лучше: приготовить торт самой или купить в магазине? Обоснуй (затраты, состав и т.п.) </a:t>
            </a:r>
          </a:p>
          <a:p>
            <a:r>
              <a:rPr lang="ru-RU" sz="2800" dirty="0"/>
              <a:t>- придумай оформление комнаты и сервировку стола</a:t>
            </a:r>
          </a:p>
        </p:txBody>
      </p:sp>
    </p:spTree>
    <p:extLst>
      <p:ext uri="{BB962C8B-B14F-4D97-AF65-F5344CB8AC3E}">
        <p14:creationId xmlns:p14="http://schemas.microsoft.com/office/powerpoint/2010/main" val="359795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65527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Тема «Бюджет семьи»</a:t>
            </a:r>
          </a:p>
          <a:p>
            <a:r>
              <a:rPr lang="ru-RU" sz="2800" dirty="0"/>
              <a:t>Скоро в школу. За лето ты выросла и тебе нужно купить новые вещи, обувь и принадлежности для занятий. Составь список, что нужно приобрести и затраты. Что можно сделать чтобы всё осуществить.</a:t>
            </a:r>
          </a:p>
        </p:txBody>
      </p:sp>
    </p:spTree>
    <p:extLst>
      <p:ext uri="{BB962C8B-B14F-4D97-AF65-F5344CB8AC3E}">
        <p14:creationId xmlns:p14="http://schemas.microsoft.com/office/powerpoint/2010/main" val="284159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7056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Умение применять естественно-научные знания в ситуациях, близких к реальным.</a:t>
            </a:r>
          </a:p>
          <a:p>
            <a:endParaRPr lang="ru-RU" sz="2800" i="1" dirty="0"/>
          </a:p>
          <a:p>
            <a:r>
              <a:rPr lang="ru-RU" sz="2800" b="1" dirty="0"/>
              <a:t>Задание. Ребенок после употребления в пищу печенья стал покрываться красными пятнами, а на теле появилась отечность. Врачи поставили диагноз: «острая аллергическая реакция». Рассмотрите состав печенья. Как Вы думаете, что именно могло вызвать реакцию? Свой ответ обоснуйте.</a:t>
            </a:r>
          </a:p>
        </p:txBody>
      </p:sp>
    </p:spTree>
    <p:extLst>
      <p:ext uri="{BB962C8B-B14F-4D97-AF65-F5344CB8AC3E}">
        <p14:creationId xmlns:p14="http://schemas.microsoft.com/office/powerpoint/2010/main" val="704622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7406"/>
            <a:ext cx="70567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Задание</a:t>
            </a:r>
            <a:r>
              <a:rPr lang="ru-RU" sz="2800" dirty="0"/>
              <a:t>. Вы вернулись летом с дачи после выходных и обнаружили, что в квартире отсутствует электричество. От соседей Вы узнали, что свет отключили 13 часов назад. За это время холодильник успел полностью разморозиться, а продукты приобрели комнатную температуру.</a:t>
            </a:r>
          </a:p>
          <a:p>
            <a:r>
              <a:rPr lang="ru-RU" sz="2800" dirty="0"/>
              <a:t>На полке лежали: яйца, открытый пакет молока, колбаса «Докторская», консервы рыбные, суп на мясном бульоне, сырая курица. В ящике лежали овощи (морковь, огурцы, помидоры).</a:t>
            </a:r>
          </a:p>
          <a:p>
            <a:r>
              <a:rPr lang="ru-RU" sz="2800" dirty="0"/>
              <a:t>Какие из этих продуктов необходимо выбросить, а какие еще можно спасти? Ответ обоснуйте.</a:t>
            </a:r>
          </a:p>
        </p:txBody>
      </p:sp>
    </p:spTree>
    <p:extLst>
      <p:ext uri="{BB962C8B-B14F-4D97-AF65-F5344CB8AC3E}">
        <p14:creationId xmlns:p14="http://schemas.microsoft.com/office/powerpoint/2010/main" val="244263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704856" cy="450148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4000" i="1" dirty="0"/>
              <a:t>Умение выполнять несложные математические расчеты</a:t>
            </a:r>
          </a:p>
          <a:p>
            <a:pPr marL="82296" indent="0">
              <a:buNone/>
            </a:pPr>
            <a:r>
              <a:rPr lang="ru-RU" sz="4000" b="1" dirty="0"/>
              <a:t>Задание. Выполните эскиз оформления окна детской комнаты</a:t>
            </a:r>
            <a:r>
              <a:rPr lang="ru-RU" sz="4000" dirty="0"/>
              <a:t>.</a:t>
            </a:r>
          </a:p>
          <a:p>
            <a:pPr marL="82296" indent="0">
              <a:buNone/>
            </a:pPr>
            <a:r>
              <a:rPr lang="ru-RU" sz="4000" dirty="0"/>
              <a:t>1. На основе выполненного эскиза рассчитать количество необходимой ткани на пошив штор.  </a:t>
            </a:r>
          </a:p>
          <a:p>
            <a:pPr marL="82296" indent="0">
              <a:buNone/>
            </a:pPr>
            <a:r>
              <a:rPr lang="ru-RU" sz="4000" dirty="0"/>
              <a:t>2. Выполнить расчет расходов на оформление окна детской комнаты, в расчетах учитывать крепёжные элементы.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97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3861048"/>
            <a:ext cx="7416824" cy="19442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/>
              <a:t>Почему так важны навыки функциональной грамотности?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9832" y="332656"/>
            <a:ext cx="5601816" cy="27363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Образование – то, что остается после того, когда забывается все, чему учили.</a:t>
            </a:r>
            <a:br>
              <a:rPr lang="ru-RU" dirty="0"/>
            </a:br>
            <a:r>
              <a:rPr lang="ru-RU" dirty="0"/>
              <a:t>                  А. </a:t>
            </a:r>
            <a:r>
              <a:rPr lang="ru-RU" dirty="0" err="1"/>
              <a:t>Энштейн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99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i="1" dirty="0"/>
              <a:t>Умение выявлять вопросы, на которые может ответить наука</a:t>
            </a:r>
          </a:p>
          <a:p>
            <a:pPr marL="82296" indent="0">
              <a:buNone/>
            </a:pPr>
            <a:r>
              <a:rPr lang="ru-RU" b="1" dirty="0"/>
              <a:t>Задание.</a:t>
            </a:r>
            <a:r>
              <a:rPr lang="ru-RU" dirty="0"/>
              <a:t> Группа британских учёных разрабатывает «умную» одежду, которая поможет детям с отклонениями в развитии «заговорить». Ребёнка, одетого в жилет из уникального </a:t>
            </a:r>
            <a:r>
              <a:rPr lang="ru-RU" dirty="0" err="1"/>
              <a:t>электротекстиля</a:t>
            </a:r>
            <a:r>
              <a:rPr lang="ru-RU" dirty="0"/>
              <a:t>, который подсоединён к синтезатору речи, можно будет понять просто по его постукиванию по чувствительной к прикосновению ткани.</a:t>
            </a:r>
          </a:p>
          <a:p>
            <a:pPr marL="82296" indent="0">
              <a:buNone/>
            </a:pPr>
            <a:r>
              <a:rPr lang="ru-RU" dirty="0"/>
              <a:t>Не повредив материал, одежду можно стирать, наматывать вокруг предметов или складывать. Учёный говорит, что материал можно запустить в дешёвое массовое производство.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95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962088" cy="5771728"/>
          </a:xfrm>
        </p:spPr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r>
              <a:rPr lang="ru-RU" sz="7000" i="1" dirty="0"/>
              <a:t>Умение формулировать выводы и находить доказательства, подтверждающие или опровергающие эти выводы</a:t>
            </a:r>
          </a:p>
          <a:p>
            <a:pPr marL="82296" indent="0">
              <a:buNone/>
            </a:pPr>
            <a:r>
              <a:rPr lang="ru-RU" sz="7000" dirty="0"/>
              <a:t> </a:t>
            </a:r>
          </a:p>
          <a:p>
            <a:pPr marL="82296" indent="0">
              <a:buNone/>
            </a:pPr>
            <a:r>
              <a:rPr lang="ru-RU" sz="7000" b="1" dirty="0"/>
              <a:t>Задание. </a:t>
            </a:r>
            <a:r>
              <a:rPr lang="ru-RU" sz="7000" dirty="0"/>
              <a:t>Молоко – это первая в жизни пища, которую получают детёныши млекопитающих. Для их здоровья важно, чтобы питательные вещества в молоке, которое они употребляют, были идентичными тем, что и в молоке их матерей. Ниже в таблице указаны основные вещества, содержащиеся в молоке трёх млекопитающих: коровы, волка и человека. Приведённые в таблице данные показывают, сколько в среднем жиров, белков и углеводов содержится в 100 г молока.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104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794986"/>
              </p:ext>
            </p:extLst>
          </p:nvPr>
        </p:nvGraphicFramePr>
        <p:xfrm>
          <a:off x="1259632" y="1916831"/>
          <a:ext cx="6552729" cy="309634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74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8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Вещество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Коровье молоко (г)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Молоко волчицы (г)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Женское молоко (г)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Жиры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4,0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Белки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1,4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Углеводы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4,9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346541"/>
            <a:ext cx="676875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Вопрос: используя данные таблицы, приведите доказательство того, что эта легенда могла быть правдивой.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19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888" y="1412776"/>
            <a:ext cx="8178112" cy="3709392"/>
          </a:xfrm>
        </p:spPr>
        <p:txBody>
          <a:bodyPr/>
          <a:lstStyle/>
          <a:p>
            <a:pPr marL="82296" indent="0">
              <a:buNone/>
            </a:pPr>
            <a:r>
              <a:rPr lang="ru-RU" dirty="0"/>
              <a:t> Уроки технологии помогают сформировать</a:t>
            </a:r>
          </a:p>
          <a:p>
            <a:pPr marL="82296" indent="0">
              <a:buNone/>
            </a:pPr>
            <a:r>
              <a:rPr lang="ru-RU" dirty="0"/>
              <a:t>различные навыки современного успешного человека, т.е. функционально грамотную личность.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80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71420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Причины необходимых изменений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31640" y="2636912"/>
            <a:ext cx="7498080" cy="2989312"/>
          </a:xfrm>
        </p:spPr>
        <p:txBody>
          <a:bodyPr>
            <a:normAutofit/>
          </a:bodyPr>
          <a:lstStyle/>
          <a:p>
            <a:r>
              <a:rPr lang="ru-RU" dirty="0"/>
              <a:t>Экологические изменения</a:t>
            </a:r>
          </a:p>
          <a:p>
            <a:r>
              <a:rPr lang="ru-RU" dirty="0"/>
              <a:t>Экономические изменения</a:t>
            </a:r>
          </a:p>
          <a:p>
            <a:r>
              <a:rPr lang="ru-RU" dirty="0"/>
              <a:t>Финансовые изменения</a:t>
            </a:r>
          </a:p>
          <a:p>
            <a:r>
              <a:rPr lang="ru-RU" dirty="0"/>
              <a:t>Социальные изменения. </a:t>
            </a:r>
          </a:p>
        </p:txBody>
      </p:sp>
    </p:spTree>
    <p:extLst>
      <p:ext uri="{BB962C8B-B14F-4D97-AF65-F5344CB8AC3E}">
        <p14:creationId xmlns:p14="http://schemas.microsoft.com/office/powerpoint/2010/main" val="181433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функциональной грамотности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4"/>
          <a:stretch/>
        </p:blipFill>
        <p:spPr bwMode="auto">
          <a:xfrm>
            <a:off x="971600" y="1700808"/>
            <a:ext cx="7629985" cy="439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89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Функциональная грамотность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6671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– это способность человека вступать в отношения с внешней средой и максимально быстро адаптироваться и функционировать в ней. </a:t>
            </a:r>
          </a:p>
          <a:p>
            <a:endParaRPr lang="ru-RU" dirty="0"/>
          </a:p>
          <a:p>
            <a:r>
              <a:rPr lang="ru-RU" dirty="0"/>
              <a:t>Задача уроков технологии в том, чтобы научить учащегося ориентироваться в ситуации и находить выход из нее самостоятельно, приобретать новые знания, правильно ставить цель и разрабатывать план действии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57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Отличительные черты функциональной грамотности: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направленность на решение бытовых проблем;</a:t>
            </a:r>
          </a:p>
          <a:p>
            <a:r>
              <a:rPr lang="ru-RU" dirty="0"/>
              <a:t>- является ситуативной характеристикой личности, поскольку обнаруживает себя в конкретных социальных обстоятельствах;</a:t>
            </a:r>
          </a:p>
          <a:p>
            <a:r>
              <a:rPr lang="ru-RU" dirty="0"/>
              <a:t>- связь с решением стандартных, стереотипных задач;</a:t>
            </a:r>
          </a:p>
          <a:p>
            <a:r>
              <a:rPr lang="ru-RU" dirty="0"/>
              <a:t>- это всегда некоторый элементарный (базовый) уровень навыков чтения и письма;</a:t>
            </a:r>
          </a:p>
          <a:p>
            <a:r>
              <a:rPr lang="ru-RU" dirty="0"/>
              <a:t>- используется в качестве оценки прежде всего взрослого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54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УСЛОВИЯ ФОРМИРОВАНИЯ ФУНКЦИОНАЛЬНОЙ ГРАМОТНОСТИ НА УРОКАХ ТЕХНОЛОГИИ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10" y="1988840"/>
            <a:ext cx="7493117" cy="421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79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УСЛОВИЯ ФОРМИРОВАНИЯ ФУНКЦИОНАЛЬНОЙ ГРАМОТНОСТИ НА УРОКАХ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7621013" cy="429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12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УСЛОВИЯ ФОРМИРОВАНИЯ ФУНКЦИОНАЛЬНОЙ ГРАМОТНОСТИ НА УРОКАХ ТЕХНОЛОГИИ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984776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027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801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Gill Sans MT</vt:lpstr>
      <vt:lpstr>Verdana</vt:lpstr>
      <vt:lpstr>Wingdings 2</vt:lpstr>
      <vt:lpstr>Солнцестояние</vt:lpstr>
      <vt:lpstr>Развитие функциональной грамотности на уроках технологии</vt:lpstr>
      <vt:lpstr> </vt:lpstr>
      <vt:lpstr>Причины необходимых изменений </vt:lpstr>
      <vt:lpstr>Формы функциональной грамотности</vt:lpstr>
      <vt:lpstr>Функциональная грамотность </vt:lpstr>
      <vt:lpstr>Отличительные черты функциональной грамотности: </vt:lpstr>
      <vt:lpstr>УСЛОВИЯ ФОРМИРОВАНИЯ ФУНКЦИОНАЛЬНОЙ ГРАМОТНОСТИ НА УРОКАХ ТЕХНОЛОГИИ</vt:lpstr>
      <vt:lpstr>УСЛОВИЯ ФОРМИРОВАНИЯ ФУНКЦИОНАЛЬНОЙ ГРАМОТНОСТИ НА УРОКАХ ТЕХНОЛОГИИ</vt:lpstr>
      <vt:lpstr>УСЛОВИЯ ФОРМИРОВАНИЯ ФУНКЦИОНАЛЬНОЙ ГРАМОТНОСТИ НА УРОКАХ ТЕХНОЛОГИИ</vt:lpstr>
      <vt:lpstr>УСЛОВИЯ ФОРМИРОВАНИЯ ФУНКЦИОНАЛЬНОЙ ГРАМОТНОСТИ НА УРОКАХ ТЕХНОЛОГИИ</vt:lpstr>
      <vt:lpstr>УСЛОВИЯ ФОРМИРОВАНИЯ ФУНКЦИОНАЛЬНОЙ ГРАМОТНОСТИ НА УРОКАХ ТЕХНОЛОГИИ</vt:lpstr>
      <vt:lpstr>УСЛОВИЯ ФОРМИРОВАНИЯ ФУНКЦИОНАЛЬНОЙ ГРАМОТНОСТИ НА УРОКАХ ТЕХНОЛОГИИ</vt:lpstr>
      <vt:lpstr>УСЛОВИЯ ФОРМИРОВАНИЯ ФУНКЦИОНАЛЬНОЙ ГРАМОТНОСТИ НА УРОКАХ ТЕХНОЛОГИИ</vt:lpstr>
      <vt:lpstr>ПРИМЕРЫ КОМПЕТЕНТНОСТНЫХ ЗАДАНИЙ ТЕХНОЛОГИЧЕСКОГО СОДЕРЖАНИЯ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на уроках технологии</dc:title>
  <dc:creator>Елена</dc:creator>
  <cp:lastModifiedBy>Флюра Глазкова</cp:lastModifiedBy>
  <cp:revision>11</cp:revision>
  <dcterms:created xsi:type="dcterms:W3CDTF">2022-03-20T21:24:59Z</dcterms:created>
  <dcterms:modified xsi:type="dcterms:W3CDTF">2024-02-27T06:20:40Z</dcterms:modified>
</cp:coreProperties>
</file>