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7" r:id="rId3"/>
    <p:sldId id="288" r:id="rId4"/>
    <p:sldId id="290" r:id="rId5"/>
    <p:sldId id="294" r:id="rId6"/>
    <p:sldId id="293" r:id="rId7"/>
    <p:sldId id="292" r:id="rId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8946035-5752-47FF-83C2-525ED257F670}" type="datetime1">
              <a:rPr lang="ru-RU" smtClean="0"/>
              <a:t>09.11.2023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796536C-9E4A-49E6-A81E-57E50B618651}" type="datetime1">
              <a:rPr lang="ru-RU" noProof="0" smtClean="0"/>
              <a:t>09.11.2023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1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53343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1566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3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40155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4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17761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5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82641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6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07730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7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90530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Полилиния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" name="Полилиния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" name="Полилиния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" name="Полилиния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" name="Полилиния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" name="Полилиния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" name="Полилиния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" name="Полилиния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" name="Полилиния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" name="Полилиния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" name="Полилиния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" name="Полилиния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" name="Полилиния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" name="Полилиния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" name="Полилиния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" name="Полилиния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" name="Полилиния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" name="Полилиния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" name="Полилиния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" name="Полилиния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" name="Полилиния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" name="Полилиния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" name="Полилиния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" name="Полилиния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" name="Полилиния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" name="Полилиния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" name="Полилиния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" name="Полилиния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" name="Полилиния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" name="Полилиния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" name="Полилиния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" name="Полилиния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" name="Полилиния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9" name="Полилиния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" name="Полилиния 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5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6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7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8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9" name="Полилиния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Полилиния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2" name="Полилиния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3" name="Полилиния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4" name="Полилиния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5" name="Полилиния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6" name="Полилиния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7" name="Полилиния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8" name="Полилиния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59" name="Полилиния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60" name="Полилиния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61" name="Группа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Полилиния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3" name="Полилиния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4" name="Полилиния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5" name="Полилиния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6" name="Полилиния 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7" name="Полилиния 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8" name="Полилиния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9" name="Полилиния 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0" name="Полилиния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1" name="Полилиния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2" name="Полилиния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3" name="Полилиния 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4" name="Полилиния 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5" name="Полилиния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6" name="Полилиния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7" name="Полилиния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8" name="Полилиния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9" name="Полилиния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0" name="Полилиния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81" name="Группа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Полилиния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3" name="Полилиния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4" name="Полилиния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5" name="Полилиния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6" name="Полилиния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87" name="Группа 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9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0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1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2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3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Полилиния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6" name="Полилиния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7" name="Полилиния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8" name="Полилиния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99" name="Группа 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1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2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3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4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5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106" name="Группа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8" name="Полилиния 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9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0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1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2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3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4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115" name="Полилиния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16" name="Полилиния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grpSp>
        <p:nvGrpSpPr>
          <p:cNvPr id="117" name="Группа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Полилиния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9" name="Полилиния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0" name="Полилиния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1" name="Полилиния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2" name="Полилиния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3" name="Полилиния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4" name="Полилиния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5" name="Полилиния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6" name="Полилиния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7" name="Полилиния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8" name="Полилиния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9" name="Полилиния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0" name="Полилиния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1" name="Полилиния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2" name="Полилиния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3" name="Полилиния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4" name="Полилиния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5" name="Полилиния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6" name="Полилиния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7" name="Полилиния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8" name="Полилиния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9" name="Полилиния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0" name="Полилиния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1" name="Полилиния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2" name="Полилиния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3" name="Полилиния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4" name="Полилиния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5" name="Полилиния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146" name="Группа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Полилиния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8" name="Полилиния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9" name="Полилиния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0" name="Полилиния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1" name="Полилиния 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2" name="Полилиния 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3" name="Полилиния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4" name="Полилиния 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5" name="Полилиния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6" name="Полилиния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7" name="Полилиния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8" name="Полилиния 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9" name="Полилиния 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0" name="Полилиния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1" name="Полилиния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2" name="Полилиния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3" name="Полилиния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4" name="Полилиния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5" name="Полилиния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6" name="Полилиния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7" name="Полилиния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8" name="Полилиния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9" name="Полилиния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0" name="Полилиния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171" name="Группа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 rtl="0">
              <a:defRPr sz="66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783383-B6BF-4DF5-9321-A615BB9B05FF}" type="datetime1">
              <a:rPr lang="ru-RU" smtClean="0"/>
              <a:t>09.11.2023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6F9EF3-0218-43C3-84EC-451520FC5451}" type="datetime1">
              <a:rPr lang="ru-RU" smtClean="0"/>
              <a:t>09.11.2023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ED61BD-9181-4528-B8C9-C7A912D57609}" type="datetime1">
              <a:rPr lang="ru-RU" smtClean="0"/>
              <a:t>09.11.2023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 rtl="0">
              <a:defRPr sz="52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D74D49-0525-4F0C-BC4E-7E5E1470E019}" type="datetime1">
              <a:rPr lang="ru-RU" smtClean="0"/>
              <a:t>09.11.2023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FC7D64-8F41-416B-B956-8E45D6FC9E68}" type="datetime1">
              <a:rPr lang="ru-RU" smtClean="0"/>
              <a:t>09.11.2023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E45466-FD56-4ABE-ADC3-9669DF5517A4}" type="datetime1">
              <a:rPr lang="ru-RU" smtClean="0"/>
              <a:t>09.11.2023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7" name="Полилиния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9" name="Группа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" name="Полилиния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" name="Полилиния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" name="Полилиния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9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0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5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6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7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8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9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0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1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2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3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4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5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6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7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8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9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0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1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2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3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4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5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6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7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8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9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0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1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2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3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4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5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6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7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8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9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0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1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2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3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4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5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6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7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8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9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0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1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2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93" name="Группа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Полилиния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5" name="Полилиния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6" name="Полилиния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7" name="Полилиния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8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9" name="Полилиния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0" name="Полилиния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1" name="Полилиния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2" name="Полилиния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3" name="Полилиния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4" name="Полилиния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5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6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7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8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9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0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1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2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3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4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5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6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7" name="Полилиния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8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9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0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1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2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3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4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5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6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7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8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9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0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1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2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3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4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5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6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7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8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9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0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1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2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3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4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5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6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7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8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9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0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1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2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3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4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5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6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7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8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9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0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1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2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3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4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5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6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7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8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9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0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1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2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3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4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5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6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177" name="Группа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9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0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1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2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3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4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5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6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7" name="Полилиния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8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9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0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1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2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3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4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5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6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7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8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9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0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1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2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3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4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5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6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7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8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9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0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1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2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3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4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5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6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7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8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9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0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1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2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3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4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5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6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7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8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9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0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1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2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3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4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5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6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7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8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9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0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1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2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3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4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5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6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7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8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9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0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1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2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3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4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5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6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7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8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9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260" name="Группа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Полилиния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2" name="Полилиния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3" name="Полилиния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4" name="Полилиния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5" name="Полилиния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6" name="Полилиния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7" name="Полилиния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8" name="Полилиния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9" name="Полилиния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0" name="Полилиния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1" name="Полилиния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2" name="Полилиния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3" name="Полилиния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Полилиния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5" name="Полилиния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6" name="Полилиния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7" name="Полилиния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Полилиния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9" name="Полилиния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0" name="Полилиния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1" name="Полилиния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2" name="Полилиния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3" name="Полилиния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4" name="Полилиния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Полилиния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Полилиния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7" name="Полилиния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8" name="Полилиния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289" name="Группа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Полилиния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1" name="Овал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2" name="Полилиния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3" name="Полилиния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4" name="Полилиния 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5" name="Полилиния 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6" name="Полилиния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7" name="Полилиния 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8" name="Полилиния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9" name="Полилиния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0" name="Полилиния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1" name="Полилиния 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2" name="Полилиния 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3" name="Полилиния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4" name="Полилиния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5" name="Полилиния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6" name="Полилиния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7" name="Полилиния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8" name="Полилиния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9" name="Полилиния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310" name="Полилиния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11" name="Группа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Полилиния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3" name="Полилиния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4" name="Полилиния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5" name="Полилиния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6" name="Полилиния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7" name="Полилиния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8" name="Полилиния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9" name="Полилиния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0" name="Полилиния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1" name="Полилиния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2" name="Полилиния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3" name="Полилиния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4" name="Полилиния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5" name="Полилиния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6" name="Полилиния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7" name="Полилиния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8" name="Полилиния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9" name="Полилиния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0" name="Полилиния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1" name="Полилиния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2" name="Полилиния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3" name="Полилиния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4" name="Полилиния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5" name="Полилиния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6" name="Полилиния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7" name="Полилиния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8" name="Полилиния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9" name="Полилиния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0" name="Полилиния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1" name="Полилиния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2" name="Полилиния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3" name="Полилиния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4" name="Полилиния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5" name="Полилиния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6" name="Полилиния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7" name="Полилиния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48" name="Группа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Группа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Полилиния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6" name="Полилиния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7" name="Полилиния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8" name="Полилиния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9" name="Полилиния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0" name="Полилиния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1" name="Полилиния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2" name="Полилиния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3" name="Полилиния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4" name="Полилиния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5" name="Полилиния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6" name="Полилиния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7" name="Полилиния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8" name="Полилиния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9" name="Полилиния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0" name="Полилиния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1" name="Полилиния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2" name="Полилиния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3" name="Полилиния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4" name="Полилиния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5" name="Полилиния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6" name="Полилиния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7" name="Полилиния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8" name="Полилиния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9" name="Полилиния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0" name="Полилиния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1" name="Полилиния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2" name="Полилиния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3" name="Полилиния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4" name="Полилиния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5" name="Полилиния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6" name="Полилиния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7" name="Полилиния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8" name="Полилиния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9" name="Полилиния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0" name="Полилиния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1" name="Полилиния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2" name="Полилиния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3" name="Полилиния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4" name="Полилиния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5" name="Полилиния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6" name="Полилиния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7" name="Полилиния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8" name="Полилиния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9" name="Полилиния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20" name="Полилиния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21" name="Полилиния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  <p:grpSp>
          <p:nvGrpSpPr>
            <p:cNvPr id="350" name="Группа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Полилиния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7" name="Полилиния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8" name="Полилиния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9" name="Полилиния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0" name="Полилиния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1" name="Полилиния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2" name="Полилиния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3" name="Полилиния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4" name="Полилиния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  <p:grpSp>
          <p:nvGrpSpPr>
            <p:cNvPr id="351" name="Группа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Полилиния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0" name="Полилиния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1" name="Полилиния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2" name="Полилиния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3" name="Полилиния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4" name="Полилиния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5" name="Полилиния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  <p:grpSp>
          <p:nvGrpSpPr>
            <p:cNvPr id="352" name="Группа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Полилиния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54" name="Полилиния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55" name="Полилиния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56" name="Полилиния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57" name="Полилиния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58" name="Полилиния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</p:grpSp>
      <p:grpSp>
        <p:nvGrpSpPr>
          <p:cNvPr id="422" name="Группа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431" name="Группа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3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4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5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6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7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8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9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440" name="Группа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B54661-BEC5-480E-9436-5687E48DC71C}" type="datetime1">
              <a:rPr lang="ru-RU" smtClean="0"/>
              <a:t>09.11.2023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D41C67-035C-4CBB-98FC-8F15799E3174}" type="datetime1">
              <a:rPr lang="ru-RU" smtClean="0"/>
              <a:t>09.11.2023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 rtl="0">
              <a:defRPr sz="34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E97672-3BEE-47A7-98BD-BEA4B0C653AC}" type="datetime1">
              <a:rPr lang="ru-RU" smtClean="0"/>
              <a:t>09.11.2023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 rtl="0">
              <a:defRPr sz="34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ACEABE-CAAA-427A-B50D-20C50B1B8A02}" type="datetime1">
              <a:rPr lang="ru-RU" smtClean="0"/>
              <a:t>09.11.2023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9" name="Полилиния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10" name="Группа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Полилиния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26" name="Группа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Полилиния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 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34" name="Группа 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Полилиния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8" name="Полилиния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Полилиния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" name="Полилиния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43" name="Группа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Полилиния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 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 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52" name="Группа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61" name="Группа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0C3865C-54F8-42FC-910E-97C2D6F6567A}" type="datetime1">
              <a:rPr lang="ru-RU" noProof="0" smtClean="0"/>
              <a:t>09.11.2023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/>
              <a:t>Проект в средней группе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sz="3600" dirty="0"/>
              <a:t>Подготовила</a:t>
            </a:r>
            <a:r>
              <a:rPr lang="ru-RU" dirty="0"/>
              <a:t>: </a:t>
            </a:r>
            <a:r>
              <a:rPr lang="ru-RU" dirty="0" err="1"/>
              <a:t>Ловпаче</a:t>
            </a:r>
            <a:r>
              <a:rPr lang="ru-RU" dirty="0"/>
              <a:t> Ф.А.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1107">
        <p:cut/>
      </p:transition>
    </mc:Choice>
    <mc:Fallback>
      <p:transition advTm="11107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19"/>
            <a:ext cx="9360418" cy="4335960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Актуальность</a:t>
            </a:r>
            <a:r>
              <a:rPr lang="ru-RU" sz="1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• Воспитание бережного и заботливого отношения к живой и неживой природе возможно тогда, когда дети будут располагать хотя бы элементарными знаниями о них, овладеют несложными способами наблюдать природу, видеть её красоту. </a:t>
            </a:r>
            <a:br>
              <a:rPr lang="ru-RU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• На этой основе и формируется любовь детей к природе, родному краю. </a:t>
            </a:r>
            <a:br>
              <a:rPr lang="ru-RU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• Приобретённые в детстве умение видеть и слушать природу такой, какая она есть в действительности, вызывает у детей глубокий интерес к ней, расширяет знания, способствует формированию характера и интересов.</a:t>
            </a:r>
            <a:br>
              <a:rPr lang="ru-RU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• Общение с природой, познание её тайн облагораживает человека, делает его более чутким. Чем больше мы узнаём природу, тем больше мы начинаем любить её.</a:t>
            </a:r>
            <a:r>
              <a:rPr lang="ru-RU" sz="60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6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6000" dirty="0"/>
              <a:t/>
            </a:r>
            <a:br>
              <a:rPr lang="ru-RU" sz="6000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flipH="1">
            <a:off x="4074850" y="3523104"/>
            <a:ext cx="6915704" cy="516236"/>
          </a:xfrm>
        </p:spPr>
        <p:txBody>
          <a:bodyPr rtlCol="0">
            <a:normAutofit fontScale="70000" lnSpcReduction="20000"/>
          </a:bodyPr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710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2176">
        <p:fade/>
      </p:transition>
    </mc:Choice>
    <mc:Fallback>
      <p:transition spd="med" advTm="1217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631446"/>
          </a:xfrm>
        </p:spPr>
        <p:txBody>
          <a:bodyPr rtlCol="0">
            <a:normAutofit/>
          </a:bodyPr>
          <a:lstStyle/>
          <a:p>
            <a:pPr rtl="0"/>
            <a:r>
              <a:rPr lang="ru-RU" sz="2800" b="1" dirty="0">
                <a:solidFill>
                  <a:srgbClr val="C00000"/>
                </a:solidFill>
              </a:rPr>
              <a:t>Участники проекта: </a:t>
            </a:r>
            <a:r>
              <a:rPr lang="ru-RU" sz="2800" dirty="0">
                <a:solidFill>
                  <a:srgbClr val="C00000"/>
                </a:solidFill>
              </a:rPr>
              <a:t>дети средней группы, родители, воспитатели, музыкальный руководитель. </a:t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Вид проекта: </a:t>
            </a:r>
            <a:r>
              <a:rPr lang="ru-RU" sz="2800" dirty="0">
                <a:solidFill>
                  <a:srgbClr val="C00000"/>
                </a:solidFill>
              </a:rPr>
              <a:t>информационно- познавательный.</a:t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Срок реализации: </a:t>
            </a:r>
            <a:r>
              <a:rPr lang="ru-RU" sz="2800" dirty="0">
                <a:solidFill>
                  <a:srgbClr val="C00000"/>
                </a:solidFill>
              </a:rPr>
              <a:t>1 месяц.</a:t>
            </a:r>
            <a:r>
              <a:rPr lang="ru-RU" sz="6600" dirty="0">
                <a:solidFill>
                  <a:srgbClr val="C00000"/>
                </a:solidFill>
              </a:rPr>
              <a:t/>
            </a:r>
            <a:br>
              <a:rPr lang="ru-RU" sz="6600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03329" y="2476916"/>
            <a:ext cx="6916336" cy="2246003"/>
          </a:xfrm>
        </p:spPr>
        <p:txBody>
          <a:bodyPr rtlCol="0"/>
          <a:lstStyle/>
          <a:p>
            <a:pPr rtl="0"/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0AC0CF2-68D5-0D01-2FDD-BEFCCB0B10E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03329" y="2024109"/>
            <a:ext cx="3458168" cy="292075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43F705F-38D7-DD23-5BCD-636D77F013F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61497" y="2463601"/>
            <a:ext cx="3458168" cy="300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26709"/>
      </p:ext>
    </p:extLst>
  </p:cSld>
  <p:clrMapOvr>
    <a:masterClrMapping/>
  </p:clrMapOvr>
  <p:transition spd="slow" advTm="7877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19"/>
            <a:ext cx="9360418" cy="2880021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sz="4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Цель:</a:t>
            </a:r>
            <a:r>
              <a:rPr lang="ru-RU" sz="4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пополнение и обогащение знаний детей о времени года «Осень»; формирование познавательного интереса к окружающей среде. </a:t>
            </a:r>
            <a:r>
              <a:rPr lang="ru-RU" sz="6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6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2494578"/>
          </a:xfrm>
        </p:spPr>
        <p:txBody>
          <a:bodyPr rtlCol="0">
            <a:noAutofit/>
          </a:bodyPr>
          <a:lstStyle/>
          <a:p>
            <a:pPr rtl="0"/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Задачи: • расширить представления детей о характерных признаках осени; </a:t>
            </a:r>
            <a:b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Уточнить представления детей об изменениях, происходящих осенью в жизни растений и животных; </a:t>
            </a:r>
            <a:b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Продолжать учить различать некоторые лиственные деревья и грибы;</a:t>
            </a:r>
            <a:b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• Учить устанавливать причинно-следственные связи на примере образования плода; </a:t>
            </a:r>
            <a:b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Воспитывать бережное отношение к природе, способность любоваться ее красотой.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04886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1286">
        <p:split orient="vert"/>
      </p:transition>
    </mc:Choice>
    <mc:Fallback>
      <p:transition spd="slow" advTm="1128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4868620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sz="27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7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Этапы проекта: </a:t>
            </a:r>
            <a: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7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1.Подготовительный этап: </a:t>
            </a:r>
            <a: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Составление плана совместной работы с детьми, педагогами и родителями: </a:t>
            </a:r>
            <a:b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Подбор материала и оборудования для занятий, бесед, с\р игр с детьми. </a:t>
            </a:r>
            <a:b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Подбор песен, музыкальных игр, танцевальных композиций, связанных с тематикой проекта. </a:t>
            </a:r>
            <a:b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Оформление папок – передвижек для родителей по теме проекта, подборка фотографий, литературы. </a:t>
            </a:r>
            <a:b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Беседы с родителями о необходимом участии их в проекте, о серьезном отношении к воспитательно – образовательному процессу в ДОУ. </a:t>
            </a:r>
            <a:r>
              <a:rPr lang="ru-RU" sz="6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6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49558" y="4589802"/>
            <a:ext cx="6916336" cy="1771600"/>
          </a:xfrm>
        </p:spPr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018815"/>
      </p:ext>
    </p:extLst>
  </p:cSld>
  <p:clrMapOvr>
    <a:masterClrMapping/>
  </p:clrMapOvr>
  <p:transition spd="slow" advTm="14923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560425"/>
          </a:xfrm>
        </p:spPr>
        <p:txBody>
          <a:bodyPr rtlCol="0">
            <a:normAutofit/>
          </a:bodyPr>
          <a:lstStyle/>
          <a:p>
            <a:pPr rtl="0"/>
            <a:r>
              <a:rPr lang="ru-RU" sz="2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2.Основной этап Мероприятия по работе с детьми: </a:t>
            </a: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чтение художественной литературы, </a:t>
            </a:r>
            <a:b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беседы, </a:t>
            </a:r>
            <a:b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занятия, </a:t>
            </a:r>
            <a:b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наблюдения, </a:t>
            </a:r>
            <a:b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рисование, </a:t>
            </a:r>
            <a:b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аппликация, </a:t>
            </a:r>
            <a:b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дидактические игры.</a:t>
            </a:r>
            <a:b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864963" y="2459115"/>
            <a:ext cx="5566299" cy="3773009"/>
          </a:xfrm>
        </p:spPr>
        <p:txBody>
          <a:bodyPr rtlCol="0">
            <a:noAutofit/>
          </a:bodyPr>
          <a:lstStyle/>
          <a:p>
            <a:pPr rtl="0"/>
            <a:r>
              <a:rPr lang="ru-RU" sz="2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Мероприятия по работе с родителями: </a:t>
            </a:r>
            <a:br>
              <a:rPr lang="ru-RU" sz="2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- изготовление печатных консультаций по темам: «Осень», «Фрукты», «Овощи»; </a:t>
            </a:r>
            <a:br>
              <a:rPr lang="ru-RU" sz="2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- организация выставок детских работ: рисунков, аппликаций, поделок из природного материала, пластилина, семян, овощного и фруктового салатов. </a:t>
            </a:r>
            <a:br>
              <a:rPr lang="ru-RU" sz="2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- проведение индивидуальных бесед с целью создания интереса и привлечения родителей к изготовлению поделок – игрушек из природных даров.</a:t>
            </a:r>
            <a:br>
              <a:rPr lang="ru-RU" sz="2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78065623"/>
      </p:ext>
    </p:extLst>
  </p:cSld>
  <p:clrMapOvr>
    <a:masterClrMapping/>
  </p:clrMapOvr>
  <p:transition spd="med" advTm="16484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3181862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sz="27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Заключительный этап: </a:t>
            </a:r>
            <a: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 подведение итога конкурса среди семей; </a:t>
            </a:r>
            <a:b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 оформление фото выставки;</a:t>
            </a:r>
            <a:b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•  показ инсценировки «Загадки с грядки»; </a:t>
            </a:r>
            <a:b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 оформление выставки семейных поделок из даров осени; </a:t>
            </a:r>
            <a:b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музыкальное развлечение «Осень в гости к нам пришла»; </a:t>
            </a:r>
            <a:b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7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итоговое занятие «Прогулка в осенний лес».</a:t>
            </a:r>
            <a:r>
              <a:rPr lang="ru-RU" sz="6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6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03329" y="3213717"/>
            <a:ext cx="6916336" cy="2219416"/>
          </a:xfrm>
        </p:spPr>
        <p:txBody>
          <a:bodyPr rtlCol="0"/>
          <a:lstStyle/>
          <a:p>
            <a:pPr rtl="0"/>
            <a:r>
              <a:rPr lang="ru-RU" dirty="0"/>
              <a:t>Спасибо за просмотр</a:t>
            </a:r>
          </a:p>
        </p:txBody>
      </p:sp>
    </p:spTree>
    <p:extLst>
      <p:ext uri="{BB962C8B-B14F-4D97-AF65-F5344CB8AC3E}">
        <p14:creationId xmlns:p14="http://schemas.microsoft.com/office/powerpoint/2010/main" val="2258430246"/>
      </p:ext>
    </p:extLst>
  </p:cSld>
  <p:clrMapOvr>
    <a:masterClrMapping/>
  </p:clrMapOvr>
  <p:transition spd="slow" advTm="29788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зад в школу (16x9)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0895128_TF02895270" id="{EDADA7D7-5728-495F-8FBC-D04C087FB434}" vid="{F66C6106-380C-435D-804E-16F649057CBA}"/>
    </a:ext>
  </a:extLst>
</a:theme>
</file>

<file path=ppt/theme/theme2.xml><?xml version="1.0" encoding="utf-8"?>
<a:theme xmlns:a="http://schemas.openxmlformats.org/drawingml/2006/main" name="Тема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87</Words>
  <Application>Microsoft Office PowerPoint</Application>
  <PresentationFormat>Широкоэкранный</PresentationFormat>
  <Paragraphs>18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Cambria</vt:lpstr>
      <vt:lpstr>Tahoma</vt:lpstr>
      <vt:lpstr>Назад в школу (16x9)</vt:lpstr>
      <vt:lpstr>Проект в средней группе </vt:lpstr>
      <vt:lpstr>       Актуальность   • Воспитание бережного и заботливого отношения к живой и неживой природе возможно тогда, когда дети будут располагать хотя бы элементарными знаниями о них, овладеют несложными способами наблюдать природу, видеть её красоту.  • На этой основе и формируется любовь детей к природе, родному краю.  • Приобретённые в детстве умение видеть и слушать природу такой, какая она есть в действительности, вызывает у детей глубокий интерес к ней, расширяет знания, способствует формированию характера и интересов.  • Общение с природой, познание её тайн облагораживает человека, делает его более чутким. Чем больше мы узнаём природу, тем больше мы начинаем любить её.  </vt:lpstr>
      <vt:lpstr>Участники проекта: дети средней группы, родители, воспитатели, музыкальный руководитель.  Вид проекта: информационно- познавательный. Срок реализации: 1 месяц. </vt:lpstr>
      <vt:lpstr>Цель: пополнение и обогащение знаний детей о времени года «Осень»; формирование познавательного интереса к окружающей среде.  </vt:lpstr>
      <vt:lpstr> Этапы проекта:  1.Подготовительный этап: Составление плана совместной работы с детьми, педагогами и родителями:  • Подбор материала и оборудования для занятий, бесед, с\р игр с детьми.  • Подбор песен, музыкальных игр, танцевальных композиций, связанных с тематикой проекта.  • Оформление папок – передвижек для родителей по теме проекта, подборка фотографий, литературы.  • Беседы с родителями о необходимом участии их в проекте, о серьезном отношении к воспитательно – образовательному процессу в ДОУ.  </vt:lpstr>
      <vt:lpstr>2.Основной этап Мероприятия по работе с детьми:  • чтение художественной литературы,  • беседы,  • занятия,  • наблюдения,  • рисование,  • аппликация,  • дидактические игры. </vt:lpstr>
      <vt:lpstr>3. Заключительный этап:  •  подведение итога конкурса среди семей;  •  оформление фото выставки;  •  показ инсценировки «Загадки с грядки»;  •  оформление выставки семейных поделок из даров осени;  • музыкальное развлечение «Осень в гости к нам пришла»;  • итоговое занятие «Прогулка в осенний лес».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в средней группе </dc:title>
  <dc:creator>Admin</dc:creator>
  <cp:lastModifiedBy>Admin</cp:lastModifiedBy>
  <cp:revision>2</cp:revision>
  <dcterms:created xsi:type="dcterms:W3CDTF">2023-11-09T06:26:27Z</dcterms:created>
  <dcterms:modified xsi:type="dcterms:W3CDTF">2023-11-09T11:50:40Z</dcterms:modified>
</cp:coreProperties>
</file>