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7" r:id="rId3"/>
    <p:sldId id="301" r:id="rId4"/>
    <p:sldId id="280" r:id="rId5"/>
    <p:sldId id="303" r:id="rId6"/>
    <p:sldId id="304" r:id="rId7"/>
    <p:sldId id="302" r:id="rId8"/>
    <p:sldId id="305" r:id="rId9"/>
    <p:sldId id="308" r:id="rId10"/>
    <p:sldId id="281" r:id="rId11"/>
    <p:sldId id="296" r:id="rId12"/>
    <p:sldId id="297" r:id="rId13"/>
    <p:sldId id="286" r:id="rId14"/>
    <p:sldId id="287" r:id="rId15"/>
    <p:sldId id="288" r:id="rId16"/>
    <p:sldId id="290" r:id="rId17"/>
    <p:sldId id="289" r:id="rId18"/>
    <p:sldId id="291" r:id="rId19"/>
    <p:sldId id="292" r:id="rId20"/>
    <p:sldId id="293" r:id="rId21"/>
    <p:sldId id="295" r:id="rId22"/>
    <p:sldId id="294" r:id="rId23"/>
    <p:sldId id="300" r:id="rId24"/>
    <p:sldId id="298" r:id="rId25"/>
    <p:sldId id="29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75" autoAdjust="0"/>
    <p:restoredTop sz="94337" autoAdjust="0"/>
  </p:normalViewPr>
  <p:slideViewPr>
    <p:cSldViewPr>
      <p:cViewPr varScale="1">
        <p:scale>
          <a:sx n="104" d="100"/>
          <a:sy n="104" d="100"/>
        </p:scale>
        <p:origin x="-5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424936" cy="1368152"/>
          </a:xfrm>
        </p:spPr>
        <p:txBody>
          <a:bodyPr>
            <a:normAutofit fontScale="25000" lnSpcReduction="20000"/>
          </a:bodyPr>
          <a:lstStyle/>
          <a:p>
            <a:r>
              <a:rPr lang="ru-RU" sz="19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r>
              <a:rPr lang="ru-RU" sz="19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</a:t>
            </a:r>
            <a:r>
              <a:rPr lang="ru-RU" sz="13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вместе»</a:t>
            </a:r>
            <a:r>
              <a:rPr lang="ru-RU" sz="13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14291"/>
            <a:ext cx="8784976" cy="1428759"/>
          </a:xfrm>
        </p:spPr>
        <p:txBody>
          <a:bodyPr>
            <a:normAutofit/>
          </a:bodyPr>
          <a:lstStyle/>
          <a:p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Муниципальное бюджетное </a:t>
            </a:r>
            <a:r>
              <a:rPr lang="ru-RU" sz="11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обЩЕОБразовательное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учреждение                                                                                                                   «Центр образования № 42»  (УЧЕБНЫЙ корпус №4)</a:t>
            </a:r>
            <a:b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педагогическое сообщество воспитателей  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Тула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51520" y="5445224"/>
            <a:ext cx="4032448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9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оспитатель Щеголева Л.А. </a:t>
            </a:r>
          </a:p>
          <a:p>
            <a:endParaRPr lang="ru-RU" sz="9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Февраль 2019</a:t>
            </a:r>
          </a:p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3685120" cy="260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2320" cy="621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94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952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7598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3357562"/>
            <a:ext cx="5286412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9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8318" y="3509962"/>
            <a:ext cx="5286412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54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16632"/>
            <a:ext cx="8260672" cy="1331167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Совместные экскурсии  в музей «Тульские древности»</a:t>
            </a:r>
            <a:endParaRPr lang="ru-RU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43685"/>
            <a:ext cx="4557433" cy="353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935" y="1412776"/>
            <a:ext cx="43190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3343"/>
            <a:ext cx="2952328" cy="190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03440"/>
            <a:ext cx="323207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28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733" y="3861048"/>
            <a:ext cx="4460627" cy="30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738" y="216518"/>
            <a:ext cx="4876616" cy="364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4565720" cy="32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6" y="494035"/>
            <a:ext cx="4019203" cy="288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80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1"/>
            <a:ext cx="9036496" cy="864096"/>
          </a:xfrm>
        </p:spPr>
        <p:txBody>
          <a:bodyPr>
            <a:noAutofit/>
          </a:bodyPr>
          <a:lstStyle/>
          <a:p>
            <a:r>
              <a:rPr lang="ru-RU" sz="36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Тульский государственный музей оружия</a:t>
            </a:r>
            <a:endParaRPr lang="ru-RU" sz="3600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Музей «</a:t>
            </a:r>
            <a:r>
              <a:rPr lang="ru-RU" sz="4000" b="1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4000" b="1" cap="none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илимоновская</a:t>
            </a:r>
            <a:r>
              <a:rPr lang="ru-RU" sz="4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игрушка» </a:t>
            </a:r>
            <a:br>
              <a:rPr lang="ru-RU" sz="4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г. Одоеве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7761"/>
            <a:ext cx="7905575" cy="520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22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4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99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16632"/>
            <a:ext cx="8260672" cy="864097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Богородицкий музей железной дороги </a:t>
            </a:r>
            <a:endParaRPr lang="ru-RU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8104"/>
            <a:ext cx="8988491" cy="585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02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Государственный мемориальный и природный заповедник «музей-усадьба Л.Н. Толстого </a:t>
            </a:r>
            <a:br>
              <a:rPr lang="ru-RU" sz="28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8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сная поляна»</a:t>
            </a:r>
            <a:endParaRPr lang="ru-RU" sz="2800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1087"/>
            <a:ext cx="7388984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0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114300" indent="0" algn="r">
              <a:buNone/>
            </a:pPr>
            <a:endParaRPr lang="ru-RU" dirty="0" smtClean="0"/>
          </a:p>
          <a:p>
            <a:pPr marL="114300" indent="0" algn="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 А.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Сухомлинский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 algn="ctr"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«Только вместе с родителями, общими усилиями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1430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педагоги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могут дать детям большое человеческое счастье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2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7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60872"/>
            <a:ext cx="4589778" cy="338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29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86128"/>
            <a:ext cx="9036496" cy="694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4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88640"/>
            <a:ext cx="8260672" cy="792089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000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Home\Desktop\Скан_2019012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2134960" cy="272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Home\Desktop\Скан_2019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230222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Home\Desktop\Скан_2019012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928670"/>
            <a:ext cx="3571900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Home\Desktop\Скан_20190121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3" y="285728"/>
            <a:ext cx="2500298" cy="343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Home\Desktop\Скан_20190121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571876"/>
            <a:ext cx="2000264" cy="314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869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88640"/>
            <a:ext cx="8260672" cy="792089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000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- 2017 год:</a:t>
            </a:r>
          </a:p>
          <a:p>
            <a:pPr marL="1143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Государственный музей-заповедник «Куликово поле»  (директор В.П. Гриценко) -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активное сотрудничество и участие в подготовке детей к интерактивным программам музея «Тульские древности»;</a:t>
            </a:r>
          </a:p>
          <a:p>
            <a:pPr marL="1143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Федеральное государственное бюджетное учреждение культуры «Тульский государственный музей оружия» -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активное содействие в организации и проведении патриотических интерактивных программ «Я помню! Я горжусь!», посвященных Дню защитника Отечества.</a:t>
            </a:r>
          </a:p>
          <a:p>
            <a:pPr marL="11430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- 2018 год:</a:t>
            </a:r>
          </a:p>
          <a:p>
            <a:pPr marL="1143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Государственный музей-заповедник «Куликово поле»  (директор В.П. Гриценко) -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активное сотрудничество и участие в подготовке детей к интерактивным программам музея «Тульские древности» в рамках проекта «Выходные вместе»;</a:t>
            </a:r>
          </a:p>
          <a:p>
            <a:pPr marL="11430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Государственный музей-заповедник «Куликово поле»  (директор В.П. Гриценко) -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активное участие в проекте «Выходные вместе» совместно с МВЦ «Тульские древности» и воспитание у детей любви к малой родине, приобщение их к истокам русской народной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69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7235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 С. Лихачев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373563"/>
          </a:xfrm>
        </p:spPr>
        <p:txBody>
          <a:bodyPr/>
          <a:lstStyle/>
          <a:p>
            <a:pPr marL="11430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Любовь к родному краю, к родной культуре, </a:t>
            </a:r>
          </a:p>
          <a:p>
            <a:pPr marL="11430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родному селу или городу, к родителям,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родной речи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начинается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малого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11430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любви к своему жилищу,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своей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школе,</a:t>
            </a:r>
          </a:p>
          <a:p>
            <a:pPr marL="11430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постепенно расширяясь, эта любовь к родному 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переходит к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своей стране, к её истории,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прошлому и настоящему.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9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64" y="3068960"/>
            <a:ext cx="8260672" cy="8603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11256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 descr="F:\косогорские веснушки\DSC06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571876"/>
            <a:ext cx="507209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6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97435"/>
            <a:ext cx="5715040" cy="287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865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107504" y="116632"/>
            <a:ext cx="3707904" cy="6525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flipH="1">
            <a:off x="5148064" y="116632"/>
            <a:ext cx="3952056" cy="6525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://ubaradio.com/uploads/images/in-i-jan-hto-v-domi-gospodar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988840"/>
            <a:ext cx="4000528" cy="37842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75856" y="5933216"/>
            <a:ext cx="2232248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0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52320" y="0"/>
            <a:ext cx="14401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ОБРАЗОВАТЕЛЬНАЯ ОРГАНИЗАЦИЯ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4110" y="1052736"/>
            <a:ext cx="2615681" cy="2808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38941"/>
            <a:r>
              <a:rPr lang="ru-RU" sz="1400" dirty="0">
                <a:solidFill>
                  <a:prstClr val="black"/>
                </a:solidFill>
                <a:latin typeface="Calibri"/>
              </a:rPr>
              <a:t>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</a:t>
            </a:r>
          </a:p>
          <a:p>
            <a:pPr lvl="0" algn="ctr" defTabSz="1038941"/>
            <a:r>
              <a:rPr lang="ru-RU" sz="1200" dirty="0">
                <a:solidFill>
                  <a:prstClr val="black"/>
                </a:solidFill>
                <a:latin typeface="Calibri"/>
              </a:rPr>
              <a:t>(ст. 44, ФЗ от 29.12.2012 г. № 273-Ф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4005064"/>
            <a:ext cx="2592288" cy="2636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38941"/>
            <a:r>
              <a:rPr lang="ru-RU" sz="1200" dirty="0">
                <a:solidFill>
                  <a:prstClr val="black"/>
                </a:solidFill>
                <a:latin typeface="Calibri"/>
              </a:rPr>
              <a:t>Родители имеют право и обязаны воспитывать  своих детей. Родители несут ответственность за воспитание и развитие своих детей.</a:t>
            </a:r>
          </a:p>
          <a:p>
            <a:pPr lvl="0" algn="ctr" defTabSz="1038941"/>
            <a:r>
              <a:rPr lang="ru-RU" sz="1200" dirty="0">
                <a:solidFill>
                  <a:prstClr val="black"/>
                </a:solidFill>
                <a:latin typeface="Calibri"/>
              </a:rPr>
              <a:t> Родители обязаны заботиться о здоровье, физическом, психическом,  духовном и нравственном развитии своих детей</a:t>
            </a:r>
            <a:r>
              <a:rPr lang="ru-RU" sz="11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lvl="0" algn="ctr" defTabSz="1038941"/>
            <a:r>
              <a:rPr lang="ru-RU" sz="1100" dirty="0">
                <a:solidFill>
                  <a:prstClr val="black"/>
                </a:solidFill>
                <a:latin typeface="Calibri"/>
              </a:rPr>
              <a:t>(ст.63 «Права и обязанности родителей по воспитанию и образованию детей», Семейный кодекс РФ)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44272" y="1052736"/>
            <a:ext cx="2511896" cy="3933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ОО обязана: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1) обеспечивать реализацию в полном объеме образовательных программ…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2) создавать безопасные условия обучения, воспитания обучающихся, присмотра и ухода за обучающимися, их содержания в соответствии с установленными нормами, обеспечивающими жизнь и здоровье обучающихся;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3) соблюдать права и свободы обучающихся, родителей (законных представителей) несовершеннолетних обучающихся.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(п.6. ст.28 «Компетенция, права, обязанности и ответственность ОО», </a:t>
            </a:r>
            <a:r>
              <a:rPr lang="ru-RU" sz="1100" dirty="0">
                <a:solidFill>
                  <a:prstClr val="black"/>
                </a:solidFill>
                <a:latin typeface="Calibri"/>
              </a:rPr>
              <a:t>ФЗ от 29.12.2012 г. № 273-ФЗ)</a:t>
            </a:r>
            <a:r>
              <a:rPr lang="ru-RU" sz="11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4272" y="5157192"/>
            <a:ext cx="2499728" cy="1484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38941"/>
            <a:r>
              <a:rPr lang="ru-RU" sz="1200" dirty="0">
                <a:solidFill>
                  <a:prstClr val="black"/>
                </a:solidFill>
                <a:latin typeface="Calibri"/>
              </a:rPr>
              <a:t>ФГОС ДО является основой для оказания помощи родителям в воспитании детей, охране и укреплении их физического и психического здоровья, в развитии индивидуальных способностей и необходимой коррекции нарушений их развития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825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428339"/>
          </a:xfrm>
        </p:spPr>
        <p:txBody>
          <a:bodyPr>
            <a:normAutofit fontScale="90000"/>
          </a:bodyPr>
          <a:lstStyle/>
          <a:p>
            <a:r>
              <a:rPr lang="ru-RU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Конвенция о правах ребенка</a:t>
            </a:r>
            <a:endParaRPr lang="ru-RU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816" y="1937895"/>
            <a:ext cx="8579296" cy="4083393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Статья 29 Цели образования.</a:t>
            </a:r>
          </a:p>
          <a:p>
            <a:pPr marL="11430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Образовательные  учреждения должны развивать личность ребенка, его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таланты, умственные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физические способности, а также воспитывать его в духе понимания, мира, терпимости, культурных традиций, уважения к своим родителям.</a:t>
            </a:r>
          </a:p>
          <a:p>
            <a:pPr marL="114300" indent="0">
              <a:buNone/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Статья 31 Отдых, досуг и культурная жизнь. </a:t>
            </a:r>
          </a:p>
          <a:p>
            <a:pPr marL="11430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Каждый ребенок имеет право на отдых и игры, а также на участие в культурной и творческой жизни.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259632" cy="193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65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71472" y="857232"/>
            <a:ext cx="1440160" cy="144016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«Речевое развитие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714480" y="428604"/>
            <a:ext cx="1440160" cy="144016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/>
              <a:t>«Познавательное развитие»</a:t>
            </a:r>
            <a:endParaRPr lang="ru-RU" sz="1100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785786" y="2071678"/>
            <a:ext cx="1440160" cy="144016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«Художественно-эстетическое развитие»</a:t>
            </a:r>
            <a:endParaRPr lang="ru-RU" sz="1100" dirty="0"/>
          </a:p>
        </p:txBody>
      </p:sp>
      <p:sp>
        <p:nvSpPr>
          <p:cNvPr id="7" name="Овал 6"/>
          <p:cNvSpPr/>
          <p:nvPr/>
        </p:nvSpPr>
        <p:spPr>
          <a:xfrm>
            <a:off x="2143108" y="2214554"/>
            <a:ext cx="1440160" cy="1440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«Физическое развитие»</a:t>
            </a:r>
            <a:endParaRPr lang="ru-RU" sz="1100" dirty="0"/>
          </a:p>
        </p:txBody>
      </p:sp>
      <p:sp>
        <p:nvSpPr>
          <p:cNvPr id="8" name="Овал 7"/>
          <p:cNvSpPr/>
          <p:nvPr/>
        </p:nvSpPr>
        <p:spPr>
          <a:xfrm>
            <a:off x="2714612" y="1214422"/>
            <a:ext cx="1440160" cy="14401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«Социально-коммуникативное развитие»</a:t>
            </a:r>
            <a:endParaRPr lang="ru-RU" sz="11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38632" y="5589240"/>
            <a:ext cx="2592288" cy="67560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САМООБСЛУЖИВАНИЕ и ЭЛЕМЕНТАРНЫЙ БЫТОВОЙ ТРУД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37312" y="774529"/>
            <a:ext cx="2592288" cy="6756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ИГРОВАЯ деятельность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37312" y="1711909"/>
            <a:ext cx="2592288" cy="67560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ПОЗНАВАТЕЛЬНО _ ИССЛЕДОВАТЕЛЬСКАЯ деятельность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37312" y="2734072"/>
            <a:ext cx="2592288" cy="6756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ИЗОБРАЗИТЕЛЬНАЯ деятельность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37312" y="3628422"/>
            <a:ext cx="2592288" cy="6756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ВОСПРИЯТИЕ ХУДОЖЕСТВЕННОЙ ЛИТЕРАТУРЫ И ФОЛЬКЛОРА</a:t>
            </a:r>
            <a:endParaRPr lang="ru-RU" sz="12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37312" y="4608831"/>
            <a:ext cx="2592288" cy="67560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МУЗЫКАЛЬНАЯ деятельность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37312" y="5589240"/>
            <a:ext cx="2592288" cy="67560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ДВИГАТЕЛЬНАЯ деятельность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>
            <a:stCxn id="10" idx="2"/>
            <a:endCxn id="11" idx="0"/>
          </p:cNvCxnSpPr>
          <p:nvPr/>
        </p:nvCxnSpPr>
        <p:spPr>
          <a:xfrm>
            <a:off x="7333456" y="1450138"/>
            <a:ext cx="0" cy="26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2738632" y="4608832"/>
            <a:ext cx="2592288" cy="6947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КОНСТРУИРОВАНИЕ ИЗ РАЗНЫХ МАТЕРИАЛОВ</a:t>
            </a:r>
            <a:endParaRPr lang="ru-RU" sz="14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485856" y="1602538"/>
            <a:ext cx="0" cy="26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638256" y="1754938"/>
            <a:ext cx="0" cy="26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7085114" y="2558960"/>
            <a:ext cx="40464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7156552" y="4416348"/>
            <a:ext cx="40464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790656" y="1907338"/>
            <a:ext cx="0" cy="26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943056" y="2059738"/>
            <a:ext cx="0" cy="26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3870404" y="5487918"/>
            <a:ext cx="40464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095456" y="2212138"/>
            <a:ext cx="0" cy="26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7156552" y="5487918"/>
            <a:ext cx="40464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>
            <a:stCxn id="18" idx="1"/>
            <a:endCxn id="9" idx="3"/>
          </p:cNvCxnSpPr>
          <p:nvPr/>
        </p:nvCxnSpPr>
        <p:spPr>
          <a:xfrm flipH="1">
            <a:off x="5330920" y="5927045"/>
            <a:ext cx="7063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051720" y="404664"/>
            <a:ext cx="4536504" cy="1800200"/>
          </a:xfrm>
          <a:prstGeom prst="ellipse">
            <a:avLst/>
          </a:prstGeom>
          <a:solidFill>
            <a:srgbClr val="6699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04317"/>
            <a:ext cx="4176464" cy="2063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212976"/>
            <a:ext cx="3600400" cy="3177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" y="3031075"/>
            <a:ext cx="4607307" cy="2907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83" y="2852936"/>
            <a:ext cx="3924257" cy="3350558"/>
          </a:xfrm>
          <a:prstGeom prst="rect">
            <a:avLst/>
          </a:prstGeom>
        </p:spPr>
      </p:pic>
      <p:pic>
        <p:nvPicPr>
          <p:cNvPr id="1032" name="Picture 8" descr="http://clipart-library.com/img1/7903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12976"/>
            <a:ext cx="3051812" cy="26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2348880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6140361"/>
            <a:ext cx="30243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СЕМЬЯ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5952350"/>
            <a:ext cx="2808312" cy="451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ДЕТСКИЙ САД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2479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69269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ПРОЕКТ «ВЫХОДНЫЕ ВМЕСТЕ!»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700808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ЦЕЛЬ:</a:t>
            </a:r>
            <a:r>
              <a:rPr lang="ru-RU" sz="2000" dirty="0" smtClean="0"/>
              <a:t> ПРИОБЩЕНИЕ ДОШКОЛЬНИКОВ К ИСТОРИИ И КУЛЬТУРЕ РОДНОГО КРАЯ   ЧЕРЕЗ СОВМЕСТНУЮ  ОРГАНИЗАЦИЮ ДОСУГА С СЕМЬЯМИ ВОСПИТАННИКОВ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924944"/>
            <a:ext cx="87129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2000" b="1" dirty="0" smtClean="0"/>
              <a:t>:</a:t>
            </a:r>
            <a:r>
              <a:rPr lang="ru-RU" sz="2000" dirty="0" smtClean="0"/>
              <a:t> создать условия для:</a:t>
            </a:r>
          </a:p>
          <a:p>
            <a:r>
              <a:rPr lang="ru-RU" sz="2000" dirty="0" smtClean="0"/>
              <a:t>- привлечения </a:t>
            </a:r>
            <a:r>
              <a:rPr lang="ru-RU" sz="2000" dirty="0"/>
              <a:t>родителей к активному участию в жизни своего </a:t>
            </a:r>
            <a:r>
              <a:rPr lang="ru-RU" sz="2000" dirty="0" smtClean="0"/>
              <a:t>ребенка, сплочения семьи, организации совместного семейного отдыха;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/>
              <a:t>- Обогащения детско-родительских</a:t>
            </a:r>
            <a:r>
              <a:rPr lang="ru-RU" sz="2000" dirty="0"/>
              <a:t> </a:t>
            </a:r>
            <a:r>
              <a:rPr lang="ru-RU" sz="2000" dirty="0" smtClean="0"/>
              <a:t>отношений </a:t>
            </a:r>
            <a:r>
              <a:rPr lang="ru-RU" sz="2000" dirty="0"/>
              <a:t>опытом совместной творческой </a:t>
            </a:r>
            <a:r>
              <a:rPr lang="ru-RU" sz="2000" dirty="0" smtClean="0"/>
              <a:t>деятельности, побуждения</a:t>
            </a:r>
            <a:r>
              <a:rPr lang="ru-RU" sz="2000" dirty="0"/>
              <a:t> родителей и детей отражать свои впечатления от совместного отдыха в поделках, рисунках  средствами </a:t>
            </a:r>
            <a:r>
              <a:rPr lang="ru-RU" sz="2000" dirty="0" smtClean="0"/>
              <a:t>изобразительной деятельности;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/>
              <a:t>- сплочения педагогического коллектива и семей воспитанников.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61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ngimg.com/uploads/sun/sun_PNG134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870722" cy="39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091" y="3037735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      МБОУ ЦО № 42 </a:t>
            </a:r>
          </a:p>
          <a:p>
            <a:r>
              <a:rPr lang="ru-RU" sz="1200" dirty="0" smtClean="0"/>
              <a:t>(учебный корпус №4)</a:t>
            </a:r>
            <a:endParaRPr lang="ru-RU" sz="1200" dirty="0"/>
          </a:p>
        </p:txBody>
      </p:sp>
      <p:pic>
        <p:nvPicPr>
          <p:cNvPr id="18434" name="Picture 2" descr="http://aviamaniya.ru/wp-content/uploads/2017/02/Tula-dostoprimechatelnosti-i-turisticheskie-marshru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14290"/>
            <a:ext cx="308450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://cdn.n71.ru/files/81751/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14290"/>
            <a:ext cx="3286148" cy="233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8" name="Picture 16" descr="http://i5.otzovik.com/2017/02/07/4468842/img/48883666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4704998"/>
            <a:ext cx="2000264" cy="215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54" name="Picture 22" descr="http://21centr.ru/wp-content/uploads/2016/05/100157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3286124"/>
            <a:ext cx="300039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60" name="Picture 28" descr="http://www.tulapressa.ru/wp-content/images/5645d9861277a9.372736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214686"/>
            <a:ext cx="314327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394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Совместная работа выходного дня</a:t>
            </a:r>
            <a:endParaRPr lang="ru-RU" sz="3600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Home\Desktop\бабушкина посуда2019(4)\IMG_9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44" y="3748199"/>
            <a:ext cx="4429156" cy="310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Home\Desktop\бабушкина посуда2019(4)\IMG_9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Home\Desktop\музей оружия (2)\фото музей оружия\IMG_7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71612"/>
            <a:ext cx="3214710" cy="207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Home\Desktop\музей древности 2018\P8071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500174"/>
            <a:ext cx="328614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858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472</TotalTime>
  <Words>692</Words>
  <Application>Microsoft Office PowerPoint</Application>
  <PresentationFormat>Экран (4:3)</PresentationFormat>
  <Paragraphs>82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Аптека</vt:lpstr>
      <vt:lpstr> Муниципальное бюджетное обЩЕОБразовательное  учреждение                                                                                                                   «Центр образования № 42»  (УЧЕБНЫЙ корпус №4)  Городское педагогическое сообщество воспитателей   г. Тула</vt:lpstr>
      <vt:lpstr>Слайд 2</vt:lpstr>
      <vt:lpstr>Слайд 3</vt:lpstr>
      <vt:lpstr>Конвенция о правах ребенка</vt:lpstr>
      <vt:lpstr>Слайд 5</vt:lpstr>
      <vt:lpstr>Слайд 6</vt:lpstr>
      <vt:lpstr>Слайд 7</vt:lpstr>
      <vt:lpstr>Слайд 8</vt:lpstr>
      <vt:lpstr>Совместная работа выходного дня</vt:lpstr>
      <vt:lpstr>Слайд 10</vt:lpstr>
      <vt:lpstr>Слайд 11</vt:lpstr>
      <vt:lpstr>Слайд 12</vt:lpstr>
      <vt:lpstr>Совместные экскурсии  в музей «Тульские древности»</vt:lpstr>
      <vt:lpstr>Слайд 14</vt:lpstr>
      <vt:lpstr>Тульский государственный музей оружия</vt:lpstr>
      <vt:lpstr>Музей «Филимоновская игрушка»  в г. Одоеве </vt:lpstr>
      <vt:lpstr>Слайд 17</vt:lpstr>
      <vt:lpstr>Богородицкий музей железной дороги </vt:lpstr>
      <vt:lpstr>Государственный мемориальный и природный заповедник «музей-усадьба Л.Н. Толстого  «Ясная поляна»</vt:lpstr>
      <vt:lpstr>Слайд 20</vt:lpstr>
      <vt:lpstr>Слайд 21</vt:lpstr>
      <vt:lpstr>Наши достижения</vt:lpstr>
      <vt:lpstr>Наши достижения</vt:lpstr>
      <vt:lpstr> Д. С. Лихачев 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бюджетное образовательное учреждение                                                                                                                   "Центр образования №42 "/ корпус №4/   ( детский сад № 79 ) </dc:title>
  <dc:creator>Home</dc:creator>
  <cp:lastModifiedBy>Home</cp:lastModifiedBy>
  <cp:revision>39</cp:revision>
  <dcterms:created xsi:type="dcterms:W3CDTF">2019-01-15T06:14:05Z</dcterms:created>
  <dcterms:modified xsi:type="dcterms:W3CDTF">2019-08-20T18:51:03Z</dcterms:modified>
</cp:coreProperties>
</file>