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sldIdLst>
    <p:sldId id="256" r:id="rId2"/>
    <p:sldId id="270" r:id="rId3"/>
    <p:sldId id="259" r:id="rId4"/>
    <p:sldId id="303" r:id="rId5"/>
    <p:sldId id="304" r:id="rId6"/>
    <p:sldId id="285" r:id="rId7"/>
    <p:sldId id="286" r:id="rId8"/>
    <p:sldId id="287" r:id="rId9"/>
    <p:sldId id="288" r:id="rId10"/>
    <p:sldId id="305" r:id="rId11"/>
    <p:sldId id="289" r:id="rId12"/>
    <p:sldId id="290" r:id="rId13"/>
    <p:sldId id="320" r:id="rId14"/>
    <p:sldId id="292" r:id="rId15"/>
    <p:sldId id="293" r:id="rId16"/>
    <p:sldId id="309" r:id="rId17"/>
    <p:sldId id="294" r:id="rId18"/>
    <p:sldId id="307" r:id="rId19"/>
    <p:sldId id="306" r:id="rId20"/>
    <p:sldId id="300" r:id="rId21"/>
    <p:sldId id="328" r:id="rId22"/>
    <p:sldId id="329" r:id="rId23"/>
    <p:sldId id="308" r:id="rId24"/>
    <p:sldId id="296" r:id="rId25"/>
    <p:sldId id="295" r:id="rId26"/>
    <p:sldId id="297" r:id="rId27"/>
    <p:sldId id="298" r:id="rId28"/>
    <p:sldId id="310" r:id="rId29"/>
    <p:sldId id="317" r:id="rId30"/>
    <p:sldId id="318" r:id="rId31"/>
    <p:sldId id="319" r:id="rId32"/>
    <p:sldId id="26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EF9E6"/>
    <a:srgbClr val="FFF0E5"/>
    <a:srgbClr val="F8F4EC"/>
    <a:srgbClr val="B2B2B2"/>
    <a:srgbClr val="4D4D4D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680864-C20D-47A7-AD95-59ABEE3210C7}" type="datetimeFigureOut">
              <a:rPr lang="ru-RU"/>
              <a:pPr>
                <a:defRPr/>
              </a:pPr>
              <a:t>ср 28.02.24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42975-FE6B-4566-92F3-97EE33F0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sk.ru/index.php?option=com_content&amp;task=view&amp;id=4359&amp;Itemid=11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73383C-4A9D-489E-BD0C-2853684F03C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Ш.А. Алимов.   Алгебра 7 класс.   №102 (2)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4F099C-4A0C-4E74-B0DB-7BEA304A818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Ш.А. Алимов.   Алгебра 7 класс.   №102 (2)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C87046-32D2-470C-81EA-275A0ECB113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Бродский И.Л. и др. «Сборник текстовых задач п о математике для профильных классов. 7-11 классы/ Под редакцией Бродского. – М. : АРКТИ, 2004. – 140 с. (</a:t>
            </a:r>
            <a:r>
              <a:rPr lang="ru-RU" i="1"/>
              <a:t>Метод. биб-ка)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A8E80B-3076-43AD-BCBB-F7080621332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http://mirrorsoul.narod.ru/pictures/P1010096_2.htm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>
                <a:hlinkClick r:id="rId3"/>
              </a:rPr>
              <a:t>http://orsk.ru/index.php?option=com_content&amp;task=view&amp;id=4359&amp;Itemid=110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E76F-04AA-49A5-8883-D5D74688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2555-600E-43A3-9677-6A3C7EED8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AA05-B84A-4AF7-B815-E0C6F74AF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43E2-EE7F-4995-9CA4-811ED62A9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09AEB-61D4-4F76-ABDF-E18AA5CB7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0D1A-AF4A-4C77-8167-9152AC7F0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B7A4-9A41-40DD-84B1-3BC1E66BB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0B11-7B6C-492D-AB09-B26D98E7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4D47-D1C4-4EF9-9854-561B0141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D8FE-22BA-435A-8B9D-F0F90BF4F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FE7B-F3F9-4FE4-9354-A20FD795D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E046-5AD2-4042-BE44-7FBD215C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7F35D8E-0163-445F-808B-7F5321B02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86" r:id="rId4"/>
    <p:sldLayoutId id="2147483893" r:id="rId5"/>
    <p:sldLayoutId id="2147483887" r:id="rId6"/>
    <p:sldLayoutId id="2147483894" r:id="rId7"/>
    <p:sldLayoutId id="2147483895" r:id="rId8"/>
    <p:sldLayoutId id="2147483896" r:id="rId9"/>
    <p:sldLayoutId id="2147483888" r:id="rId10"/>
    <p:sldLayoutId id="2147483897" r:id="rId11"/>
    <p:sldLayoutId id="21474838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pload.wikimedia.org/wikipedia/commons/6/6c/Triangel_(Instrument).pn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42.wmf"/><Relationship Id="rId10" Type="http://schemas.openxmlformats.org/officeDocument/2006/relationships/image" Target="../media/image41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dirty="0">
                <a:solidFill>
                  <a:srgbClr val="C00000"/>
                </a:solidFill>
              </a:rPr>
              <a:t>Формирование ключевых компетенций на разных этапах урока математики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посредством ИКТ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124200"/>
            <a:ext cx="6477000" cy="2971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Из опыта работы  преподавателя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dirty="0">
                <a:solidFill>
                  <a:schemeClr val="tx1"/>
                </a:solidFill>
                <a:latin typeface="Monotype Corsiva" pitchFamily="66" charset="0"/>
              </a:rPr>
              <a:t>математики ТОГАПОУ «Педагогический колледж г. Тамбова»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i="1" dirty="0">
                <a:solidFill>
                  <a:schemeClr val="tx1"/>
                </a:solidFill>
              </a:rPr>
              <a:t>Ореховой Оксаны Ивановны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1800" b="1" i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>
                <a:solidFill>
                  <a:schemeClr val="tx1"/>
                </a:solidFill>
              </a:rPr>
              <a:t>2023 </a:t>
            </a:r>
            <a:r>
              <a:rPr lang="ru-RU" sz="1800" b="1" i="1" dirty="0">
                <a:solidFill>
                  <a:schemeClr val="tx1"/>
                </a:solidFill>
              </a:rPr>
              <a:t>г</a:t>
            </a:r>
          </a:p>
          <a:p>
            <a:pPr eaLnBrk="1" hangingPunct="1">
              <a:lnSpc>
                <a:spcPct val="80000"/>
              </a:lnSpc>
            </a:pP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12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8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8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dirty="0"/>
          </a:p>
          <a:p>
            <a:pPr algn="ctr" eaLnBrk="1" hangingPunct="1">
              <a:buNone/>
            </a:pPr>
            <a:r>
              <a:rPr lang="ru-RU" sz="6600" b="1" dirty="0">
                <a:solidFill>
                  <a:srgbClr val="C00000"/>
                </a:solidFill>
              </a:rPr>
              <a:t>Общекультурная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Золотое сечение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057400"/>
            <a:ext cx="5345113" cy="4530725"/>
          </a:xfrm>
        </p:spPr>
      </p:pic>
    </p:spTree>
  </p:cSld>
  <p:clrMapOvr>
    <a:masterClrMapping/>
  </p:clrMapOvr>
  <p:transition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686675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/>
              </a:rPr>
              <a:t>Храм  ПАРФЕНОН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828800"/>
            <a:ext cx="6542088" cy="4178300"/>
          </a:xfrm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Золотая спираль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676400"/>
            <a:ext cx="6119813" cy="4786313"/>
          </a:xfrm>
        </p:spPr>
      </p:pic>
    </p:spTree>
    <p:custDataLst>
      <p:tags r:id="rId1"/>
    </p:custDataLst>
  </p:cSld>
  <p:clrMapOvr>
    <a:masterClrMapping/>
  </p:clrMapOvr>
  <p:transition spd="slow" advClick="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8707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1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3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4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9" name="Freeform 13"/>
          <p:cNvSpPr>
            <a:spLocks/>
          </p:cNvSpPr>
          <p:nvPr/>
        </p:nvSpPr>
        <p:spPr bwMode="auto">
          <a:xfrm>
            <a:off x="2628900" y="1905000"/>
            <a:ext cx="12700" cy="1168400"/>
          </a:xfrm>
          <a:custGeom>
            <a:avLst/>
            <a:gdLst>
              <a:gd name="T0" fmla="*/ 0 w 8"/>
              <a:gd name="T1" fmla="*/ 0 h 736"/>
              <a:gd name="T2" fmla="*/ 12700 w 8"/>
              <a:gd name="T3" fmla="*/ 1168400 h 736"/>
              <a:gd name="T4" fmla="*/ 0 60000 65536"/>
              <a:gd name="T5" fmla="*/ 0 60000 65536"/>
              <a:gd name="T6" fmla="*/ 0 w 8"/>
              <a:gd name="T7" fmla="*/ 0 h 736"/>
              <a:gd name="T8" fmla="*/ 8 w 8"/>
              <a:gd name="T9" fmla="*/ 736 h 7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736">
                <a:moveTo>
                  <a:pt x="0" y="0"/>
                </a:moveTo>
                <a:lnTo>
                  <a:pt x="8" y="73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6270" name="Freeform 14"/>
          <p:cNvSpPr>
            <a:spLocks/>
          </p:cNvSpPr>
          <p:nvPr/>
        </p:nvSpPr>
        <p:spPr bwMode="auto">
          <a:xfrm>
            <a:off x="2654300" y="1943100"/>
            <a:ext cx="863600" cy="1104900"/>
          </a:xfrm>
          <a:custGeom>
            <a:avLst/>
            <a:gdLst>
              <a:gd name="T0" fmla="*/ 0 w 544"/>
              <a:gd name="T1" fmla="*/ 0 h 696"/>
              <a:gd name="T2" fmla="*/ 863600 w 544"/>
              <a:gd name="T3" fmla="*/ 1104900 h 696"/>
              <a:gd name="T4" fmla="*/ 0 60000 65536"/>
              <a:gd name="T5" fmla="*/ 0 60000 65536"/>
              <a:gd name="T6" fmla="*/ 0 w 544"/>
              <a:gd name="T7" fmla="*/ 0 h 696"/>
              <a:gd name="T8" fmla="*/ 544 w 544"/>
              <a:gd name="T9" fmla="*/ 696 h 6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4" h="696">
                <a:moveTo>
                  <a:pt x="0" y="0"/>
                </a:moveTo>
                <a:lnTo>
                  <a:pt x="544" y="696"/>
                </a:lnTo>
              </a:path>
            </a:pathLst>
          </a:custGeom>
          <a:noFill/>
          <a:ln w="38100">
            <a:solidFill>
              <a:srgbClr val="9933FF"/>
            </a:solidFill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1989695" flipH="1">
            <a:off x="284163" y="1239838"/>
            <a:ext cx="2490787" cy="1231900"/>
            <a:chOff x="3464" y="1068"/>
            <a:chExt cx="1668" cy="829"/>
          </a:xfrm>
        </p:grpSpPr>
        <p:sp>
          <p:nvSpPr>
            <p:cNvPr id="28704" name="Freeform 16"/>
            <p:cNvSpPr>
              <a:spLocks/>
            </p:cNvSpPr>
            <p:nvPr/>
          </p:nvSpPr>
          <p:spPr bwMode="auto">
            <a:xfrm>
              <a:off x="4471" y="1212"/>
              <a:ext cx="661" cy="685"/>
            </a:xfrm>
            <a:custGeom>
              <a:avLst/>
              <a:gdLst>
                <a:gd name="T0" fmla="*/ 661 w 661"/>
                <a:gd name="T1" fmla="*/ 685 h 685"/>
                <a:gd name="T2" fmla="*/ 528 w 661"/>
                <a:gd name="T3" fmla="*/ 575 h 685"/>
                <a:gd name="T4" fmla="*/ 417 w 661"/>
                <a:gd name="T5" fmla="*/ 402 h 685"/>
                <a:gd name="T6" fmla="*/ 372 w 661"/>
                <a:gd name="T7" fmla="*/ 227 h 685"/>
                <a:gd name="T8" fmla="*/ 144 w 661"/>
                <a:gd name="T9" fmla="*/ 197 h 685"/>
                <a:gd name="T10" fmla="*/ 0 w 661"/>
                <a:gd name="T11" fmla="*/ 0 h 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1"/>
                <a:gd name="T19" fmla="*/ 0 h 685"/>
                <a:gd name="T20" fmla="*/ 661 w 661"/>
                <a:gd name="T21" fmla="*/ 685 h 6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1" h="685">
                  <a:moveTo>
                    <a:pt x="661" y="685"/>
                  </a:moveTo>
                  <a:cubicBezTo>
                    <a:pt x="607" y="651"/>
                    <a:pt x="569" y="622"/>
                    <a:pt x="528" y="575"/>
                  </a:cubicBezTo>
                  <a:cubicBezTo>
                    <a:pt x="487" y="528"/>
                    <a:pt x="443" y="460"/>
                    <a:pt x="417" y="402"/>
                  </a:cubicBezTo>
                  <a:cubicBezTo>
                    <a:pt x="391" y="344"/>
                    <a:pt x="417" y="261"/>
                    <a:pt x="372" y="227"/>
                  </a:cubicBezTo>
                  <a:cubicBezTo>
                    <a:pt x="327" y="193"/>
                    <a:pt x="206" y="235"/>
                    <a:pt x="144" y="197"/>
                  </a:cubicBezTo>
                  <a:cubicBezTo>
                    <a:pt x="82" y="159"/>
                    <a:pt x="30" y="4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Freeform 17"/>
            <p:cNvSpPr>
              <a:spLocks/>
            </p:cNvSpPr>
            <p:nvPr/>
          </p:nvSpPr>
          <p:spPr bwMode="auto">
            <a:xfrm>
              <a:off x="3941" y="1076"/>
              <a:ext cx="774" cy="663"/>
            </a:xfrm>
            <a:custGeom>
              <a:avLst/>
              <a:gdLst>
                <a:gd name="T0" fmla="*/ 774 w 774"/>
                <a:gd name="T1" fmla="*/ 663 h 663"/>
                <a:gd name="T2" fmla="*/ 564 w 774"/>
                <a:gd name="T3" fmla="*/ 511 h 663"/>
                <a:gd name="T4" fmla="*/ 493 w 774"/>
                <a:gd name="T5" fmla="*/ 356 h 663"/>
                <a:gd name="T6" fmla="*/ 303 w 774"/>
                <a:gd name="T7" fmla="*/ 341 h 663"/>
                <a:gd name="T8" fmla="*/ 205 w 774"/>
                <a:gd name="T9" fmla="*/ 174 h 663"/>
                <a:gd name="T10" fmla="*/ 0 w 774"/>
                <a:gd name="T11" fmla="*/ 0 h 6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4"/>
                <a:gd name="T19" fmla="*/ 0 h 663"/>
                <a:gd name="T20" fmla="*/ 774 w 774"/>
                <a:gd name="T21" fmla="*/ 663 h 6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4" h="663">
                  <a:moveTo>
                    <a:pt x="774" y="663"/>
                  </a:moveTo>
                  <a:cubicBezTo>
                    <a:pt x="688" y="616"/>
                    <a:pt x="611" y="562"/>
                    <a:pt x="564" y="511"/>
                  </a:cubicBezTo>
                  <a:cubicBezTo>
                    <a:pt x="517" y="460"/>
                    <a:pt x="536" y="384"/>
                    <a:pt x="493" y="356"/>
                  </a:cubicBezTo>
                  <a:cubicBezTo>
                    <a:pt x="450" y="328"/>
                    <a:pt x="351" y="371"/>
                    <a:pt x="303" y="341"/>
                  </a:cubicBezTo>
                  <a:cubicBezTo>
                    <a:pt x="255" y="311"/>
                    <a:pt x="256" y="231"/>
                    <a:pt x="205" y="174"/>
                  </a:cubicBezTo>
                  <a:cubicBezTo>
                    <a:pt x="154" y="117"/>
                    <a:pt x="43" y="3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18"/>
            <p:cNvSpPr>
              <a:spLocks/>
            </p:cNvSpPr>
            <p:nvPr/>
          </p:nvSpPr>
          <p:spPr bwMode="auto">
            <a:xfrm>
              <a:off x="3464" y="1068"/>
              <a:ext cx="708" cy="541"/>
            </a:xfrm>
            <a:custGeom>
              <a:avLst/>
              <a:gdLst>
                <a:gd name="T0" fmla="*/ 708 w 708"/>
                <a:gd name="T1" fmla="*/ 541 h 541"/>
                <a:gd name="T2" fmla="*/ 579 w 708"/>
                <a:gd name="T3" fmla="*/ 425 h 541"/>
                <a:gd name="T4" fmla="*/ 432 w 708"/>
                <a:gd name="T5" fmla="*/ 288 h 541"/>
                <a:gd name="T6" fmla="*/ 220 w 708"/>
                <a:gd name="T7" fmla="*/ 288 h 541"/>
                <a:gd name="T8" fmla="*/ 129 w 708"/>
                <a:gd name="T9" fmla="*/ 114 h 541"/>
                <a:gd name="T10" fmla="*/ 0 w 708"/>
                <a:gd name="T11" fmla="*/ 0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8"/>
                <a:gd name="T19" fmla="*/ 0 h 541"/>
                <a:gd name="T20" fmla="*/ 708 w 708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8" h="541">
                  <a:moveTo>
                    <a:pt x="708" y="541"/>
                  </a:moveTo>
                  <a:cubicBezTo>
                    <a:pt x="656" y="504"/>
                    <a:pt x="625" y="467"/>
                    <a:pt x="579" y="425"/>
                  </a:cubicBezTo>
                  <a:cubicBezTo>
                    <a:pt x="533" y="383"/>
                    <a:pt x="492" y="311"/>
                    <a:pt x="432" y="288"/>
                  </a:cubicBezTo>
                  <a:cubicBezTo>
                    <a:pt x="372" y="265"/>
                    <a:pt x="270" y="317"/>
                    <a:pt x="220" y="288"/>
                  </a:cubicBezTo>
                  <a:cubicBezTo>
                    <a:pt x="170" y="259"/>
                    <a:pt x="166" y="162"/>
                    <a:pt x="129" y="114"/>
                  </a:cubicBezTo>
                  <a:cubicBezTo>
                    <a:pt x="92" y="66"/>
                    <a:pt x="27" y="2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CC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8" name="Freeform 19"/>
          <p:cNvSpPr>
            <a:spLocks/>
          </p:cNvSpPr>
          <p:nvPr/>
        </p:nvSpPr>
        <p:spPr bwMode="auto">
          <a:xfrm rot="-2603188">
            <a:off x="368300" y="1587500"/>
            <a:ext cx="647700" cy="635000"/>
          </a:xfrm>
          <a:custGeom>
            <a:avLst/>
            <a:gdLst>
              <a:gd name="T0" fmla="*/ 0 w 456"/>
              <a:gd name="T1" fmla="*/ 0 h 504"/>
              <a:gd name="T2" fmla="*/ 647700 w 456"/>
              <a:gd name="T3" fmla="*/ 635000 h 504"/>
              <a:gd name="T4" fmla="*/ 0 60000 65536"/>
              <a:gd name="T5" fmla="*/ 0 60000 65536"/>
              <a:gd name="T6" fmla="*/ 0 w 456"/>
              <a:gd name="T7" fmla="*/ 0 h 504"/>
              <a:gd name="T8" fmla="*/ 456 w 456"/>
              <a:gd name="T9" fmla="*/ 504 h 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504">
                <a:moveTo>
                  <a:pt x="0" y="0"/>
                </a:moveTo>
                <a:lnTo>
                  <a:pt x="456" y="504"/>
                </a:lnTo>
              </a:path>
            </a:pathLst>
          </a:custGeom>
          <a:noFill/>
          <a:ln w="38100">
            <a:solidFill>
              <a:srgbClr val="0033CC"/>
            </a:solidFill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Text Box 20"/>
          <p:cNvSpPr txBox="1">
            <a:spLocks noChangeArrowheads="1"/>
          </p:cNvSpPr>
          <p:nvPr/>
        </p:nvSpPr>
        <p:spPr bwMode="auto">
          <a:xfrm>
            <a:off x="4648200" y="304800"/>
            <a:ext cx="4191000" cy="3378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 sz="2400"/>
              <a:t>Груз опускается на парашюте с высоты 120 м с постоянной вертикальной скоростью 3 м/с. Ветер, дующий горизонтально, относит его в сторону со скоростью 2 м/с. Какой путь пролетает груз? Вычислите ответ с точностью до 1 м.  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6629400" y="3886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Подобие треугольников.</a:t>
            </a:r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6705600" y="6324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 sz="2000"/>
              <a:t>Ответ: 144 м.</a:t>
            </a:r>
          </a:p>
        </p:txBody>
      </p:sp>
      <p:sp>
        <p:nvSpPr>
          <p:cNvPr id="96279" name="Freeform 23"/>
          <p:cNvSpPr>
            <a:spLocks/>
          </p:cNvSpPr>
          <p:nvPr/>
        </p:nvSpPr>
        <p:spPr bwMode="auto">
          <a:xfrm rot="-2603188">
            <a:off x="381000" y="1600200"/>
            <a:ext cx="647700" cy="635000"/>
          </a:xfrm>
          <a:custGeom>
            <a:avLst/>
            <a:gdLst>
              <a:gd name="T0" fmla="*/ 0 w 456"/>
              <a:gd name="T1" fmla="*/ 0 h 504"/>
              <a:gd name="T2" fmla="*/ 647700 w 456"/>
              <a:gd name="T3" fmla="*/ 635000 h 504"/>
              <a:gd name="T4" fmla="*/ 0 60000 65536"/>
              <a:gd name="T5" fmla="*/ 0 60000 65536"/>
              <a:gd name="T6" fmla="*/ 0 w 456"/>
              <a:gd name="T7" fmla="*/ 0 h 504"/>
              <a:gd name="T8" fmla="*/ 456 w 456"/>
              <a:gd name="T9" fmla="*/ 504 h 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504">
                <a:moveTo>
                  <a:pt x="0" y="0"/>
                </a:moveTo>
                <a:lnTo>
                  <a:pt x="456" y="504"/>
                </a:lnTo>
              </a:path>
            </a:pathLst>
          </a:custGeom>
          <a:noFill/>
          <a:ln w="38100">
            <a:solidFill>
              <a:srgbClr val="0033CC"/>
            </a:solidFill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905000" y="304800"/>
            <a:ext cx="1422400" cy="1600200"/>
            <a:chOff x="1104" y="2400"/>
            <a:chExt cx="896" cy="1008"/>
          </a:xfrm>
        </p:grpSpPr>
        <p:grpSp>
          <p:nvGrpSpPr>
            <p:cNvPr id="28689" name="Group 25"/>
            <p:cNvGrpSpPr>
              <a:grpSpLocks/>
            </p:cNvGrpSpPr>
            <p:nvPr/>
          </p:nvGrpSpPr>
          <p:grpSpPr bwMode="auto">
            <a:xfrm>
              <a:off x="1488" y="3264"/>
              <a:ext cx="144" cy="144"/>
              <a:chOff x="3488" y="1675"/>
              <a:chExt cx="1656" cy="1757"/>
            </a:xfrm>
          </p:grpSpPr>
          <p:sp>
            <p:nvSpPr>
              <p:cNvPr id="28697" name="Freeform 26" descr="Коричневый мрамор"/>
              <p:cNvSpPr>
                <a:spLocks/>
              </p:cNvSpPr>
              <p:nvPr/>
            </p:nvSpPr>
            <p:spPr bwMode="auto">
              <a:xfrm>
                <a:off x="4370" y="2696"/>
                <a:ext cx="531" cy="732"/>
              </a:xfrm>
              <a:custGeom>
                <a:avLst/>
                <a:gdLst>
                  <a:gd name="T0" fmla="*/ 454 w 531"/>
                  <a:gd name="T1" fmla="*/ 0 h 732"/>
                  <a:gd name="T2" fmla="*/ 470 w 531"/>
                  <a:gd name="T3" fmla="*/ 96 h 732"/>
                  <a:gd name="T4" fmla="*/ 486 w 531"/>
                  <a:gd name="T5" fmla="*/ 160 h 732"/>
                  <a:gd name="T6" fmla="*/ 518 w 531"/>
                  <a:gd name="T7" fmla="*/ 192 h 732"/>
                  <a:gd name="T8" fmla="*/ 406 w 531"/>
                  <a:gd name="T9" fmla="*/ 416 h 732"/>
                  <a:gd name="T10" fmla="*/ 286 w 531"/>
                  <a:gd name="T11" fmla="*/ 568 h 732"/>
                  <a:gd name="T12" fmla="*/ 38 w 531"/>
                  <a:gd name="T13" fmla="*/ 720 h 732"/>
                  <a:gd name="T14" fmla="*/ 54 w 531"/>
                  <a:gd name="T15" fmla="*/ 640 h 732"/>
                  <a:gd name="T16" fmla="*/ 54 w 531"/>
                  <a:gd name="T17" fmla="*/ 576 h 732"/>
                  <a:gd name="T18" fmla="*/ 142 w 531"/>
                  <a:gd name="T19" fmla="*/ 424 h 7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732"/>
                  <a:gd name="T32" fmla="*/ 531 w 531"/>
                  <a:gd name="T33" fmla="*/ 732 h 7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732">
                    <a:moveTo>
                      <a:pt x="454" y="0"/>
                    </a:moveTo>
                    <a:cubicBezTo>
                      <a:pt x="457" y="16"/>
                      <a:pt x="465" y="69"/>
                      <a:pt x="470" y="96"/>
                    </a:cubicBezTo>
                    <a:cubicBezTo>
                      <a:pt x="475" y="123"/>
                      <a:pt x="478" y="144"/>
                      <a:pt x="486" y="160"/>
                    </a:cubicBezTo>
                    <a:cubicBezTo>
                      <a:pt x="494" y="176"/>
                      <a:pt x="531" y="149"/>
                      <a:pt x="518" y="192"/>
                    </a:cubicBezTo>
                    <a:cubicBezTo>
                      <a:pt x="505" y="235"/>
                      <a:pt x="445" y="353"/>
                      <a:pt x="406" y="416"/>
                    </a:cubicBezTo>
                    <a:cubicBezTo>
                      <a:pt x="367" y="479"/>
                      <a:pt x="347" y="517"/>
                      <a:pt x="286" y="568"/>
                    </a:cubicBezTo>
                    <a:cubicBezTo>
                      <a:pt x="225" y="619"/>
                      <a:pt x="76" y="708"/>
                      <a:pt x="38" y="720"/>
                    </a:cubicBezTo>
                    <a:cubicBezTo>
                      <a:pt x="0" y="732"/>
                      <a:pt x="51" y="664"/>
                      <a:pt x="54" y="640"/>
                    </a:cubicBezTo>
                    <a:cubicBezTo>
                      <a:pt x="57" y="616"/>
                      <a:pt x="39" y="612"/>
                      <a:pt x="54" y="576"/>
                    </a:cubicBezTo>
                    <a:cubicBezTo>
                      <a:pt x="69" y="540"/>
                      <a:pt x="124" y="456"/>
                      <a:pt x="142" y="424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8" name="Freeform 27" descr="Коричневый мрамор"/>
              <p:cNvSpPr>
                <a:spLocks/>
              </p:cNvSpPr>
              <p:nvPr/>
            </p:nvSpPr>
            <p:spPr bwMode="auto">
              <a:xfrm>
                <a:off x="4800" y="2304"/>
                <a:ext cx="344" cy="576"/>
              </a:xfrm>
              <a:custGeom>
                <a:avLst/>
                <a:gdLst>
                  <a:gd name="T0" fmla="*/ 288 w 344"/>
                  <a:gd name="T1" fmla="*/ 0 h 576"/>
                  <a:gd name="T2" fmla="*/ 336 w 344"/>
                  <a:gd name="T3" fmla="*/ 144 h 576"/>
                  <a:gd name="T4" fmla="*/ 336 w 344"/>
                  <a:gd name="T5" fmla="*/ 240 h 576"/>
                  <a:gd name="T6" fmla="*/ 288 w 344"/>
                  <a:gd name="T7" fmla="*/ 288 h 576"/>
                  <a:gd name="T8" fmla="*/ 192 w 344"/>
                  <a:gd name="T9" fmla="*/ 432 h 576"/>
                  <a:gd name="T10" fmla="*/ 144 w 344"/>
                  <a:gd name="T11" fmla="*/ 528 h 576"/>
                  <a:gd name="T12" fmla="*/ 96 w 344"/>
                  <a:gd name="T13" fmla="*/ 576 h 576"/>
                  <a:gd name="T14" fmla="*/ 48 w 344"/>
                  <a:gd name="T15" fmla="*/ 528 h 576"/>
                  <a:gd name="T16" fmla="*/ 48 w 344"/>
                  <a:gd name="T17" fmla="*/ 432 h 576"/>
                  <a:gd name="T18" fmla="*/ 0 w 344"/>
                  <a:gd name="T19" fmla="*/ 384 h 5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4"/>
                  <a:gd name="T31" fmla="*/ 0 h 576"/>
                  <a:gd name="T32" fmla="*/ 344 w 344"/>
                  <a:gd name="T33" fmla="*/ 576 h 5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4" h="576">
                    <a:moveTo>
                      <a:pt x="288" y="0"/>
                    </a:moveTo>
                    <a:cubicBezTo>
                      <a:pt x="308" y="52"/>
                      <a:pt x="328" y="104"/>
                      <a:pt x="336" y="144"/>
                    </a:cubicBezTo>
                    <a:cubicBezTo>
                      <a:pt x="344" y="184"/>
                      <a:pt x="344" y="216"/>
                      <a:pt x="336" y="240"/>
                    </a:cubicBezTo>
                    <a:cubicBezTo>
                      <a:pt x="328" y="264"/>
                      <a:pt x="312" y="256"/>
                      <a:pt x="288" y="288"/>
                    </a:cubicBezTo>
                    <a:cubicBezTo>
                      <a:pt x="264" y="320"/>
                      <a:pt x="216" y="392"/>
                      <a:pt x="192" y="432"/>
                    </a:cubicBezTo>
                    <a:cubicBezTo>
                      <a:pt x="168" y="472"/>
                      <a:pt x="160" y="504"/>
                      <a:pt x="144" y="528"/>
                    </a:cubicBezTo>
                    <a:cubicBezTo>
                      <a:pt x="128" y="552"/>
                      <a:pt x="112" y="576"/>
                      <a:pt x="96" y="576"/>
                    </a:cubicBezTo>
                    <a:cubicBezTo>
                      <a:pt x="80" y="576"/>
                      <a:pt x="56" y="552"/>
                      <a:pt x="48" y="528"/>
                    </a:cubicBezTo>
                    <a:cubicBezTo>
                      <a:pt x="40" y="504"/>
                      <a:pt x="56" y="456"/>
                      <a:pt x="48" y="432"/>
                    </a:cubicBezTo>
                    <a:cubicBezTo>
                      <a:pt x="40" y="408"/>
                      <a:pt x="8" y="392"/>
                      <a:pt x="0" y="384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9" name="Freeform 28" descr="Коричневый мрамор"/>
              <p:cNvSpPr>
                <a:spLocks/>
              </p:cNvSpPr>
              <p:nvPr/>
            </p:nvSpPr>
            <p:spPr bwMode="auto">
              <a:xfrm>
                <a:off x="3936" y="2952"/>
                <a:ext cx="493" cy="480"/>
              </a:xfrm>
              <a:custGeom>
                <a:avLst/>
                <a:gdLst>
                  <a:gd name="T0" fmla="*/ 8 w 493"/>
                  <a:gd name="T1" fmla="*/ 0 h 480"/>
                  <a:gd name="T2" fmla="*/ 8 w 493"/>
                  <a:gd name="T3" fmla="*/ 216 h 480"/>
                  <a:gd name="T4" fmla="*/ 56 w 493"/>
                  <a:gd name="T5" fmla="*/ 264 h 480"/>
                  <a:gd name="T6" fmla="*/ 200 w 493"/>
                  <a:gd name="T7" fmla="*/ 360 h 480"/>
                  <a:gd name="T8" fmla="*/ 360 w 493"/>
                  <a:gd name="T9" fmla="*/ 456 h 480"/>
                  <a:gd name="T10" fmla="*/ 472 w 493"/>
                  <a:gd name="T11" fmla="*/ 472 h 480"/>
                  <a:gd name="T12" fmla="*/ 488 w 493"/>
                  <a:gd name="T13" fmla="*/ 408 h 480"/>
                  <a:gd name="T14" fmla="*/ 488 w 493"/>
                  <a:gd name="T15" fmla="*/ 312 h 4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480"/>
                  <a:gd name="T26" fmla="*/ 493 w 493"/>
                  <a:gd name="T27" fmla="*/ 480 h 4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480">
                    <a:moveTo>
                      <a:pt x="8" y="0"/>
                    </a:moveTo>
                    <a:cubicBezTo>
                      <a:pt x="11" y="36"/>
                      <a:pt x="0" y="172"/>
                      <a:pt x="8" y="216"/>
                    </a:cubicBezTo>
                    <a:cubicBezTo>
                      <a:pt x="16" y="260"/>
                      <a:pt x="24" y="240"/>
                      <a:pt x="56" y="264"/>
                    </a:cubicBezTo>
                    <a:cubicBezTo>
                      <a:pt x="88" y="288"/>
                      <a:pt x="149" y="328"/>
                      <a:pt x="200" y="360"/>
                    </a:cubicBezTo>
                    <a:cubicBezTo>
                      <a:pt x="251" y="392"/>
                      <a:pt x="315" y="437"/>
                      <a:pt x="360" y="456"/>
                    </a:cubicBezTo>
                    <a:cubicBezTo>
                      <a:pt x="405" y="475"/>
                      <a:pt x="451" y="480"/>
                      <a:pt x="472" y="472"/>
                    </a:cubicBezTo>
                    <a:cubicBezTo>
                      <a:pt x="493" y="464"/>
                      <a:pt x="485" y="435"/>
                      <a:pt x="488" y="408"/>
                    </a:cubicBezTo>
                    <a:cubicBezTo>
                      <a:pt x="491" y="381"/>
                      <a:pt x="488" y="332"/>
                      <a:pt x="488" y="312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0" name="Freeform 29" descr="Коричневый мрамор"/>
              <p:cNvSpPr>
                <a:spLocks/>
              </p:cNvSpPr>
              <p:nvPr/>
            </p:nvSpPr>
            <p:spPr bwMode="auto">
              <a:xfrm>
                <a:off x="3496" y="2736"/>
                <a:ext cx="488" cy="432"/>
              </a:xfrm>
              <a:custGeom>
                <a:avLst/>
                <a:gdLst>
                  <a:gd name="T0" fmla="*/ 8 w 488"/>
                  <a:gd name="T1" fmla="*/ 0 h 432"/>
                  <a:gd name="T2" fmla="*/ 8 w 488"/>
                  <a:gd name="T3" fmla="*/ 144 h 432"/>
                  <a:gd name="T4" fmla="*/ 56 w 488"/>
                  <a:gd name="T5" fmla="*/ 192 h 432"/>
                  <a:gd name="T6" fmla="*/ 200 w 488"/>
                  <a:gd name="T7" fmla="*/ 288 h 432"/>
                  <a:gd name="T8" fmla="*/ 344 w 488"/>
                  <a:gd name="T9" fmla="*/ 384 h 432"/>
                  <a:gd name="T10" fmla="*/ 440 w 488"/>
                  <a:gd name="T11" fmla="*/ 432 h 432"/>
                  <a:gd name="T12" fmla="*/ 440 w 488"/>
                  <a:gd name="T13" fmla="*/ 384 h 432"/>
                  <a:gd name="T14" fmla="*/ 488 w 488"/>
                  <a:gd name="T15" fmla="*/ 240 h 4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8"/>
                  <a:gd name="T25" fmla="*/ 0 h 432"/>
                  <a:gd name="T26" fmla="*/ 488 w 488"/>
                  <a:gd name="T27" fmla="*/ 432 h 4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8" h="432">
                    <a:moveTo>
                      <a:pt x="8" y="0"/>
                    </a:moveTo>
                    <a:cubicBezTo>
                      <a:pt x="4" y="56"/>
                      <a:pt x="0" y="112"/>
                      <a:pt x="8" y="144"/>
                    </a:cubicBezTo>
                    <a:cubicBezTo>
                      <a:pt x="16" y="176"/>
                      <a:pt x="24" y="168"/>
                      <a:pt x="56" y="192"/>
                    </a:cubicBezTo>
                    <a:cubicBezTo>
                      <a:pt x="88" y="216"/>
                      <a:pt x="152" y="256"/>
                      <a:pt x="200" y="288"/>
                    </a:cubicBezTo>
                    <a:cubicBezTo>
                      <a:pt x="248" y="320"/>
                      <a:pt x="304" y="360"/>
                      <a:pt x="344" y="384"/>
                    </a:cubicBezTo>
                    <a:cubicBezTo>
                      <a:pt x="384" y="408"/>
                      <a:pt x="424" y="432"/>
                      <a:pt x="440" y="432"/>
                    </a:cubicBezTo>
                    <a:cubicBezTo>
                      <a:pt x="456" y="432"/>
                      <a:pt x="432" y="416"/>
                      <a:pt x="440" y="384"/>
                    </a:cubicBezTo>
                    <a:cubicBezTo>
                      <a:pt x="448" y="352"/>
                      <a:pt x="468" y="296"/>
                      <a:pt x="488" y="240"/>
                    </a:cubicBez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1" name="Freeform 30" descr="Циновка"/>
              <p:cNvSpPr>
                <a:spLocks/>
              </p:cNvSpPr>
              <p:nvPr/>
            </p:nvSpPr>
            <p:spPr bwMode="auto">
              <a:xfrm>
                <a:off x="3488" y="1675"/>
                <a:ext cx="1600" cy="1581"/>
              </a:xfrm>
              <a:custGeom>
                <a:avLst/>
                <a:gdLst>
                  <a:gd name="T0" fmla="*/ 376 w 1600"/>
                  <a:gd name="T1" fmla="*/ 349 h 1581"/>
                  <a:gd name="T2" fmla="*/ 472 w 1600"/>
                  <a:gd name="T3" fmla="*/ 253 h 1581"/>
                  <a:gd name="T4" fmla="*/ 696 w 1600"/>
                  <a:gd name="T5" fmla="*/ 29 h 1581"/>
                  <a:gd name="T6" fmla="*/ 824 w 1600"/>
                  <a:gd name="T7" fmla="*/ 77 h 1581"/>
                  <a:gd name="T8" fmla="*/ 936 w 1600"/>
                  <a:gd name="T9" fmla="*/ 125 h 1581"/>
                  <a:gd name="T10" fmla="*/ 1096 w 1600"/>
                  <a:gd name="T11" fmla="*/ 253 h 1581"/>
                  <a:gd name="T12" fmla="*/ 1096 w 1600"/>
                  <a:gd name="T13" fmla="*/ 349 h 1581"/>
                  <a:gd name="T14" fmla="*/ 1192 w 1600"/>
                  <a:gd name="T15" fmla="*/ 301 h 1581"/>
                  <a:gd name="T16" fmla="*/ 1360 w 1600"/>
                  <a:gd name="T17" fmla="*/ 437 h 1581"/>
                  <a:gd name="T18" fmla="*/ 1456 w 1600"/>
                  <a:gd name="T19" fmla="*/ 485 h 1581"/>
                  <a:gd name="T20" fmla="*/ 1552 w 1600"/>
                  <a:gd name="T21" fmla="*/ 533 h 1581"/>
                  <a:gd name="T22" fmla="*/ 1600 w 1600"/>
                  <a:gd name="T23" fmla="*/ 629 h 1581"/>
                  <a:gd name="T24" fmla="*/ 1552 w 1600"/>
                  <a:gd name="T25" fmla="*/ 773 h 1581"/>
                  <a:gd name="T26" fmla="*/ 1360 w 1600"/>
                  <a:gd name="T27" fmla="*/ 1013 h 1581"/>
                  <a:gd name="T28" fmla="*/ 1312 w 1600"/>
                  <a:gd name="T29" fmla="*/ 1013 h 1581"/>
                  <a:gd name="T30" fmla="*/ 1312 w 1600"/>
                  <a:gd name="T31" fmla="*/ 1061 h 1581"/>
                  <a:gd name="T32" fmla="*/ 1312 w 1600"/>
                  <a:gd name="T33" fmla="*/ 1109 h 1581"/>
                  <a:gd name="T34" fmla="*/ 1216 w 1600"/>
                  <a:gd name="T35" fmla="*/ 1301 h 1581"/>
                  <a:gd name="T36" fmla="*/ 976 w 1600"/>
                  <a:gd name="T37" fmla="*/ 1541 h 1581"/>
                  <a:gd name="T38" fmla="*/ 784 w 1600"/>
                  <a:gd name="T39" fmla="*/ 1541 h 1581"/>
                  <a:gd name="T40" fmla="*/ 688 w 1600"/>
                  <a:gd name="T41" fmla="*/ 1493 h 1581"/>
                  <a:gd name="T42" fmla="*/ 544 w 1600"/>
                  <a:gd name="T43" fmla="*/ 1397 h 1581"/>
                  <a:gd name="T44" fmla="*/ 544 w 1600"/>
                  <a:gd name="T45" fmla="*/ 1301 h 1581"/>
                  <a:gd name="T46" fmla="*/ 448 w 1600"/>
                  <a:gd name="T47" fmla="*/ 1349 h 1581"/>
                  <a:gd name="T48" fmla="*/ 352 w 1600"/>
                  <a:gd name="T49" fmla="*/ 1301 h 1581"/>
                  <a:gd name="T50" fmla="*/ 160 w 1600"/>
                  <a:gd name="T51" fmla="*/ 1157 h 1581"/>
                  <a:gd name="T52" fmla="*/ 16 w 1600"/>
                  <a:gd name="T53" fmla="*/ 1061 h 1581"/>
                  <a:gd name="T54" fmla="*/ 64 w 1600"/>
                  <a:gd name="T55" fmla="*/ 869 h 1581"/>
                  <a:gd name="T56" fmla="*/ 304 w 1600"/>
                  <a:gd name="T57" fmla="*/ 533 h 1581"/>
                  <a:gd name="T58" fmla="*/ 304 w 1600"/>
                  <a:gd name="T59" fmla="*/ 485 h 1581"/>
                  <a:gd name="T60" fmla="*/ 400 w 1600"/>
                  <a:gd name="T61" fmla="*/ 485 h 1581"/>
                  <a:gd name="T62" fmla="*/ 400 w 1600"/>
                  <a:gd name="T63" fmla="*/ 437 h 1581"/>
                  <a:gd name="T64" fmla="*/ 400 w 1600"/>
                  <a:gd name="T65" fmla="*/ 341 h 15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0"/>
                  <a:gd name="T100" fmla="*/ 0 h 1581"/>
                  <a:gd name="T101" fmla="*/ 1600 w 1600"/>
                  <a:gd name="T102" fmla="*/ 1581 h 15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0" h="1581">
                    <a:moveTo>
                      <a:pt x="376" y="349"/>
                    </a:moveTo>
                    <a:cubicBezTo>
                      <a:pt x="392" y="336"/>
                      <a:pt x="419" y="306"/>
                      <a:pt x="472" y="253"/>
                    </a:cubicBezTo>
                    <a:cubicBezTo>
                      <a:pt x="525" y="200"/>
                      <a:pt x="637" y="58"/>
                      <a:pt x="696" y="29"/>
                    </a:cubicBezTo>
                    <a:cubicBezTo>
                      <a:pt x="755" y="0"/>
                      <a:pt x="784" y="61"/>
                      <a:pt x="824" y="77"/>
                    </a:cubicBezTo>
                    <a:cubicBezTo>
                      <a:pt x="864" y="93"/>
                      <a:pt x="891" y="96"/>
                      <a:pt x="936" y="125"/>
                    </a:cubicBezTo>
                    <a:cubicBezTo>
                      <a:pt x="981" y="154"/>
                      <a:pt x="1069" y="216"/>
                      <a:pt x="1096" y="253"/>
                    </a:cubicBezTo>
                    <a:cubicBezTo>
                      <a:pt x="1123" y="290"/>
                      <a:pt x="1080" y="341"/>
                      <a:pt x="1096" y="349"/>
                    </a:cubicBezTo>
                    <a:cubicBezTo>
                      <a:pt x="1112" y="357"/>
                      <a:pt x="1148" y="286"/>
                      <a:pt x="1192" y="301"/>
                    </a:cubicBezTo>
                    <a:cubicBezTo>
                      <a:pt x="1236" y="316"/>
                      <a:pt x="1316" y="406"/>
                      <a:pt x="1360" y="437"/>
                    </a:cubicBezTo>
                    <a:cubicBezTo>
                      <a:pt x="1404" y="468"/>
                      <a:pt x="1424" y="469"/>
                      <a:pt x="1456" y="485"/>
                    </a:cubicBezTo>
                    <a:cubicBezTo>
                      <a:pt x="1488" y="501"/>
                      <a:pt x="1528" y="509"/>
                      <a:pt x="1552" y="533"/>
                    </a:cubicBezTo>
                    <a:cubicBezTo>
                      <a:pt x="1576" y="557"/>
                      <a:pt x="1600" y="589"/>
                      <a:pt x="1600" y="629"/>
                    </a:cubicBezTo>
                    <a:cubicBezTo>
                      <a:pt x="1600" y="669"/>
                      <a:pt x="1592" y="709"/>
                      <a:pt x="1552" y="773"/>
                    </a:cubicBezTo>
                    <a:cubicBezTo>
                      <a:pt x="1512" y="837"/>
                      <a:pt x="1400" y="973"/>
                      <a:pt x="1360" y="1013"/>
                    </a:cubicBezTo>
                    <a:cubicBezTo>
                      <a:pt x="1320" y="1053"/>
                      <a:pt x="1320" y="1005"/>
                      <a:pt x="1312" y="1013"/>
                    </a:cubicBezTo>
                    <a:cubicBezTo>
                      <a:pt x="1304" y="1021"/>
                      <a:pt x="1312" y="1045"/>
                      <a:pt x="1312" y="1061"/>
                    </a:cubicBezTo>
                    <a:cubicBezTo>
                      <a:pt x="1312" y="1077"/>
                      <a:pt x="1328" y="1069"/>
                      <a:pt x="1312" y="1109"/>
                    </a:cubicBezTo>
                    <a:cubicBezTo>
                      <a:pt x="1296" y="1149"/>
                      <a:pt x="1272" y="1229"/>
                      <a:pt x="1216" y="1301"/>
                    </a:cubicBezTo>
                    <a:cubicBezTo>
                      <a:pt x="1160" y="1373"/>
                      <a:pt x="1048" y="1501"/>
                      <a:pt x="976" y="1541"/>
                    </a:cubicBezTo>
                    <a:cubicBezTo>
                      <a:pt x="904" y="1581"/>
                      <a:pt x="832" y="1549"/>
                      <a:pt x="784" y="1541"/>
                    </a:cubicBezTo>
                    <a:cubicBezTo>
                      <a:pt x="736" y="1533"/>
                      <a:pt x="728" y="1517"/>
                      <a:pt x="688" y="1493"/>
                    </a:cubicBezTo>
                    <a:cubicBezTo>
                      <a:pt x="648" y="1469"/>
                      <a:pt x="568" y="1429"/>
                      <a:pt x="544" y="1397"/>
                    </a:cubicBezTo>
                    <a:cubicBezTo>
                      <a:pt x="520" y="1365"/>
                      <a:pt x="560" y="1309"/>
                      <a:pt x="544" y="1301"/>
                    </a:cubicBezTo>
                    <a:cubicBezTo>
                      <a:pt x="528" y="1293"/>
                      <a:pt x="480" y="1349"/>
                      <a:pt x="448" y="1349"/>
                    </a:cubicBezTo>
                    <a:cubicBezTo>
                      <a:pt x="416" y="1349"/>
                      <a:pt x="400" y="1333"/>
                      <a:pt x="352" y="1301"/>
                    </a:cubicBezTo>
                    <a:cubicBezTo>
                      <a:pt x="304" y="1269"/>
                      <a:pt x="216" y="1197"/>
                      <a:pt x="160" y="1157"/>
                    </a:cubicBezTo>
                    <a:cubicBezTo>
                      <a:pt x="104" y="1117"/>
                      <a:pt x="32" y="1109"/>
                      <a:pt x="16" y="1061"/>
                    </a:cubicBezTo>
                    <a:cubicBezTo>
                      <a:pt x="0" y="1013"/>
                      <a:pt x="16" y="957"/>
                      <a:pt x="64" y="869"/>
                    </a:cubicBezTo>
                    <a:cubicBezTo>
                      <a:pt x="112" y="781"/>
                      <a:pt x="264" y="597"/>
                      <a:pt x="304" y="533"/>
                    </a:cubicBezTo>
                    <a:cubicBezTo>
                      <a:pt x="344" y="469"/>
                      <a:pt x="288" y="493"/>
                      <a:pt x="304" y="485"/>
                    </a:cubicBezTo>
                    <a:cubicBezTo>
                      <a:pt x="320" y="477"/>
                      <a:pt x="384" y="493"/>
                      <a:pt x="400" y="485"/>
                    </a:cubicBezTo>
                    <a:cubicBezTo>
                      <a:pt x="416" y="477"/>
                      <a:pt x="400" y="461"/>
                      <a:pt x="400" y="437"/>
                    </a:cubicBezTo>
                    <a:cubicBezTo>
                      <a:pt x="400" y="413"/>
                      <a:pt x="400" y="377"/>
                      <a:pt x="400" y="341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2" name="Freeform 31"/>
              <p:cNvSpPr>
                <a:spLocks/>
              </p:cNvSpPr>
              <p:nvPr/>
            </p:nvSpPr>
            <p:spPr bwMode="auto">
              <a:xfrm>
                <a:off x="3840" y="2160"/>
                <a:ext cx="1048" cy="728"/>
              </a:xfrm>
              <a:custGeom>
                <a:avLst/>
                <a:gdLst>
                  <a:gd name="T0" fmla="*/ 0 w 1048"/>
                  <a:gd name="T1" fmla="*/ 0 h 728"/>
                  <a:gd name="T2" fmla="*/ 152 w 1048"/>
                  <a:gd name="T3" fmla="*/ 40 h 728"/>
                  <a:gd name="T4" fmla="*/ 360 w 1048"/>
                  <a:gd name="T5" fmla="*/ 184 h 728"/>
                  <a:gd name="T6" fmla="*/ 648 w 1048"/>
                  <a:gd name="T7" fmla="*/ 343 h 728"/>
                  <a:gd name="T8" fmla="*/ 968 w 1048"/>
                  <a:gd name="T9" fmla="*/ 536 h 728"/>
                  <a:gd name="T10" fmla="*/ 1000 w 1048"/>
                  <a:gd name="T11" fmla="*/ 632 h 728"/>
                  <a:gd name="T12" fmla="*/ 1048 w 1048"/>
                  <a:gd name="T13" fmla="*/ 728 h 7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8"/>
                  <a:gd name="T22" fmla="*/ 0 h 728"/>
                  <a:gd name="T23" fmla="*/ 1048 w 1048"/>
                  <a:gd name="T24" fmla="*/ 728 h 7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8" h="728">
                    <a:moveTo>
                      <a:pt x="0" y="0"/>
                    </a:moveTo>
                    <a:cubicBezTo>
                      <a:pt x="25" y="7"/>
                      <a:pt x="92" y="9"/>
                      <a:pt x="152" y="40"/>
                    </a:cubicBezTo>
                    <a:cubicBezTo>
                      <a:pt x="212" y="71"/>
                      <a:pt x="277" y="133"/>
                      <a:pt x="360" y="184"/>
                    </a:cubicBezTo>
                    <a:cubicBezTo>
                      <a:pt x="443" y="235"/>
                      <a:pt x="547" y="284"/>
                      <a:pt x="648" y="343"/>
                    </a:cubicBezTo>
                    <a:cubicBezTo>
                      <a:pt x="749" y="402"/>
                      <a:pt x="909" y="488"/>
                      <a:pt x="968" y="536"/>
                    </a:cubicBezTo>
                    <a:cubicBezTo>
                      <a:pt x="1027" y="584"/>
                      <a:pt x="987" y="600"/>
                      <a:pt x="1000" y="632"/>
                    </a:cubicBezTo>
                    <a:cubicBezTo>
                      <a:pt x="1013" y="664"/>
                      <a:pt x="1038" y="708"/>
                      <a:pt x="1048" y="728"/>
                    </a:cubicBezTo>
                  </a:path>
                </a:pathLst>
              </a:custGeom>
              <a:noFill/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3" name="Freeform 32"/>
              <p:cNvSpPr>
                <a:spLocks/>
              </p:cNvSpPr>
              <p:nvPr/>
            </p:nvSpPr>
            <p:spPr bwMode="auto">
              <a:xfrm>
                <a:off x="3925" y="1992"/>
                <a:ext cx="675" cy="1168"/>
              </a:xfrm>
              <a:custGeom>
                <a:avLst/>
                <a:gdLst>
                  <a:gd name="T0" fmla="*/ 3 w 675"/>
                  <a:gd name="T1" fmla="*/ 1168 h 1168"/>
                  <a:gd name="T2" fmla="*/ 35 w 675"/>
                  <a:gd name="T3" fmla="*/ 1040 h 1168"/>
                  <a:gd name="T4" fmla="*/ 211 w 675"/>
                  <a:gd name="T5" fmla="*/ 880 h 1168"/>
                  <a:gd name="T6" fmla="*/ 435 w 675"/>
                  <a:gd name="T7" fmla="*/ 640 h 1168"/>
                  <a:gd name="T8" fmla="*/ 579 w 675"/>
                  <a:gd name="T9" fmla="*/ 336 h 1168"/>
                  <a:gd name="T10" fmla="*/ 675 w 675"/>
                  <a:gd name="T11" fmla="*/ 0 h 11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1168"/>
                  <a:gd name="T20" fmla="*/ 675 w 675"/>
                  <a:gd name="T21" fmla="*/ 1168 h 11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1168">
                    <a:moveTo>
                      <a:pt x="3" y="1168"/>
                    </a:moveTo>
                    <a:cubicBezTo>
                      <a:pt x="8" y="1147"/>
                      <a:pt x="0" y="1088"/>
                      <a:pt x="35" y="1040"/>
                    </a:cubicBezTo>
                    <a:cubicBezTo>
                      <a:pt x="70" y="992"/>
                      <a:pt x="144" y="947"/>
                      <a:pt x="211" y="880"/>
                    </a:cubicBezTo>
                    <a:cubicBezTo>
                      <a:pt x="278" y="813"/>
                      <a:pt x="374" y="731"/>
                      <a:pt x="435" y="640"/>
                    </a:cubicBezTo>
                    <a:cubicBezTo>
                      <a:pt x="496" y="549"/>
                      <a:pt x="539" y="443"/>
                      <a:pt x="579" y="336"/>
                    </a:cubicBezTo>
                    <a:cubicBezTo>
                      <a:pt x="619" y="229"/>
                      <a:pt x="655" y="70"/>
                      <a:pt x="675" y="0"/>
                    </a:cubicBezTo>
                  </a:path>
                </a:pathLst>
              </a:custGeom>
              <a:noFill/>
              <a:ln w="317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0" name="Group 37"/>
            <p:cNvGrpSpPr>
              <a:grpSpLocks/>
            </p:cNvGrpSpPr>
            <p:nvPr/>
          </p:nvGrpSpPr>
          <p:grpSpPr bwMode="auto">
            <a:xfrm>
              <a:off x="1104" y="2400"/>
              <a:ext cx="896" cy="549"/>
              <a:chOff x="1216" y="2496"/>
              <a:chExt cx="896" cy="549"/>
            </a:xfrm>
          </p:grpSpPr>
          <p:sp>
            <p:nvSpPr>
              <p:cNvPr id="96290" name="Arc 34"/>
              <p:cNvSpPr>
                <a:spLocks/>
              </p:cNvSpPr>
              <p:nvPr/>
            </p:nvSpPr>
            <p:spPr bwMode="auto">
              <a:xfrm rot="-25918987">
                <a:off x="1440" y="2304"/>
                <a:ext cx="480" cy="8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8515"/>
                  <a:gd name="T2" fmla="*/ 13433 w 21600"/>
                  <a:gd name="T3" fmla="*/ 38515 h 38515"/>
                  <a:gd name="T4" fmla="*/ 0 w 21600"/>
                  <a:gd name="T5" fmla="*/ 21600 h 38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851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8188"/>
                      <a:pt x="18592" y="34417"/>
                      <a:pt x="13432" y="38514"/>
                    </a:cubicBezTo>
                  </a:path>
                  <a:path w="21600" h="3851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8188"/>
                      <a:pt x="18592" y="34417"/>
                      <a:pt x="13432" y="38514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1000"/>
                    </a:schemeClr>
                  </a:gs>
                  <a:gs pos="100000">
                    <a:srgbClr val="00FF00">
                      <a:alpha val="4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1" name="Arc 35"/>
              <p:cNvSpPr>
                <a:spLocks/>
              </p:cNvSpPr>
              <p:nvPr/>
            </p:nvSpPr>
            <p:spPr bwMode="auto">
              <a:xfrm rot="-25918987">
                <a:off x="1671" y="2617"/>
                <a:ext cx="477" cy="37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8 w 21458"/>
                  <a:gd name="T1" fmla="*/ 2474 h 16915"/>
                  <a:gd name="T2" fmla="*/ 13433 w 21458"/>
                  <a:gd name="T3" fmla="*/ 16915 h 16915"/>
                  <a:gd name="T4" fmla="*/ 0 w 21458"/>
                  <a:gd name="T5" fmla="*/ 0 h 16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8" h="16915" fill="none" extrusionOk="0">
                    <a:moveTo>
                      <a:pt x="21457" y="2473"/>
                    </a:moveTo>
                    <a:cubicBezTo>
                      <a:pt x="20802" y="8160"/>
                      <a:pt x="17915" y="13354"/>
                      <a:pt x="13432" y="16914"/>
                    </a:cubicBezTo>
                  </a:path>
                  <a:path w="21458" h="16915" stroke="0" extrusionOk="0">
                    <a:moveTo>
                      <a:pt x="21457" y="2473"/>
                    </a:moveTo>
                    <a:cubicBezTo>
                      <a:pt x="20802" y="8160"/>
                      <a:pt x="17915" y="13354"/>
                      <a:pt x="13432" y="16914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8000"/>
                    </a:schemeClr>
                  </a:gs>
                  <a:gs pos="100000">
                    <a:srgbClr val="FF00FF">
                      <a:alpha val="8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2" name="Arc 36"/>
              <p:cNvSpPr>
                <a:spLocks/>
              </p:cNvSpPr>
              <p:nvPr/>
            </p:nvSpPr>
            <p:spPr bwMode="auto">
              <a:xfrm rot="-10083296">
                <a:off x="1216" y="2553"/>
                <a:ext cx="477" cy="37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8 w 21458"/>
                  <a:gd name="T1" fmla="*/ 2474 h 16915"/>
                  <a:gd name="T2" fmla="*/ 13433 w 21458"/>
                  <a:gd name="T3" fmla="*/ 16915 h 16915"/>
                  <a:gd name="T4" fmla="*/ 0 w 21458"/>
                  <a:gd name="T5" fmla="*/ 0 h 16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8" h="16915" fill="none" extrusionOk="0">
                    <a:moveTo>
                      <a:pt x="21457" y="2473"/>
                    </a:moveTo>
                    <a:cubicBezTo>
                      <a:pt x="20802" y="8160"/>
                      <a:pt x="17915" y="13354"/>
                      <a:pt x="13432" y="16914"/>
                    </a:cubicBezTo>
                  </a:path>
                  <a:path w="21458" h="16915" stroke="0" extrusionOk="0">
                    <a:moveTo>
                      <a:pt x="21457" y="2473"/>
                    </a:moveTo>
                    <a:cubicBezTo>
                      <a:pt x="20802" y="8160"/>
                      <a:pt x="17915" y="13354"/>
                      <a:pt x="13432" y="16914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8691" name="Freeform 39"/>
            <p:cNvSpPr>
              <a:spLocks/>
            </p:cNvSpPr>
            <p:nvPr/>
          </p:nvSpPr>
          <p:spPr bwMode="auto">
            <a:xfrm>
              <a:off x="1536" y="2704"/>
              <a:ext cx="456" cy="656"/>
            </a:xfrm>
            <a:custGeom>
              <a:avLst/>
              <a:gdLst>
                <a:gd name="T0" fmla="*/ 456 w 456"/>
                <a:gd name="T1" fmla="*/ 0 h 656"/>
                <a:gd name="T2" fmla="*/ 0 w 456"/>
                <a:gd name="T3" fmla="*/ 656 h 656"/>
                <a:gd name="T4" fmla="*/ 176 w 456"/>
                <a:gd name="T5" fmla="*/ 112 h 656"/>
                <a:gd name="T6" fmla="*/ 0 60000 65536"/>
                <a:gd name="T7" fmla="*/ 0 60000 65536"/>
                <a:gd name="T8" fmla="*/ 0 60000 65536"/>
                <a:gd name="T9" fmla="*/ 0 w 456"/>
                <a:gd name="T10" fmla="*/ 0 h 656"/>
                <a:gd name="T11" fmla="*/ 456 w 456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656">
                  <a:moveTo>
                    <a:pt x="456" y="0"/>
                  </a:moveTo>
                  <a:lnTo>
                    <a:pt x="0" y="656"/>
                  </a:lnTo>
                  <a:lnTo>
                    <a:pt x="176" y="1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40"/>
            <p:cNvSpPr>
              <a:spLocks/>
            </p:cNvSpPr>
            <p:nvPr/>
          </p:nvSpPr>
          <p:spPr bwMode="auto">
            <a:xfrm>
              <a:off x="1104" y="2736"/>
              <a:ext cx="432" cy="624"/>
            </a:xfrm>
            <a:custGeom>
              <a:avLst/>
              <a:gdLst>
                <a:gd name="T0" fmla="*/ 0 w 432"/>
                <a:gd name="T1" fmla="*/ 0 h 624"/>
                <a:gd name="T2" fmla="*/ 432 w 432"/>
                <a:gd name="T3" fmla="*/ 624 h 624"/>
                <a:gd name="T4" fmla="*/ 240 w 432"/>
                <a:gd name="T5" fmla="*/ 96 h 624"/>
                <a:gd name="T6" fmla="*/ 0 60000 65536"/>
                <a:gd name="T7" fmla="*/ 0 60000 65536"/>
                <a:gd name="T8" fmla="*/ 0 60000 65536"/>
                <a:gd name="T9" fmla="*/ 0 w 432"/>
                <a:gd name="T10" fmla="*/ 0 h 624"/>
                <a:gd name="T11" fmla="*/ 432 w 43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624">
                  <a:moveTo>
                    <a:pt x="0" y="0"/>
                  </a:moveTo>
                  <a:lnTo>
                    <a:pt x="432" y="624"/>
                  </a:lnTo>
                  <a:lnTo>
                    <a:pt x="2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Line 41"/>
            <p:cNvSpPr>
              <a:spLocks noChangeShapeType="1"/>
            </p:cNvSpPr>
            <p:nvPr/>
          </p:nvSpPr>
          <p:spPr bwMode="auto">
            <a:xfrm>
              <a:off x="1536" y="2880"/>
              <a:ext cx="1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99" name="Freeform 43"/>
          <p:cNvSpPr>
            <a:spLocks/>
          </p:cNvSpPr>
          <p:nvPr/>
        </p:nvSpPr>
        <p:spPr bwMode="auto">
          <a:xfrm>
            <a:off x="2692400" y="1917700"/>
            <a:ext cx="863600" cy="1130300"/>
          </a:xfrm>
          <a:custGeom>
            <a:avLst/>
            <a:gdLst>
              <a:gd name="T0" fmla="*/ 0 w 544"/>
              <a:gd name="T1" fmla="*/ 1130300 h 2728"/>
              <a:gd name="T2" fmla="*/ 850900 w 544"/>
              <a:gd name="T3" fmla="*/ 1130300 h 2728"/>
              <a:gd name="T4" fmla="*/ 863600 w 544"/>
              <a:gd name="T5" fmla="*/ 0 h 2728"/>
              <a:gd name="T6" fmla="*/ 0 60000 65536"/>
              <a:gd name="T7" fmla="*/ 0 60000 65536"/>
              <a:gd name="T8" fmla="*/ 0 60000 65536"/>
              <a:gd name="T9" fmla="*/ 0 w 544"/>
              <a:gd name="T10" fmla="*/ 0 h 2728"/>
              <a:gd name="T11" fmla="*/ 544 w 544"/>
              <a:gd name="T12" fmla="*/ 2728 h 2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2728">
                <a:moveTo>
                  <a:pt x="0" y="2728"/>
                </a:moveTo>
                <a:lnTo>
                  <a:pt x="536" y="2728"/>
                </a:lnTo>
                <a:lnTo>
                  <a:pt x="5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302" name="Line 46"/>
          <p:cNvSpPr>
            <a:spLocks noChangeShapeType="1"/>
          </p:cNvSpPr>
          <p:nvPr/>
        </p:nvSpPr>
        <p:spPr bwMode="auto">
          <a:xfrm>
            <a:off x="2667000" y="1981200"/>
            <a:ext cx="35814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600200" y="3035300"/>
            <a:ext cx="4660900" cy="3403600"/>
            <a:chOff x="1008" y="1912"/>
            <a:chExt cx="2936" cy="2144"/>
          </a:xfrm>
        </p:grpSpPr>
        <p:sp>
          <p:nvSpPr>
            <p:cNvPr id="28687" name="Freeform 44"/>
            <p:cNvSpPr>
              <a:spLocks/>
            </p:cNvSpPr>
            <p:nvPr/>
          </p:nvSpPr>
          <p:spPr bwMode="auto">
            <a:xfrm>
              <a:off x="1648" y="1912"/>
              <a:ext cx="2296" cy="2144"/>
            </a:xfrm>
            <a:custGeom>
              <a:avLst/>
              <a:gdLst>
                <a:gd name="T0" fmla="*/ 0 w 2296"/>
                <a:gd name="T1" fmla="*/ 0 h 2144"/>
                <a:gd name="T2" fmla="*/ 24 w 2296"/>
                <a:gd name="T3" fmla="*/ 2144 h 2144"/>
                <a:gd name="T4" fmla="*/ 2288 w 2296"/>
                <a:gd name="T5" fmla="*/ 2144 h 2144"/>
                <a:gd name="T6" fmla="*/ 2296 w 2296"/>
                <a:gd name="T7" fmla="*/ 2144 h 2144"/>
                <a:gd name="T8" fmla="*/ 2296 w 2296"/>
                <a:gd name="T9" fmla="*/ 2144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6"/>
                <a:gd name="T16" fmla="*/ 0 h 2144"/>
                <a:gd name="T17" fmla="*/ 2296 w 2296"/>
                <a:gd name="T18" fmla="*/ 2144 h 2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6" h="2144">
                  <a:moveTo>
                    <a:pt x="0" y="0"/>
                  </a:moveTo>
                  <a:lnTo>
                    <a:pt x="24" y="2144"/>
                  </a:lnTo>
                  <a:lnTo>
                    <a:pt x="2288" y="2144"/>
                  </a:lnTo>
                  <a:lnTo>
                    <a:pt x="2296" y="2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Rectangle 47"/>
            <p:cNvSpPr>
              <a:spLocks noChangeArrowheads="1"/>
            </p:cNvSpPr>
            <p:nvPr/>
          </p:nvSpPr>
          <p:spPr bwMode="auto">
            <a:xfrm>
              <a:off x="1008" y="2592"/>
              <a:ext cx="6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120 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5764 0.00926 L 0.26459 3.7037E-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16945 0.27778 L 0.41389 0.67778 " pathEditMode="relative" rAng="0" ptsTypes="A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33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  <p:bldP spid="96270" grpId="0" animBg="1"/>
      <p:bldP spid="96279" grpId="0" animBg="1"/>
      <p:bldP spid="96299" grpId="0" animBg="1"/>
      <p:bldP spid="96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1203325" y="2179638"/>
            <a:ext cx="2012950" cy="1706562"/>
          </a:xfrm>
          <a:custGeom>
            <a:avLst/>
            <a:gdLst>
              <a:gd name="T0" fmla="*/ 0 w 1268"/>
              <a:gd name="T1" fmla="*/ 898525 h 1075"/>
              <a:gd name="T2" fmla="*/ 1738313 w 1268"/>
              <a:gd name="T3" fmla="*/ 0 h 1075"/>
              <a:gd name="T4" fmla="*/ 2012950 w 1268"/>
              <a:gd name="T5" fmla="*/ 1706562 h 1075"/>
              <a:gd name="T6" fmla="*/ 0 60000 65536"/>
              <a:gd name="T7" fmla="*/ 0 60000 65536"/>
              <a:gd name="T8" fmla="*/ 0 60000 65536"/>
              <a:gd name="T9" fmla="*/ 0 w 1268"/>
              <a:gd name="T10" fmla="*/ 0 h 1075"/>
              <a:gd name="T11" fmla="*/ 1268 w 1268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8" h="1075">
                <a:moveTo>
                  <a:pt x="0" y="566"/>
                </a:moveTo>
                <a:lnTo>
                  <a:pt x="1095" y="0"/>
                </a:lnTo>
                <a:lnTo>
                  <a:pt x="1268" y="1075"/>
                </a:lnTo>
              </a:path>
            </a:pathLst>
          </a:cu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1235075" y="2163763"/>
            <a:ext cx="1660525" cy="2271712"/>
          </a:xfrm>
          <a:custGeom>
            <a:avLst/>
            <a:gdLst>
              <a:gd name="T0" fmla="*/ 0 w 1046"/>
              <a:gd name="T1" fmla="*/ 944562 h 1431"/>
              <a:gd name="T2" fmla="*/ 1660525 w 1046"/>
              <a:gd name="T3" fmla="*/ 0 h 1431"/>
              <a:gd name="T4" fmla="*/ 563562 w 1046"/>
              <a:gd name="T5" fmla="*/ 2271712 h 1431"/>
              <a:gd name="T6" fmla="*/ 0 60000 65536"/>
              <a:gd name="T7" fmla="*/ 0 60000 65536"/>
              <a:gd name="T8" fmla="*/ 0 60000 65536"/>
              <a:gd name="T9" fmla="*/ 0 w 1046"/>
              <a:gd name="T10" fmla="*/ 0 h 1431"/>
              <a:gd name="T11" fmla="*/ 1046 w 1046"/>
              <a:gd name="T12" fmla="*/ 1431 h 1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6" h="1431">
                <a:moveTo>
                  <a:pt x="0" y="595"/>
                </a:moveTo>
                <a:lnTo>
                  <a:pt x="1046" y="0"/>
                </a:lnTo>
                <a:lnTo>
                  <a:pt x="355" y="1431"/>
                </a:lnTo>
              </a:path>
            </a:pathLst>
          </a:custGeom>
          <a:solidFill>
            <a:srgbClr val="FF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700" name="Group 27"/>
          <p:cNvGrpSpPr>
            <a:grpSpLocks/>
          </p:cNvGrpSpPr>
          <p:nvPr/>
        </p:nvGrpSpPr>
        <p:grpSpPr bwMode="auto">
          <a:xfrm>
            <a:off x="395288" y="1052513"/>
            <a:ext cx="4040187" cy="3859212"/>
            <a:chOff x="249" y="663"/>
            <a:chExt cx="2545" cy="2431"/>
          </a:xfrm>
        </p:grpSpPr>
        <p:sp>
          <p:nvSpPr>
            <p:cNvPr id="29708" name="Text Box 5"/>
            <p:cNvSpPr txBox="1">
              <a:spLocks noChangeArrowheads="1"/>
            </p:cNvSpPr>
            <p:nvPr/>
          </p:nvSpPr>
          <p:spPr bwMode="auto">
            <a:xfrm>
              <a:off x="1333" y="663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/>
                <a:t>S</a:t>
              </a:r>
              <a:endParaRPr lang="ru-RU" sz="2400" b="1" i="1"/>
            </a:p>
          </p:txBody>
        </p:sp>
        <p:grpSp>
          <p:nvGrpSpPr>
            <p:cNvPr id="29709" name="Group 6"/>
            <p:cNvGrpSpPr>
              <a:grpSpLocks/>
            </p:cNvGrpSpPr>
            <p:nvPr/>
          </p:nvGrpSpPr>
          <p:grpSpPr bwMode="auto">
            <a:xfrm>
              <a:off x="249" y="1050"/>
              <a:ext cx="2545" cy="2044"/>
              <a:chOff x="1837" y="300"/>
              <a:chExt cx="1915" cy="1584"/>
            </a:xfrm>
          </p:grpSpPr>
          <p:grpSp>
            <p:nvGrpSpPr>
              <p:cNvPr id="29710" name="Group 7"/>
              <p:cNvGrpSpPr>
                <a:grpSpLocks/>
              </p:cNvGrpSpPr>
              <p:nvPr/>
            </p:nvGrpSpPr>
            <p:grpSpPr bwMode="auto">
              <a:xfrm>
                <a:off x="2064" y="300"/>
                <a:ext cx="1536" cy="1361"/>
                <a:chOff x="2928" y="2160"/>
                <a:chExt cx="1824" cy="1536"/>
              </a:xfrm>
            </p:grpSpPr>
            <p:sp>
              <p:nvSpPr>
                <p:cNvPr id="2972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976" y="3168"/>
                  <a:ext cx="1728" cy="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9721" name="Freeform 9"/>
                <p:cNvSpPr>
                  <a:spLocks/>
                </p:cNvSpPr>
                <p:nvPr/>
              </p:nvSpPr>
              <p:spPr bwMode="auto">
                <a:xfrm>
                  <a:off x="2928" y="2160"/>
                  <a:ext cx="912" cy="1536"/>
                </a:xfrm>
                <a:custGeom>
                  <a:avLst/>
                  <a:gdLst>
                    <a:gd name="T0" fmla="*/ 0 w 1248"/>
                    <a:gd name="T1" fmla="*/ 1011 h 1824"/>
                    <a:gd name="T2" fmla="*/ 526 w 1248"/>
                    <a:gd name="T3" fmla="*/ 1536 h 1824"/>
                    <a:gd name="T4" fmla="*/ 912 w 1248"/>
                    <a:gd name="T5" fmla="*/ 0 h 1824"/>
                    <a:gd name="T6" fmla="*/ 0 w 1248"/>
                    <a:gd name="T7" fmla="*/ 1011 h 18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8"/>
                    <a:gd name="T13" fmla="*/ 0 h 1824"/>
                    <a:gd name="T14" fmla="*/ 1248 w 1248"/>
                    <a:gd name="T15" fmla="*/ 1824 h 18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8" h="1824">
                      <a:moveTo>
                        <a:pt x="0" y="1200"/>
                      </a:moveTo>
                      <a:lnTo>
                        <a:pt x="720" y="1824"/>
                      </a:lnTo>
                      <a:lnTo>
                        <a:pt x="1248" y="0"/>
                      </a:lnTo>
                      <a:lnTo>
                        <a:pt x="0" y="1200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9722" name="Freeform 10"/>
                <p:cNvSpPr>
                  <a:spLocks/>
                </p:cNvSpPr>
                <p:nvPr/>
              </p:nvSpPr>
              <p:spPr bwMode="auto">
                <a:xfrm>
                  <a:off x="3456" y="2160"/>
                  <a:ext cx="1296" cy="1536"/>
                </a:xfrm>
                <a:custGeom>
                  <a:avLst/>
                  <a:gdLst>
                    <a:gd name="T0" fmla="*/ 0 w 1296"/>
                    <a:gd name="T1" fmla="*/ 1536 h 1536"/>
                    <a:gd name="T2" fmla="*/ 384 w 1296"/>
                    <a:gd name="T3" fmla="*/ 0 h 1536"/>
                    <a:gd name="T4" fmla="*/ 1296 w 1296"/>
                    <a:gd name="T5" fmla="*/ 1008 h 1536"/>
                    <a:gd name="T6" fmla="*/ 0 w 1296"/>
                    <a:gd name="T7" fmla="*/ 1536 h 1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6"/>
                    <a:gd name="T13" fmla="*/ 0 h 1536"/>
                    <a:gd name="T14" fmla="*/ 1296 w 1296"/>
                    <a:gd name="T15" fmla="*/ 1536 h 1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6" h="1536">
                      <a:moveTo>
                        <a:pt x="0" y="1536"/>
                      </a:moveTo>
                      <a:lnTo>
                        <a:pt x="384" y="0"/>
                      </a:lnTo>
                      <a:lnTo>
                        <a:pt x="1296" y="1008"/>
                      </a:lnTo>
                      <a:lnTo>
                        <a:pt x="0" y="1536"/>
                      </a:lnTo>
                      <a:close/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29711" name="Text Box 11"/>
              <p:cNvSpPr txBox="1">
                <a:spLocks noChangeArrowheads="1"/>
              </p:cNvSpPr>
              <p:nvPr/>
            </p:nvSpPr>
            <p:spPr bwMode="auto">
              <a:xfrm>
                <a:off x="2381" y="1661"/>
                <a:ext cx="192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В</a:t>
                </a:r>
              </a:p>
            </p:txBody>
          </p:sp>
          <p:sp>
            <p:nvSpPr>
              <p:cNvPr id="29712" name="Text Box 12"/>
              <p:cNvSpPr txBox="1">
                <a:spLocks noChangeArrowheads="1"/>
              </p:cNvSpPr>
              <p:nvPr/>
            </p:nvSpPr>
            <p:spPr bwMode="auto">
              <a:xfrm>
                <a:off x="1837" y="1026"/>
                <a:ext cx="192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А</a:t>
                </a:r>
              </a:p>
            </p:txBody>
          </p:sp>
          <p:sp>
            <p:nvSpPr>
              <p:cNvPr id="29713" name="Text Box 13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192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С</a:t>
                </a:r>
              </a:p>
            </p:txBody>
          </p:sp>
          <p:sp>
            <p:nvSpPr>
              <p:cNvPr id="29714" name="Text Box 14"/>
              <p:cNvSpPr txBox="1">
                <a:spLocks noChangeArrowheads="1"/>
              </p:cNvSpPr>
              <p:nvPr/>
            </p:nvSpPr>
            <p:spPr bwMode="auto">
              <a:xfrm>
                <a:off x="3107" y="1344"/>
                <a:ext cx="17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i="1"/>
                  <a:t>F</a:t>
                </a:r>
                <a:endParaRPr lang="ru-RU" sz="2400" b="1" i="1"/>
              </a:p>
            </p:txBody>
          </p:sp>
          <p:sp>
            <p:nvSpPr>
              <p:cNvPr id="29715" name="Text Box 15"/>
              <p:cNvSpPr txBox="1">
                <a:spLocks noChangeArrowheads="1"/>
              </p:cNvSpPr>
              <p:nvPr/>
            </p:nvSpPr>
            <p:spPr bwMode="auto">
              <a:xfrm>
                <a:off x="3016" y="300"/>
                <a:ext cx="18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i="1"/>
                  <a:t>E</a:t>
                </a:r>
                <a:endParaRPr lang="ru-RU" sz="2400" b="1" i="1"/>
              </a:p>
            </p:txBody>
          </p:sp>
          <p:sp>
            <p:nvSpPr>
              <p:cNvPr id="29716" name="Text Box 16"/>
              <p:cNvSpPr txBox="1">
                <a:spLocks noChangeArrowheads="1"/>
              </p:cNvSpPr>
              <p:nvPr/>
            </p:nvSpPr>
            <p:spPr bwMode="auto">
              <a:xfrm>
                <a:off x="1973" y="754"/>
                <a:ext cx="272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  </a:t>
                </a:r>
                <a:r>
                  <a:rPr lang="en-US" sz="2400" b="1" i="1"/>
                  <a:t>D</a:t>
                </a:r>
                <a:endParaRPr lang="ru-RU" sz="2400" b="1" i="1"/>
              </a:p>
            </p:txBody>
          </p:sp>
          <p:sp>
            <p:nvSpPr>
              <p:cNvPr id="29717" name="Oval 17"/>
              <p:cNvSpPr>
                <a:spLocks noChangeArrowheads="1"/>
              </p:cNvSpPr>
              <p:nvPr/>
            </p:nvSpPr>
            <p:spPr bwMode="auto">
              <a:xfrm>
                <a:off x="2200" y="981"/>
                <a:ext cx="46" cy="4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8" name="Oval 18"/>
              <p:cNvSpPr>
                <a:spLocks noChangeArrowheads="1"/>
              </p:cNvSpPr>
              <p:nvPr/>
            </p:nvSpPr>
            <p:spPr bwMode="auto">
              <a:xfrm>
                <a:off x="3016" y="527"/>
                <a:ext cx="46" cy="4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9" name="Oval 19"/>
              <p:cNvSpPr>
                <a:spLocks noChangeArrowheads="1"/>
              </p:cNvSpPr>
              <p:nvPr/>
            </p:nvSpPr>
            <p:spPr bwMode="auto">
              <a:xfrm>
                <a:off x="3152" y="1344"/>
                <a:ext cx="46" cy="4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701" name="Text Box 20"/>
          <p:cNvSpPr txBox="1">
            <a:spLocks noChangeArrowheads="1"/>
          </p:cNvSpPr>
          <p:nvPr/>
        </p:nvSpPr>
        <p:spPr bwMode="auto">
          <a:xfrm>
            <a:off x="4284663" y="620713"/>
            <a:ext cx="4743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</a:rPr>
              <a:t>1. </a:t>
            </a:r>
            <a:r>
              <a:rPr lang="ru-RU" sz="2800" b="1" i="1">
                <a:latin typeface="Times New Roman" pitchFamily="18" charset="0"/>
              </a:rPr>
              <a:t>Назовите  две  плоскости</a:t>
            </a:r>
            <a:r>
              <a:rPr lang="en-US" sz="2800" b="1" i="1">
                <a:latin typeface="Times New Roman" pitchFamily="18" charset="0"/>
              </a:rPr>
              <a:t>,</a:t>
            </a:r>
            <a:endParaRPr lang="ru-RU" sz="2800" b="1" i="1">
              <a:latin typeface="Times New Roman" pitchFamily="18" charset="0"/>
            </a:endParaRPr>
          </a:p>
          <a:p>
            <a:r>
              <a:rPr lang="en-US" sz="2800" b="1" i="1">
                <a:latin typeface="Times New Roman" pitchFamily="18" charset="0"/>
              </a:rPr>
              <a:t>    c</a:t>
            </a:r>
            <a:r>
              <a:rPr lang="ru-RU" sz="2800" b="1" i="1">
                <a:latin typeface="Times New Roman" pitchFamily="18" charset="0"/>
              </a:rPr>
              <a:t>одержащие  прямую </a:t>
            </a:r>
            <a:r>
              <a:rPr lang="en-US" sz="2800" b="1" i="1">
                <a:latin typeface="Times New Roman" pitchFamily="18" charset="0"/>
              </a:rPr>
              <a:t>EF.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2925763" y="2149475"/>
            <a:ext cx="258762" cy="1736725"/>
          </a:xfrm>
          <a:custGeom>
            <a:avLst/>
            <a:gdLst>
              <a:gd name="T0" fmla="*/ 258762 w 163"/>
              <a:gd name="T1" fmla="*/ 1736725 h 1094"/>
              <a:gd name="T2" fmla="*/ 0 w 163"/>
              <a:gd name="T3" fmla="*/ 0 h 1094"/>
              <a:gd name="T4" fmla="*/ 0 60000 65536"/>
              <a:gd name="T5" fmla="*/ 0 60000 65536"/>
              <a:gd name="T6" fmla="*/ 0 w 163"/>
              <a:gd name="T7" fmla="*/ 0 h 1094"/>
              <a:gd name="T8" fmla="*/ 163 w 163"/>
              <a:gd name="T9" fmla="*/ 1094 h 10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1094">
                <a:moveTo>
                  <a:pt x="163" y="1094"/>
                </a:moveTo>
                <a:lnTo>
                  <a:pt x="0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Rectangle 22"/>
          <p:cNvSpPr>
            <a:spLocks noChangeArrowheads="1"/>
          </p:cNvSpPr>
          <p:nvPr/>
        </p:nvSpPr>
        <p:spPr bwMode="auto">
          <a:xfrm>
            <a:off x="4391025" y="1916113"/>
            <a:ext cx="44688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i="1">
                <a:latin typeface="Times New Roman" pitchFamily="18" charset="0"/>
              </a:rPr>
              <a:t>2)</a:t>
            </a:r>
            <a:r>
              <a:rPr lang="ru-RU" sz="2800" b="1" i="1">
                <a:latin typeface="Times New Roman" pitchFamily="18" charset="0"/>
              </a:rPr>
              <a:t> Назовите  прямую  по </a:t>
            </a:r>
          </a:p>
          <a:p>
            <a:pPr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</a:rPr>
              <a:t>    которой  пересекаются </a:t>
            </a:r>
          </a:p>
          <a:p>
            <a:pPr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</a:rPr>
              <a:t>    плоскости  </a:t>
            </a:r>
            <a:r>
              <a:rPr lang="en-US" sz="2800" b="1" i="1">
                <a:latin typeface="Times New Roman" pitchFamily="18" charset="0"/>
              </a:rPr>
              <a:t>BD</a:t>
            </a:r>
            <a:r>
              <a:rPr lang="ru-RU" sz="2800" b="1" i="1">
                <a:latin typeface="Times New Roman" pitchFamily="18" charset="0"/>
              </a:rPr>
              <a:t>Е 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</a:rPr>
              <a:t>и  </a:t>
            </a:r>
            <a:r>
              <a:rPr lang="en-US" sz="2800" b="1" i="1">
                <a:latin typeface="Times New Roman" pitchFamily="18" charset="0"/>
              </a:rPr>
              <a:t>SAC.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1203325" y="2133600"/>
            <a:ext cx="1747838" cy="990600"/>
          </a:xfrm>
          <a:custGeom>
            <a:avLst/>
            <a:gdLst>
              <a:gd name="T0" fmla="*/ 0 w 1101"/>
              <a:gd name="T1" fmla="*/ 990600 h 624"/>
              <a:gd name="T2" fmla="*/ 1747838 w 1101"/>
              <a:gd name="T3" fmla="*/ 0 h 624"/>
              <a:gd name="T4" fmla="*/ 0 60000 65536"/>
              <a:gd name="T5" fmla="*/ 0 60000 65536"/>
              <a:gd name="T6" fmla="*/ 0 w 1101"/>
              <a:gd name="T7" fmla="*/ 0 h 624"/>
              <a:gd name="T8" fmla="*/ 1101 w 1101"/>
              <a:gd name="T9" fmla="*/ 624 h 6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1" h="624">
                <a:moveTo>
                  <a:pt x="0" y="624"/>
                </a:moveTo>
                <a:lnTo>
                  <a:pt x="1101" y="0"/>
                </a:lnTo>
              </a:path>
            </a:pathLst>
          </a:custGeom>
          <a:noFill/>
          <a:ln w="508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3203575" y="5157788"/>
            <a:ext cx="5653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i="1">
                <a:latin typeface="Times New Roman" pitchFamily="18" charset="0"/>
              </a:rPr>
              <a:t>3) </a:t>
            </a:r>
            <a:r>
              <a:rPr lang="ru-RU" sz="2800" b="1" i="1">
                <a:latin typeface="Times New Roman" pitchFamily="18" charset="0"/>
              </a:rPr>
              <a:t>Назовите  плоскость,  которую</a:t>
            </a:r>
          </a:p>
          <a:p>
            <a:pPr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</a:rPr>
              <a:t>    пересекает  прямая  </a:t>
            </a:r>
            <a:r>
              <a:rPr lang="en-US" sz="2800" b="1" i="1">
                <a:latin typeface="Times New Roman" pitchFamily="18" charset="0"/>
              </a:rPr>
              <a:t>AC.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868363" y="3489325"/>
            <a:ext cx="3246437" cy="15875"/>
          </a:xfrm>
          <a:custGeom>
            <a:avLst/>
            <a:gdLst>
              <a:gd name="T0" fmla="*/ 0 w 2045"/>
              <a:gd name="T1" fmla="*/ 0 h 10"/>
              <a:gd name="T2" fmla="*/ 3246437 w 2045"/>
              <a:gd name="T3" fmla="*/ 15875 h 10"/>
              <a:gd name="T4" fmla="*/ 0 60000 65536"/>
              <a:gd name="T5" fmla="*/ 0 60000 65536"/>
              <a:gd name="T6" fmla="*/ 0 w 2045"/>
              <a:gd name="T7" fmla="*/ 0 h 10"/>
              <a:gd name="T8" fmla="*/ 2045 w 2045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45" h="10">
                <a:moveTo>
                  <a:pt x="0" y="0"/>
                </a:moveTo>
                <a:lnTo>
                  <a:pt x="2045" y="10"/>
                </a:lnTo>
              </a:path>
            </a:pathLst>
          </a:custGeom>
          <a:noFill/>
          <a:ln w="47625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755650" y="6207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2</a:t>
            </a:r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8" grpId="1" animBg="1"/>
      <p:bldP spid="24579" grpId="0" animBg="1"/>
      <p:bldP spid="24579" grpId="1" animBg="1"/>
      <p:bldP spid="24597" grpId="0" animBg="1"/>
      <p:bldP spid="24597" grpId="1" animBg="1"/>
      <p:bldP spid="24599" grpId="0" animBg="1"/>
      <p:bldP spid="24599" grpId="1" animBg="1"/>
      <p:bldP spid="24601" grpId="0" animBg="1"/>
      <p:bldP spid="246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0" y="31432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338263" y="1970088"/>
            <a:ext cx="7304087" cy="64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«Мой д</a:t>
            </a:r>
            <a:r>
              <a:rPr lang="ru-RU" sz="2800" b="1" i="1">
                <a:solidFill>
                  <a:srgbClr val="C00000"/>
                </a:solidFill>
              </a:rPr>
              <a:t>Я</a:t>
            </a:r>
            <a:r>
              <a:rPr lang="ru-RU" sz="2800" b="1" i="1">
                <a:solidFill>
                  <a:srgbClr val="000000"/>
                </a:solidFill>
              </a:rPr>
              <a:t>дя с</a:t>
            </a:r>
            <a:r>
              <a:rPr lang="ru-RU" sz="2800" b="1" i="1">
                <a:solidFill>
                  <a:srgbClr val="C00000"/>
                </a:solidFill>
              </a:rPr>
              <a:t>А</a:t>
            </a:r>
            <a:r>
              <a:rPr lang="ru-RU" sz="2800" b="1" i="1">
                <a:solidFill>
                  <a:srgbClr val="000000"/>
                </a:solidFill>
              </a:rPr>
              <a:t>мых ч</a:t>
            </a:r>
            <a:r>
              <a:rPr lang="ru-RU" sz="2800" b="1" i="1">
                <a:solidFill>
                  <a:srgbClr val="C00000"/>
                </a:solidFill>
              </a:rPr>
              <a:t>Е</a:t>
            </a:r>
            <a:r>
              <a:rPr lang="ru-RU" sz="2800" b="1" i="1">
                <a:solidFill>
                  <a:srgbClr val="000000"/>
                </a:solidFill>
              </a:rPr>
              <a:t>стных пр</a:t>
            </a:r>
            <a:r>
              <a:rPr lang="ru-RU" sz="2800" b="1" i="1">
                <a:solidFill>
                  <a:srgbClr val="C00000"/>
                </a:solidFill>
              </a:rPr>
              <a:t>А</a:t>
            </a:r>
            <a:r>
              <a:rPr lang="ru-RU" sz="2800" b="1" i="1">
                <a:solidFill>
                  <a:srgbClr val="000000"/>
                </a:solidFill>
              </a:rPr>
              <a:t>вил...»</a:t>
            </a:r>
            <a:r>
              <a:rPr lang="ru-RU" sz="2400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606550" y="4508500"/>
            <a:ext cx="5046663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«</a:t>
            </a:r>
            <a:r>
              <a:rPr lang="ru-RU" sz="2800" b="1" i="1">
                <a:solidFill>
                  <a:srgbClr val="C00000"/>
                </a:solidFill>
              </a:rPr>
              <a:t>Я</a:t>
            </a:r>
            <a:r>
              <a:rPr lang="ru-RU" sz="2800" b="1" i="1">
                <a:solidFill>
                  <a:srgbClr val="000000"/>
                </a:solidFill>
              </a:rPr>
              <a:t> проп</a:t>
            </a:r>
            <a:r>
              <a:rPr lang="ru-RU" sz="2800" b="1" i="1">
                <a:solidFill>
                  <a:srgbClr val="C00000"/>
                </a:solidFill>
              </a:rPr>
              <a:t>А</a:t>
            </a:r>
            <a:r>
              <a:rPr lang="ru-RU" sz="2800" b="1" i="1">
                <a:solidFill>
                  <a:srgbClr val="000000"/>
                </a:solidFill>
              </a:rPr>
              <a:t>л, как зв</a:t>
            </a:r>
            <a:r>
              <a:rPr lang="ru-RU" sz="2800" b="1" i="1">
                <a:solidFill>
                  <a:srgbClr val="C00000"/>
                </a:solidFill>
              </a:rPr>
              <a:t>Е</a:t>
            </a:r>
            <a:r>
              <a:rPr lang="ru-RU" sz="2800" b="1" i="1">
                <a:solidFill>
                  <a:srgbClr val="000000"/>
                </a:solidFill>
              </a:rPr>
              <a:t>рь в заг</a:t>
            </a:r>
            <a:r>
              <a:rPr lang="ru-RU" sz="2800" b="1" i="1">
                <a:solidFill>
                  <a:srgbClr val="C00000"/>
                </a:solidFill>
              </a:rPr>
              <a:t>О</a:t>
            </a:r>
            <a:r>
              <a:rPr lang="ru-RU" sz="2800" b="1" i="1">
                <a:solidFill>
                  <a:srgbClr val="000000"/>
                </a:solidFill>
              </a:rPr>
              <a:t>не»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57188" y="2928938"/>
            <a:ext cx="398621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Прогрессия: 2; 4; 6; 8...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625" y="1143000"/>
            <a:ext cx="17287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Ямб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22288" y="3914775"/>
            <a:ext cx="28622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i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Хорей 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12750" y="5397500"/>
            <a:ext cx="40497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Прогрессия: 1; 3 ;5; 7...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902325" y="5103813"/>
            <a:ext cx="324167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>
                <a:solidFill>
                  <a:srgbClr val="000000"/>
                </a:solidFill>
              </a:rPr>
              <a:t>Б. Л. Пастернак</a:t>
            </a:r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>
          <a:xfrm>
            <a:off x="8143875" y="6215063"/>
            <a:ext cx="785813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2438400" cy="171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  <p:bldP spid="11278" grpId="0"/>
      <p:bldP spid="11279" grpId="0"/>
      <p:bldP spid="11280" grpId="0"/>
      <p:bldP spid="112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27088" y="333375"/>
            <a:ext cx="8066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  <a:latin typeface="Georgia" pitchFamily="18" charset="0"/>
              </a:rPr>
              <a:t>№5. Найдите  соответствия:</a:t>
            </a: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/>
        </p:nvGraphicFramePr>
        <p:xfrm>
          <a:off x="4500563" y="1916113"/>
          <a:ext cx="233838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GraphC" r:id="rId3" imgW="2133600" imgH="3219450" progId="">
                  <p:embed/>
                </p:oleObj>
              </mc:Choice>
              <mc:Fallback>
                <p:oleObj name="GraphC" r:id="rId3" imgW="2133600" imgH="32194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16113"/>
                        <a:ext cx="2338387" cy="352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3" name="Object 3"/>
          <p:cNvGraphicFramePr>
            <a:graphicFrameLocks noChangeAspect="1"/>
          </p:cNvGraphicFramePr>
          <p:nvPr/>
        </p:nvGraphicFramePr>
        <p:xfrm>
          <a:off x="0" y="1916113"/>
          <a:ext cx="2386013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GraphC" r:id="rId5" imgW="2133600" imgH="3219450" progId="">
                  <p:embed/>
                </p:oleObj>
              </mc:Choice>
              <mc:Fallback>
                <p:oleObj name="GraphC" r:id="rId5" imgW="2133600" imgH="321945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6113"/>
                        <a:ext cx="2386013" cy="360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5" name="Object 4"/>
          <p:cNvGraphicFramePr>
            <a:graphicFrameLocks noChangeAspect="1"/>
          </p:cNvGraphicFramePr>
          <p:nvPr/>
        </p:nvGraphicFramePr>
        <p:xfrm>
          <a:off x="6777038" y="3284538"/>
          <a:ext cx="2366962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GraphC" r:id="rId7" imgW="2133600" imgH="3219450" progId="">
                  <p:embed/>
                </p:oleObj>
              </mc:Choice>
              <mc:Fallback>
                <p:oleObj name="GraphC" r:id="rId7" imgW="2133600" imgH="321945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3284538"/>
                        <a:ext cx="2366962" cy="357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7" name="Object 5"/>
          <p:cNvGraphicFramePr>
            <a:graphicFrameLocks noChangeAspect="1"/>
          </p:cNvGraphicFramePr>
          <p:nvPr/>
        </p:nvGraphicFramePr>
        <p:xfrm>
          <a:off x="2195513" y="3284538"/>
          <a:ext cx="2368550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GraphC" r:id="rId9" imgW="2133600" imgH="3219450" progId="">
                  <p:embed/>
                </p:oleObj>
              </mc:Choice>
              <mc:Fallback>
                <p:oleObj name="GraphC" r:id="rId9" imgW="2133600" imgH="321945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284538"/>
                        <a:ext cx="2368550" cy="357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9" name="Object 6"/>
          <p:cNvGraphicFramePr>
            <a:graphicFrameLocks noChangeAspect="1"/>
          </p:cNvGraphicFramePr>
          <p:nvPr/>
        </p:nvGraphicFramePr>
        <p:xfrm>
          <a:off x="1116013" y="836613"/>
          <a:ext cx="11509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Формула" r:id="rId11" imgW="406048" imgH="393359" progId="Equation.3">
                  <p:embed/>
                </p:oleObj>
              </mc:Choice>
              <mc:Fallback>
                <p:oleObj name="Формула" r:id="rId11" imgW="406048" imgH="39335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36613"/>
                        <a:ext cx="1150937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1" name="Object 7"/>
          <p:cNvGraphicFramePr>
            <a:graphicFrameLocks noChangeAspect="1"/>
          </p:cNvGraphicFramePr>
          <p:nvPr/>
        </p:nvGraphicFramePr>
        <p:xfrm>
          <a:off x="2700338" y="836613"/>
          <a:ext cx="14033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Формула" r:id="rId13" imgW="495000" imgH="393480" progId="Equation.3">
                  <p:embed/>
                </p:oleObj>
              </mc:Choice>
              <mc:Fallback>
                <p:oleObj name="Формула" r:id="rId13" imgW="495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836613"/>
                        <a:ext cx="140335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3" name="Object 8"/>
          <p:cNvGraphicFramePr>
            <a:graphicFrameLocks noChangeAspect="1"/>
          </p:cNvGraphicFramePr>
          <p:nvPr/>
        </p:nvGraphicFramePr>
        <p:xfrm>
          <a:off x="4572000" y="836613"/>
          <a:ext cx="15843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Формула" r:id="rId15" imgW="622030" imgH="393529" progId="Equation.3">
                  <p:embed/>
                </p:oleObj>
              </mc:Choice>
              <mc:Fallback>
                <p:oleObj name="Формула" r:id="rId15" imgW="62203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6613"/>
                        <a:ext cx="158432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55" name="Object 9"/>
          <p:cNvGraphicFramePr>
            <a:graphicFrameLocks noChangeAspect="1"/>
          </p:cNvGraphicFramePr>
          <p:nvPr/>
        </p:nvGraphicFramePr>
        <p:xfrm>
          <a:off x="6659563" y="790575"/>
          <a:ext cx="1584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Формула" r:id="rId17" imgW="622030" imgH="393529" progId="Equation.3">
                  <p:embed/>
                </p:oleObj>
              </mc:Choice>
              <mc:Fallback>
                <p:oleObj name="Формула" r:id="rId17" imgW="62203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790575"/>
                        <a:ext cx="15843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692275" y="50133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1.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227763" y="501332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3.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924300" y="6400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2.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532813" y="6400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2517 0.65093 " pathEditMode="relative" ptsTypes="AA">
                                      <p:cBhvr>
                                        <p:cTn id="73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2599 0.67199 " pathEditMode="relative" ptsTypes="AA">
                                      <p:cBhvr>
                                        <p:cTn id="77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8351 0.20995 " pathEditMode="relative" ptsTypes="AA">
                                      <p:cBhvr>
                                        <p:cTn id="81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4566 0.22037 " pathEditMode="relative" ptsTypes="AA">
                                      <p:cBhvr>
                                        <p:cTn id="8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57" grpId="0"/>
      <p:bldP spid="14358" grpId="0"/>
      <p:bldP spid="14359" grpId="0"/>
      <p:bldP spid="143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Documents and Settings\Администратор\Рабочий стол\Электронка картинки\p1_710030037183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5429250"/>
            <a:ext cx="357187" cy="10239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7" descr="C:\Documents and Settings\Администратор\Рабочий стол\Электронка картинки\p1_710030037183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929188"/>
            <a:ext cx="714375" cy="17573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2" descr="C:\Documents and Settings\Администратор\Рабочий стол\Электронка картинки\p1_7100300371831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929063"/>
            <a:ext cx="223837" cy="5000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71625" y="928688"/>
            <a:ext cx="5929313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Индийский царь Шерам позвал к себе изобретателя шахматной игры, своего подданного Сету, чтобы наградить его за остроумную выдумку. Сета, издеваясь над царем, потребовал за первую клетку шахматной доски 1 зерно, за вторую — 2 зерна, за третью — 4 зерна и т. д. Обрадованный царь посмеялся над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Сетой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и приказал выдать ему такую «скромную» награду. Стоит ли царю смеяться?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85728"/>
            <a:ext cx="578647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15875">
                  <a:solidFill>
                    <a:srgbClr val="000080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Monotype Corsiva"/>
              </a:rPr>
              <a:t>Древняя индийская легенда</a:t>
            </a:r>
          </a:p>
        </p:txBody>
      </p:sp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90600"/>
            <a:ext cx="1071563" cy="26860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4" descr="j02252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3810000"/>
            <a:ext cx="1631950" cy="28717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29" name="Picture 8" descr="bd20656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3352800" y="5943600"/>
            <a:ext cx="2209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dirty="0"/>
          </a:p>
          <a:p>
            <a:pPr algn="ctr" eaLnBrk="1" hangingPunct="1">
              <a:buNone/>
            </a:pPr>
            <a:r>
              <a:rPr lang="ru-RU" sz="6600" b="1" dirty="0">
                <a:solidFill>
                  <a:srgbClr val="C00000"/>
                </a:solidFill>
              </a:rPr>
              <a:t>Учебно-познавательная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Компьютер как средство обучения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419600" cy="388620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chemeClr val="tx1"/>
                </a:solidFill>
              </a:rPr>
              <a:t>Наибольшее значение имеет не то, что ученик использует новые технологии, а то, как это использование способствует повышению его образования.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8" name="Содержимое 7" descr="01a7cdad0e3c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981200"/>
            <a:ext cx="3846513" cy="3048000"/>
          </a:xfrm>
        </p:spPr>
      </p:pic>
    </p:spTree>
  </p:cSld>
  <p:clrMapOvr>
    <a:masterClrMapping/>
  </p:clrMapOvr>
  <p:transition advTm="13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Логические задачи на сообразительность и смекалку. </a:t>
            </a:r>
            <a:br>
              <a:rPr lang="ru-RU" sz="2000" b="1" i="1" dirty="0">
                <a:solidFill>
                  <a:srgbClr val="C00000"/>
                </a:solidFill>
              </a:rPr>
            </a:b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На скамейке сидит Мари, ее мама, бабушка и кукла.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Бабушка сидит рядом с внучкой, но не рядом с куклой.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Кукла не сидит рядом с мамой.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Кто сидит рядом с мамой Мари ?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Варианты ответов: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A) Мари;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B) бабушка;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C) Мари и бабушка;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D) Мари и кукла;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E) бабушка и кукла.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3463"/>
            <a:ext cx="941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Picture 5"/>
          <p:cNvSpPr>
            <a:spLocks noChangeAspect="1" noChangeArrowheads="1"/>
          </p:cNvSpPr>
          <p:nvPr/>
        </p:nvSpPr>
        <p:spPr bwMode="auto">
          <a:xfrm>
            <a:off x="6156325" y="2636838"/>
            <a:ext cx="7969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10" name="Picture 6"/>
          <p:cNvSpPr>
            <a:spLocks noChangeAspect="1" noChangeArrowheads="1"/>
          </p:cNvSpPr>
          <p:nvPr/>
        </p:nvSpPr>
        <p:spPr bwMode="auto">
          <a:xfrm>
            <a:off x="7596188" y="1484313"/>
            <a:ext cx="6794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447800"/>
            <a:ext cx="679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590800"/>
            <a:ext cx="7969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КАШИ МАСЛОМ НЕ ИСПОРТИШЬ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228600" y="2133600"/>
            <a:ext cx="297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Качество каши можно рассматривать как функцию количества масла в ней </a:t>
            </a:r>
          </a:p>
        </p:txBody>
      </p:sp>
      <p:pic>
        <p:nvPicPr>
          <p:cNvPr id="34820" name="Picture 2" descr="C:\Documents and Settings\OLGA\Рабочий стол\qre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5524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КАШИ МАСЛОМ НЕ ИСПОРТИШЬ</a:t>
            </a:r>
          </a:p>
        </p:txBody>
      </p:sp>
      <p:pic>
        <p:nvPicPr>
          <p:cNvPr id="36867" name="Picture 3" descr="C:\Documents and Settings\OLGA\Рабочий стол\Square_root_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00200"/>
            <a:ext cx="75390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Подобного рода функции называются монотонно не убывающими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449580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Количество масла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8582" y="2359818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Качество каши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b="1" dirty="0">
              <a:solidFill>
                <a:srgbClr val="C00000"/>
              </a:solidFill>
            </a:endParaRPr>
          </a:p>
          <a:p>
            <a:pPr algn="ctr" eaLnBrk="1" hangingPunct="1">
              <a:buNone/>
            </a:pPr>
            <a:r>
              <a:rPr lang="ru-RU" sz="6600" b="1" dirty="0">
                <a:solidFill>
                  <a:srgbClr val="C00000"/>
                </a:solidFill>
              </a:rPr>
              <a:t>Информационная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62000" y="1295400"/>
            <a:ext cx="4535488" cy="3816350"/>
          </a:xfrm>
          <a:prstGeom prst="triangle">
            <a:avLst>
              <a:gd name="adj" fmla="val 50280"/>
            </a:avLst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4643438" y="981075"/>
            <a:ext cx="41195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</a:rPr>
              <a:t>ТРЕУГОЛЬНИК,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 все стороны которого 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равны, называется </a:t>
            </a:r>
          </a:p>
          <a:p>
            <a:pPr algn="ctr">
              <a:spcBef>
                <a:spcPct val="50000"/>
              </a:spcBef>
            </a:pPr>
            <a:r>
              <a:rPr lang="ru-RU" sz="2800" b="1" u="sng"/>
              <a:t>РАВНОСТОРОННИМ</a:t>
            </a:r>
            <a:endParaRPr lang="ru-RU" sz="280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292100" y="4454525"/>
            <a:ext cx="3795713" cy="2139950"/>
            <a:chOff x="184" y="2806"/>
            <a:chExt cx="2391" cy="1348"/>
          </a:xfrm>
        </p:grpSpPr>
        <p:grpSp>
          <p:nvGrpSpPr>
            <p:cNvPr id="40058" name="Group 3"/>
            <p:cNvGrpSpPr>
              <a:grpSpLocks/>
            </p:cNvGrpSpPr>
            <p:nvPr/>
          </p:nvGrpSpPr>
          <p:grpSpPr bwMode="auto">
            <a:xfrm>
              <a:off x="184" y="2806"/>
              <a:ext cx="2280" cy="486"/>
              <a:chOff x="101" y="2391"/>
              <a:chExt cx="380" cy="80"/>
            </a:xfrm>
          </p:grpSpPr>
          <p:sp>
            <p:nvSpPr>
              <p:cNvPr id="40101" name="AutoShape 4"/>
              <p:cNvSpPr>
                <a:spLocks noChangeArrowheads="1"/>
              </p:cNvSpPr>
              <p:nvPr/>
            </p:nvSpPr>
            <p:spPr bwMode="auto">
              <a:xfrm>
                <a:off x="101" y="2394"/>
                <a:ext cx="45" cy="3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2" name="AutoShape 5"/>
              <p:cNvSpPr>
                <a:spLocks noChangeArrowheads="1"/>
              </p:cNvSpPr>
              <p:nvPr/>
            </p:nvSpPr>
            <p:spPr bwMode="auto">
              <a:xfrm rot="10800000">
                <a:off x="125" y="2394"/>
                <a:ext cx="40" cy="34"/>
              </a:xfrm>
              <a:prstGeom prst="triangle">
                <a:avLst>
                  <a:gd name="adj" fmla="val 4999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3" name="AutoShape 6"/>
              <p:cNvSpPr>
                <a:spLocks noChangeArrowheads="1"/>
              </p:cNvSpPr>
              <p:nvPr/>
            </p:nvSpPr>
            <p:spPr bwMode="auto">
              <a:xfrm rot="10800000">
                <a:off x="247" y="2393"/>
                <a:ext cx="42" cy="38"/>
              </a:xfrm>
              <a:prstGeom prst="triangle">
                <a:avLst>
                  <a:gd name="adj" fmla="val 4782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4" name="AutoShape 7"/>
              <p:cNvSpPr>
                <a:spLocks noChangeArrowheads="1"/>
              </p:cNvSpPr>
              <p:nvPr/>
            </p:nvSpPr>
            <p:spPr bwMode="auto">
              <a:xfrm rot="10800000">
                <a:off x="165" y="2394"/>
                <a:ext cx="43" cy="37"/>
              </a:xfrm>
              <a:prstGeom prst="triangle">
                <a:avLst>
                  <a:gd name="adj" fmla="val 4923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5" name="AutoShape 8"/>
              <p:cNvSpPr>
                <a:spLocks noChangeArrowheads="1"/>
              </p:cNvSpPr>
              <p:nvPr/>
            </p:nvSpPr>
            <p:spPr bwMode="auto">
              <a:xfrm rot="10800000">
                <a:off x="207" y="2393"/>
                <a:ext cx="43" cy="36"/>
              </a:xfrm>
              <a:prstGeom prst="triangle">
                <a:avLst>
                  <a:gd name="adj" fmla="val 5223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6" name="AutoShape 9"/>
              <p:cNvSpPr>
                <a:spLocks noChangeArrowheads="1"/>
              </p:cNvSpPr>
              <p:nvPr/>
            </p:nvSpPr>
            <p:spPr bwMode="auto">
              <a:xfrm>
                <a:off x="144" y="2392"/>
                <a:ext cx="41" cy="37"/>
              </a:xfrm>
              <a:prstGeom prst="triangle">
                <a:avLst>
                  <a:gd name="adj" fmla="val 4879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7" name="AutoShape 10"/>
              <p:cNvSpPr>
                <a:spLocks noChangeArrowheads="1"/>
              </p:cNvSpPr>
              <p:nvPr/>
            </p:nvSpPr>
            <p:spPr bwMode="auto">
              <a:xfrm>
                <a:off x="187" y="2393"/>
                <a:ext cx="41" cy="36"/>
              </a:xfrm>
              <a:prstGeom prst="triangle">
                <a:avLst>
                  <a:gd name="adj" fmla="val 4781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8" name="AutoShape 11"/>
              <p:cNvSpPr>
                <a:spLocks noChangeArrowheads="1"/>
              </p:cNvSpPr>
              <p:nvPr/>
            </p:nvSpPr>
            <p:spPr bwMode="auto">
              <a:xfrm rot="10800000">
                <a:off x="416" y="2391"/>
                <a:ext cx="45" cy="38"/>
              </a:xfrm>
              <a:prstGeom prst="triangle">
                <a:avLst>
                  <a:gd name="adj" fmla="val 4817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09" name="AutoShape 12"/>
              <p:cNvSpPr>
                <a:spLocks noChangeArrowheads="1"/>
              </p:cNvSpPr>
              <p:nvPr/>
            </p:nvSpPr>
            <p:spPr bwMode="auto">
              <a:xfrm rot="10800000">
                <a:off x="291" y="2393"/>
                <a:ext cx="43" cy="37"/>
              </a:xfrm>
              <a:prstGeom prst="triangle">
                <a:avLst>
                  <a:gd name="adj" fmla="val 4893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0" name="AutoShape 13"/>
              <p:cNvSpPr>
                <a:spLocks noChangeArrowheads="1"/>
              </p:cNvSpPr>
              <p:nvPr/>
            </p:nvSpPr>
            <p:spPr bwMode="auto">
              <a:xfrm>
                <a:off x="353" y="2391"/>
                <a:ext cx="43" cy="38"/>
              </a:xfrm>
              <a:prstGeom prst="triangle">
                <a:avLst>
                  <a:gd name="adj" fmla="val 5111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1" name="AutoShape 14"/>
              <p:cNvSpPr>
                <a:spLocks noChangeArrowheads="1"/>
              </p:cNvSpPr>
              <p:nvPr/>
            </p:nvSpPr>
            <p:spPr bwMode="auto">
              <a:xfrm>
                <a:off x="440" y="2391"/>
                <a:ext cx="41" cy="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2" name="AutoShape 15"/>
              <p:cNvSpPr>
                <a:spLocks noChangeArrowheads="1"/>
              </p:cNvSpPr>
              <p:nvPr/>
            </p:nvSpPr>
            <p:spPr bwMode="auto">
              <a:xfrm rot="10800000">
                <a:off x="376" y="2392"/>
                <a:ext cx="43" cy="3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3" name="AutoShape 16"/>
              <p:cNvSpPr>
                <a:spLocks noChangeArrowheads="1"/>
              </p:cNvSpPr>
              <p:nvPr/>
            </p:nvSpPr>
            <p:spPr bwMode="auto">
              <a:xfrm>
                <a:off x="395" y="2391"/>
                <a:ext cx="44" cy="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4" name="AutoShape 17"/>
              <p:cNvSpPr>
                <a:spLocks noChangeArrowheads="1"/>
              </p:cNvSpPr>
              <p:nvPr/>
            </p:nvSpPr>
            <p:spPr bwMode="auto">
              <a:xfrm>
                <a:off x="228" y="2392"/>
                <a:ext cx="41" cy="3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5" name="AutoShape 18"/>
              <p:cNvSpPr>
                <a:spLocks noChangeArrowheads="1"/>
              </p:cNvSpPr>
              <p:nvPr/>
            </p:nvSpPr>
            <p:spPr bwMode="auto">
              <a:xfrm rot="10800000">
                <a:off x="334" y="2393"/>
                <a:ext cx="42" cy="3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6" name="AutoShape 19"/>
              <p:cNvSpPr>
                <a:spLocks noChangeArrowheads="1"/>
              </p:cNvSpPr>
              <p:nvPr/>
            </p:nvSpPr>
            <p:spPr bwMode="auto">
              <a:xfrm>
                <a:off x="312" y="2393"/>
                <a:ext cx="42" cy="3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7" name="AutoShape 20"/>
              <p:cNvSpPr>
                <a:spLocks noChangeArrowheads="1"/>
              </p:cNvSpPr>
              <p:nvPr/>
            </p:nvSpPr>
            <p:spPr bwMode="auto">
              <a:xfrm>
                <a:off x="269" y="2391"/>
                <a:ext cx="42" cy="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8" name="Rectangle 21"/>
              <p:cNvSpPr>
                <a:spLocks noChangeArrowheads="1"/>
              </p:cNvSpPr>
              <p:nvPr/>
            </p:nvSpPr>
            <p:spPr bwMode="auto">
              <a:xfrm>
                <a:off x="101" y="2428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9" name="Rectangle 22"/>
              <p:cNvSpPr>
                <a:spLocks noChangeArrowheads="1"/>
              </p:cNvSpPr>
              <p:nvPr/>
            </p:nvSpPr>
            <p:spPr bwMode="auto">
              <a:xfrm>
                <a:off x="143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0" name="Rectangle 23"/>
              <p:cNvSpPr>
                <a:spLocks noChangeArrowheads="1"/>
              </p:cNvSpPr>
              <p:nvPr/>
            </p:nvSpPr>
            <p:spPr bwMode="auto">
              <a:xfrm>
                <a:off x="227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1" name="Rectangle 24"/>
              <p:cNvSpPr>
                <a:spLocks noChangeArrowheads="1"/>
              </p:cNvSpPr>
              <p:nvPr/>
            </p:nvSpPr>
            <p:spPr bwMode="auto">
              <a:xfrm>
                <a:off x="186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2" name="Rectangle 25"/>
              <p:cNvSpPr>
                <a:spLocks noChangeArrowheads="1"/>
              </p:cNvSpPr>
              <p:nvPr/>
            </p:nvSpPr>
            <p:spPr bwMode="auto">
              <a:xfrm>
                <a:off x="437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3" name="Rectangle 26"/>
              <p:cNvSpPr>
                <a:spLocks noChangeArrowheads="1"/>
              </p:cNvSpPr>
              <p:nvPr/>
            </p:nvSpPr>
            <p:spPr bwMode="auto">
              <a:xfrm>
                <a:off x="352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4" name="Rectangle 27"/>
              <p:cNvSpPr>
                <a:spLocks noChangeArrowheads="1"/>
              </p:cNvSpPr>
              <p:nvPr/>
            </p:nvSpPr>
            <p:spPr bwMode="auto">
              <a:xfrm>
                <a:off x="269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5" name="Rectangle 28"/>
              <p:cNvSpPr>
                <a:spLocks noChangeArrowheads="1"/>
              </p:cNvSpPr>
              <p:nvPr/>
            </p:nvSpPr>
            <p:spPr bwMode="auto">
              <a:xfrm>
                <a:off x="311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26" name="Rectangle 29"/>
              <p:cNvSpPr>
                <a:spLocks noChangeArrowheads="1"/>
              </p:cNvSpPr>
              <p:nvPr/>
            </p:nvSpPr>
            <p:spPr bwMode="auto">
              <a:xfrm>
                <a:off x="395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59" name="AutoShape 30"/>
            <p:cNvSpPr>
              <a:spLocks noChangeArrowheads="1"/>
            </p:cNvSpPr>
            <p:nvPr/>
          </p:nvSpPr>
          <p:spPr bwMode="auto">
            <a:xfrm rot="10800000">
              <a:off x="190" y="3286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0" name="AutoShape 31"/>
            <p:cNvSpPr>
              <a:spLocks noChangeArrowheads="1"/>
            </p:cNvSpPr>
            <p:nvPr/>
          </p:nvSpPr>
          <p:spPr bwMode="auto">
            <a:xfrm rot="10800000">
              <a:off x="448" y="3298"/>
              <a:ext cx="240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1" name="AutoShape 32"/>
            <p:cNvSpPr>
              <a:spLocks noChangeArrowheads="1"/>
            </p:cNvSpPr>
            <p:nvPr/>
          </p:nvSpPr>
          <p:spPr bwMode="auto">
            <a:xfrm rot="10800000" flipV="1">
              <a:off x="316" y="3286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2" name="AutoShape 33"/>
            <p:cNvSpPr>
              <a:spLocks noChangeArrowheads="1"/>
            </p:cNvSpPr>
            <p:nvPr/>
          </p:nvSpPr>
          <p:spPr bwMode="auto">
            <a:xfrm rot="10800000">
              <a:off x="700" y="3298"/>
              <a:ext cx="264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3" name="AutoShape 34"/>
            <p:cNvSpPr>
              <a:spLocks noChangeArrowheads="1"/>
            </p:cNvSpPr>
            <p:nvPr/>
          </p:nvSpPr>
          <p:spPr bwMode="auto">
            <a:xfrm rot="10800000">
              <a:off x="964" y="3298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4" name="AutoShape 35"/>
            <p:cNvSpPr>
              <a:spLocks noChangeArrowheads="1"/>
            </p:cNvSpPr>
            <p:nvPr/>
          </p:nvSpPr>
          <p:spPr bwMode="auto">
            <a:xfrm rot="10800000" flipV="1">
              <a:off x="574" y="3286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5" name="AutoShape 36"/>
            <p:cNvSpPr>
              <a:spLocks noChangeArrowheads="1"/>
            </p:cNvSpPr>
            <p:nvPr/>
          </p:nvSpPr>
          <p:spPr bwMode="auto">
            <a:xfrm rot="10800000" flipV="1">
              <a:off x="838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6" name="AutoShape 37"/>
            <p:cNvSpPr>
              <a:spLocks noChangeArrowheads="1"/>
            </p:cNvSpPr>
            <p:nvPr/>
          </p:nvSpPr>
          <p:spPr bwMode="auto">
            <a:xfrm rot="10800000" flipV="1">
              <a:off x="1084" y="3298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7" name="AutoShape 38"/>
            <p:cNvSpPr>
              <a:spLocks noChangeArrowheads="1"/>
            </p:cNvSpPr>
            <p:nvPr/>
          </p:nvSpPr>
          <p:spPr bwMode="auto">
            <a:xfrm rot="10800000" flipV="1">
              <a:off x="1576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8" name="AutoShape 39"/>
            <p:cNvSpPr>
              <a:spLocks noChangeArrowheads="1"/>
            </p:cNvSpPr>
            <p:nvPr/>
          </p:nvSpPr>
          <p:spPr bwMode="auto">
            <a:xfrm rot="10800000" flipV="1">
              <a:off x="1828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9" name="AutoShape 40"/>
            <p:cNvSpPr>
              <a:spLocks noChangeArrowheads="1"/>
            </p:cNvSpPr>
            <p:nvPr/>
          </p:nvSpPr>
          <p:spPr bwMode="auto">
            <a:xfrm rot="10800000" flipV="1">
              <a:off x="1324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0" name="AutoShape 41"/>
            <p:cNvSpPr>
              <a:spLocks noChangeArrowheads="1"/>
            </p:cNvSpPr>
            <p:nvPr/>
          </p:nvSpPr>
          <p:spPr bwMode="auto">
            <a:xfrm rot="10800000">
              <a:off x="1198" y="3298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1" name="AutoShape 42"/>
            <p:cNvSpPr>
              <a:spLocks noChangeArrowheads="1"/>
            </p:cNvSpPr>
            <p:nvPr/>
          </p:nvSpPr>
          <p:spPr bwMode="auto">
            <a:xfrm rot="10800000">
              <a:off x="1450" y="3298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2" name="AutoShape 43"/>
            <p:cNvSpPr>
              <a:spLocks noChangeArrowheads="1"/>
            </p:cNvSpPr>
            <p:nvPr/>
          </p:nvSpPr>
          <p:spPr bwMode="auto">
            <a:xfrm rot="10800000">
              <a:off x="1702" y="3298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3" name="AutoShape 44"/>
            <p:cNvSpPr>
              <a:spLocks noChangeArrowheads="1"/>
            </p:cNvSpPr>
            <p:nvPr/>
          </p:nvSpPr>
          <p:spPr bwMode="auto">
            <a:xfrm rot="10800000">
              <a:off x="2305" y="3924"/>
              <a:ext cx="270" cy="21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4" name="AutoShape 45"/>
            <p:cNvSpPr>
              <a:spLocks noChangeArrowheads="1"/>
            </p:cNvSpPr>
            <p:nvPr/>
          </p:nvSpPr>
          <p:spPr bwMode="auto">
            <a:xfrm>
              <a:off x="2191" y="3924"/>
              <a:ext cx="240" cy="211"/>
            </a:xfrm>
            <a:prstGeom prst="triangle">
              <a:avLst>
                <a:gd name="adj" fmla="val 4999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5" name="AutoShape 46"/>
            <p:cNvSpPr>
              <a:spLocks noChangeArrowheads="1"/>
            </p:cNvSpPr>
            <p:nvPr/>
          </p:nvSpPr>
          <p:spPr bwMode="auto">
            <a:xfrm>
              <a:off x="1447" y="3905"/>
              <a:ext cx="252" cy="237"/>
            </a:xfrm>
            <a:prstGeom prst="triangle">
              <a:avLst>
                <a:gd name="adj" fmla="val 4782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6" name="AutoShape 47"/>
            <p:cNvSpPr>
              <a:spLocks noChangeArrowheads="1"/>
            </p:cNvSpPr>
            <p:nvPr/>
          </p:nvSpPr>
          <p:spPr bwMode="auto">
            <a:xfrm>
              <a:off x="1933" y="3906"/>
              <a:ext cx="258" cy="230"/>
            </a:xfrm>
            <a:prstGeom prst="triangle">
              <a:avLst>
                <a:gd name="adj" fmla="val 4923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7" name="AutoShape 48"/>
            <p:cNvSpPr>
              <a:spLocks noChangeArrowheads="1"/>
            </p:cNvSpPr>
            <p:nvPr/>
          </p:nvSpPr>
          <p:spPr bwMode="auto">
            <a:xfrm>
              <a:off x="1681" y="3917"/>
              <a:ext cx="258" cy="225"/>
            </a:xfrm>
            <a:prstGeom prst="triangle">
              <a:avLst>
                <a:gd name="adj" fmla="val 5223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8" name="AutoShape 49"/>
            <p:cNvSpPr>
              <a:spLocks noChangeArrowheads="1"/>
            </p:cNvSpPr>
            <p:nvPr/>
          </p:nvSpPr>
          <p:spPr bwMode="auto">
            <a:xfrm rot="10800000">
              <a:off x="2071" y="3917"/>
              <a:ext cx="246" cy="231"/>
            </a:xfrm>
            <a:prstGeom prst="triangle">
              <a:avLst>
                <a:gd name="adj" fmla="val 4879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9" name="AutoShape 50"/>
            <p:cNvSpPr>
              <a:spLocks noChangeArrowheads="1"/>
            </p:cNvSpPr>
            <p:nvPr/>
          </p:nvSpPr>
          <p:spPr bwMode="auto">
            <a:xfrm rot="10800000">
              <a:off x="1813" y="3917"/>
              <a:ext cx="246" cy="225"/>
            </a:xfrm>
            <a:prstGeom prst="triangle">
              <a:avLst>
                <a:gd name="adj" fmla="val 4781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0" name="AutoShape 51"/>
            <p:cNvSpPr>
              <a:spLocks noChangeArrowheads="1"/>
            </p:cNvSpPr>
            <p:nvPr/>
          </p:nvSpPr>
          <p:spPr bwMode="auto">
            <a:xfrm>
              <a:off x="415" y="3917"/>
              <a:ext cx="270" cy="237"/>
            </a:xfrm>
            <a:prstGeom prst="triangle">
              <a:avLst>
                <a:gd name="adj" fmla="val 4817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1" name="AutoShape 52"/>
            <p:cNvSpPr>
              <a:spLocks noChangeArrowheads="1"/>
            </p:cNvSpPr>
            <p:nvPr/>
          </p:nvSpPr>
          <p:spPr bwMode="auto">
            <a:xfrm>
              <a:off x="1177" y="3911"/>
              <a:ext cx="258" cy="231"/>
            </a:xfrm>
            <a:prstGeom prst="triangle">
              <a:avLst>
                <a:gd name="adj" fmla="val 4893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2" name="AutoShape 53"/>
            <p:cNvSpPr>
              <a:spLocks noChangeArrowheads="1"/>
            </p:cNvSpPr>
            <p:nvPr/>
          </p:nvSpPr>
          <p:spPr bwMode="auto">
            <a:xfrm rot="10800000">
              <a:off x="805" y="3917"/>
              <a:ext cx="258" cy="237"/>
            </a:xfrm>
            <a:prstGeom prst="triangle">
              <a:avLst>
                <a:gd name="adj" fmla="val 5111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3" name="AutoShape 54"/>
            <p:cNvSpPr>
              <a:spLocks noChangeArrowheads="1"/>
            </p:cNvSpPr>
            <p:nvPr/>
          </p:nvSpPr>
          <p:spPr bwMode="auto">
            <a:xfrm rot="10800000">
              <a:off x="295" y="3917"/>
              <a:ext cx="246" cy="2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4" name="AutoShape 55"/>
            <p:cNvSpPr>
              <a:spLocks noChangeArrowheads="1"/>
            </p:cNvSpPr>
            <p:nvPr/>
          </p:nvSpPr>
          <p:spPr bwMode="auto">
            <a:xfrm>
              <a:off x="667" y="3917"/>
              <a:ext cx="258" cy="23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5" name="AutoShape 56"/>
            <p:cNvSpPr>
              <a:spLocks noChangeArrowheads="1"/>
            </p:cNvSpPr>
            <p:nvPr/>
          </p:nvSpPr>
          <p:spPr bwMode="auto">
            <a:xfrm rot="10800000">
              <a:off x="547" y="3917"/>
              <a:ext cx="264" cy="2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6" name="AutoShape 57"/>
            <p:cNvSpPr>
              <a:spLocks noChangeArrowheads="1"/>
            </p:cNvSpPr>
            <p:nvPr/>
          </p:nvSpPr>
          <p:spPr bwMode="auto">
            <a:xfrm rot="10800000">
              <a:off x="1567" y="3917"/>
              <a:ext cx="246" cy="23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7" name="AutoShape 58"/>
            <p:cNvSpPr>
              <a:spLocks noChangeArrowheads="1"/>
            </p:cNvSpPr>
            <p:nvPr/>
          </p:nvSpPr>
          <p:spPr bwMode="auto">
            <a:xfrm>
              <a:off x="925" y="3911"/>
              <a:ext cx="252" cy="23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8" name="AutoShape 59"/>
            <p:cNvSpPr>
              <a:spLocks noChangeArrowheads="1"/>
            </p:cNvSpPr>
            <p:nvPr/>
          </p:nvSpPr>
          <p:spPr bwMode="auto">
            <a:xfrm rot="10800000">
              <a:off x="1057" y="3917"/>
              <a:ext cx="252" cy="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9" name="AutoShape 60"/>
            <p:cNvSpPr>
              <a:spLocks noChangeArrowheads="1"/>
            </p:cNvSpPr>
            <p:nvPr/>
          </p:nvSpPr>
          <p:spPr bwMode="auto">
            <a:xfrm rot="10800000">
              <a:off x="1315" y="3917"/>
              <a:ext cx="252" cy="2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0" name="Rectangle 61"/>
            <p:cNvSpPr>
              <a:spLocks noChangeArrowheads="1"/>
            </p:cNvSpPr>
            <p:nvPr/>
          </p:nvSpPr>
          <p:spPr bwMode="auto">
            <a:xfrm rot="10800000">
              <a:off x="2323" y="3663"/>
              <a:ext cx="252" cy="262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1" name="Rectangle 62"/>
            <p:cNvSpPr>
              <a:spLocks noChangeArrowheads="1"/>
            </p:cNvSpPr>
            <p:nvPr/>
          </p:nvSpPr>
          <p:spPr bwMode="auto">
            <a:xfrm rot="10800000">
              <a:off x="2071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2" name="Rectangle 63"/>
            <p:cNvSpPr>
              <a:spLocks noChangeArrowheads="1"/>
            </p:cNvSpPr>
            <p:nvPr/>
          </p:nvSpPr>
          <p:spPr bwMode="auto">
            <a:xfrm rot="10800000">
              <a:off x="1567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3" name="Rectangle 64"/>
            <p:cNvSpPr>
              <a:spLocks noChangeArrowheads="1"/>
            </p:cNvSpPr>
            <p:nvPr/>
          </p:nvSpPr>
          <p:spPr bwMode="auto">
            <a:xfrm rot="10800000">
              <a:off x="1813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4" name="Rectangle 65"/>
            <p:cNvSpPr>
              <a:spLocks noChangeArrowheads="1"/>
            </p:cNvSpPr>
            <p:nvPr/>
          </p:nvSpPr>
          <p:spPr bwMode="auto">
            <a:xfrm rot="10800000">
              <a:off x="306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5" name="Rectangle 66"/>
            <p:cNvSpPr>
              <a:spLocks noChangeArrowheads="1"/>
            </p:cNvSpPr>
            <p:nvPr/>
          </p:nvSpPr>
          <p:spPr bwMode="auto">
            <a:xfrm rot="10800000">
              <a:off x="817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6" name="Rectangle 67"/>
            <p:cNvSpPr>
              <a:spLocks noChangeArrowheads="1"/>
            </p:cNvSpPr>
            <p:nvPr/>
          </p:nvSpPr>
          <p:spPr bwMode="auto">
            <a:xfrm rot="10800000">
              <a:off x="1315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7" name="Rectangle 68"/>
            <p:cNvSpPr>
              <a:spLocks noChangeArrowheads="1"/>
            </p:cNvSpPr>
            <p:nvPr/>
          </p:nvSpPr>
          <p:spPr bwMode="auto">
            <a:xfrm rot="10800000">
              <a:off x="1063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8" name="Rectangle 69"/>
            <p:cNvSpPr>
              <a:spLocks noChangeArrowheads="1"/>
            </p:cNvSpPr>
            <p:nvPr/>
          </p:nvSpPr>
          <p:spPr bwMode="auto">
            <a:xfrm rot="10800000">
              <a:off x="559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9" name="AutoShape 70"/>
            <p:cNvSpPr>
              <a:spLocks noChangeArrowheads="1"/>
            </p:cNvSpPr>
            <p:nvPr/>
          </p:nvSpPr>
          <p:spPr bwMode="auto">
            <a:xfrm rot="10800000" flipV="1">
              <a:off x="2080" y="3286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100" name="AutoShape 71"/>
            <p:cNvSpPr>
              <a:spLocks noChangeArrowheads="1"/>
            </p:cNvSpPr>
            <p:nvPr/>
          </p:nvSpPr>
          <p:spPr bwMode="auto">
            <a:xfrm rot="10800000">
              <a:off x="1960" y="3292"/>
              <a:ext cx="240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39" name="AutoShape 72"/>
          <p:cNvSpPr>
            <a:spLocks noChangeArrowheads="1"/>
          </p:cNvSpPr>
          <p:nvPr/>
        </p:nvSpPr>
        <p:spPr bwMode="auto">
          <a:xfrm>
            <a:off x="1763713" y="2492375"/>
            <a:ext cx="942975" cy="3524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0" name="AutoShape 73"/>
          <p:cNvSpPr>
            <a:spLocks noChangeArrowheads="1"/>
          </p:cNvSpPr>
          <p:nvPr/>
        </p:nvSpPr>
        <p:spPr bwMode="auto">
          <a:xfrm flipV="1">
            <a:off x="3492500" y="3141663"/>
            <a:ext cx="962025" cy="3524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941" name="Group 74"/>
          <p:cNvGrpSpPr>
            <a:grpSpLocks/>
          </p:cNvGrpSpPr>
          <p:nvPr/>
        </p:nvGrpSpPr>
        <p:grpSpPr bwMode="auto">
          <a:xfrm>
            <a:off x="4648200" y="1524000"/>
            <a:ext cx="3886200" cy="2724150"/>
            <a:chOff x="3046" y="807"/>
            <a:chExt cx="2448" cy="1716"/>
          </a:xfrm>
        </p:grpSpPr>
        <p:sp>
          <p:nvSpPr>
            <p:cNvPr id="39991" name="AutoShape 75"/>
            <p:cNvSpPr>
              <a:spLocks noChangeArrowheads="1"/>
            </p:cNvSpPr>
            <p:nvPr/>
          </p:nvSpPr>
          <p:spPr bwMode="auto">
            <a:xfrm rot="6928618">
              <a:off x="4564" y="1659"/>
              <a:ext cx="252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2" name="AutoShape 76"/>
            <p:cNvSpPr>
              <a:spLocks noChangeArrowheads="1"/>
            </p:cNvSpPr>
            <p:nvPr/>
          </p:nvSpPr>
          <p:spPr bwMode="auto">
            <a:xfrm rot="10800000">
              <a:off x="5026" y="1377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3" name="AutoShape 77"/>
            <p:cNvSpPr>
              <a:spLocks noChangeArrowheads="1"/>
            </p:cNvSpPr>
            <p:nvPr/>
          </p:nvSpPr>
          <p:spPr bwMode="auto">
            <a:xfrm rot="7172378">
              <a:off x="4924" y="1437"/>
              <a:ext cx="264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4" name="AutoShape 78"/>
            <p:cNvSpPr>
              <a:spLocks noChangeArrowheads="1"/>
            </p:cNvSpPr>
            <p:nvPr/>
          </p:nvSpPr>
          <p:spPr bwMode="auto">
            <a:xfrm rot="10650982">
              <a:off x="4900" y="1599"/>
              <a:ext cx="258" cy="240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5" name="AutoShape 79"/>
            <p:cNvSpPr>
              <a:spLocks noChangeArrowheads="1"/>
            </p:cNvSpPr>
            <p:nvPr/>
          </p:nvSpPr>
          <p:spPr bwMode="auto">
            <a:xfrm rot="-10504923">
              <a:off x="5236" y="1641"/>
              <a:ext cx="258" cy="22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6" name="AutoShape 80"/>
            <p:cNvSpPr>
              <a:spLocks noChangeArrowheads="1"/>
            </p:cNvSpPr>
            <p:nvPr/>
          </p:nvSpPr>
          <p:spPr bwMode="auto">
            <a:xfrm rot="17638523" flipV="1">
              <a:off x="5050" y="1653"/>
              <a:ext cx="276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97" name="Group 81"/>
            <p:cNvGrpSpPr>
              <a:grpSpLocks/>
            </p:cNvGrpSpPr>
            <p:nvPr/>
          </p:nvGrpSpPr>
          <p:grpSpPr bwMode="auto">
            <a:xfrm>
              <a:off x="4516" y="1161"/>
              <a:ext cx="504" cy="516"/>
              <a:chOff x="754" y="518"/>
              <a:chExt cx="84" cy="84"/>
            </a:xfrm>
          </p:grpSpPr>
          <p:sp>
            <p:nvSpPr>
              <p:cNvPr id="40052" name="AutoShape 82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3" name="AutoShape 83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4" name="AutoShape 84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5" name="AutoShape 85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6" name="AutoShape 86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7" name="AutoShape 87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98" name="AutoShape 88"/>
            <p:cNvSpPr>
              <a:spLocks noChangeArrowheads="1"/>
            </p:cNvSpPr>
            <p:nvPr/>
          </p:nvSpPr>
          <p:spPr bwMode="auto">
            <a:xfrm rot="10800000">
              <a:off x="4648" y="1605"/>
              <a:ext cx="258" cy="210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9" name="AutoShape 89"/>
            <p:cNvSpPr>
              <a:spLocks noChangeArrowheads="1"/>
            </p:cNvSpPr>
            <p:nvPr/>
          </p:nvSpPr>
          <p:spPr bwMode="auto">
            <a:xfrm rot="10407223">
              <a:off x="4534" y="1821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0" name="AutoShape 90"/>
            <p:cNvSpPr>
              <a:spLocks noChangeArrowheads="1"/>
            </p:cNvSpPr>
            <p:nvPr/>
          </p:nvSpPr>
          <p:spPr bwMode="auto">
            <a:xfrm rot="10800000">
              <a:off x="4780" y="1803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1" name="AutoShape 91"/>
            <p:cNvSpPr>
              <a:spLocks noChangeArrowheads="1"/>
            </p:cNvSpPr>
            <p:nvPr/>
          </p:nvSpPr>
          <p:spPr bwMode="auto">
            <a:xfrm rot="10800000" flipV="1">
              <a:off x="4774" y="1599"/>
              <a:ext cx="258" cy="210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2" name="AutoShape 92"/>
            <p:cNvSpPr>
              <a:spLocks noChangeArrowheads="1"/>
            </p:cNvSpPr>
            <p:nvPr/>
          </p:nvSpPr>
          <p:spPr bwMode="auto">
            <a:xfrm rot="17808552" flipV="1">
              <a:off x="4687" y="1866"/>
              <a:ext cx="270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3" name="AutoShape 93"/>
            <p:cNvSpPr>
              <a:spLocks noChangeArrowheads="1"/>
            </p:cNvSpPr>
            <p:nvPr/>
          </p:nvSpPr>
          <p:spPr bwMode="auto">
            <a:xfrm rot="10854137" flipV="1">
              <a:off x="5146" y="1383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004" name="Group 94"/>
            <p:cNvGrpSpPr>
              <a:grpSpLocks/>
            </p:cNvGrpSpPr>
            <p:nvPr/>
          </p:nvGrpSpPr>
          <p:grpSpPr bwMode="auto">
            <a:xfrm>
              <a:off x="4174" y="1845"/>
              <a:ext cx="504" cy="480"/>
              <a:chOff x="754" y="518"/>
              <a:chExt cx="84" cy="84"/>
            </a:xfrm>
          </p:grpSpPr>
          <p:sp>
            <p:nvSpPr>
              <p:cNvPr id="40046" name="AutoShape 95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7" name="AutoShape 96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8" name="AutoShape 97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9" name="AutoShape 98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0" name="AutoShape 99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1" name="AutoShape 100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005" name="Group 101"/>
            <p:cNvGrpSpPr>
              <a:grpSpLocks/>
            </p:cNvGrpSpPr>
            <p:nvPr/>
          </p:nvGrpSpPr>
          <p:grpSpPr bwMode="auto">
            <a:xfrm>
              <a:off x="4912" y="1821"/>
              <a:ext cx="504" cy="486"/>
              <a:chOff x="754" y="518"/>
              <a:chExt cx="84" cy="84"/>
            </a:xfrm>
          </p:grpSpPr>
          <p:sp>
            <p:nvSpPr>
              <p:cNvPr id="40040" name="AutoShape 102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1" name="AutoShape 103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2" name="AutoShape 104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3" name="AutoShape 105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4" name="AutoShape 106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5" name="AutoShape 107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006" name="Group 108"/>
            <p:cNvGrpSpPr>
              <a:grpSpLocks/>
            </p:cNvGrpSpPr>
            <p:nvPr/>
          </p:nvGrpSpPr>
          <p:grpSpPr bwMode="auto">
            <a:xfrm>
              <a:off x="4552" y="2031"/>
              <a:ext cx="504" cy="492"/>
              <a:chOff x="754" y="518"/>
              <a:chExt cx="84" cy="84"/>
            </a:xfrm>
          </p:grpSpPr>
          <p:sp>
            <p:nvSpPr>
              <p:cNvPr id="40034" name="AutoShape 109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5" name="AutoShape 110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6" name="AutoShape 111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7" name="AutoShape 112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8" name="AutoShape 113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9" name="AutoShape 114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07" name="AutoShape 115"/>
            <p:cNvSpPr>
              <a:spLocks noChangeArrowheads="1"/>
            </p:cNvSpPr>
            <p:nvPr/>
          </p:nvSpPr>
          <p:spPr bwMode="auto">
            <a:xfrm>
              <a:off x="3046" y="104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8" name="AutoShape 116"/>
            <p:cNvSpPr>
              <a:spLocks noChangeArrowheads="1"/>
            </p:cNvSpPr>
            <p:nvPr/>
          </p:nvSpPr>
          <p:spPr bwMode="auto">
            <a:xfrm>
              <a:off x="3352" y="813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9" name="AutoShape 117"/>
            <p:cNvSpPr>
              <a:spLocks noChangeArrowheads="1"/>
            </p:cNvSpPr>
            <p:nvPr/>
          </p:nvSpPr>
          <p:spPr bwMode="auto">
            <a:xfrm flipV="1">
              <a:off x="3334" y="1041"/>
              <a:ext cx="618" cy="2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0" name="AutoShape 118"/>
            <p:cNvSpPr>
              <a:spLocks noChangeArrowheads="1"/>
            </p:cNvSpPr>
            <p:nvPr/>
          </p:nvSpPr>
          <p:spPr bwMode="auto">
            <a:xfrm>
              <a:off x="3046" y="150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1" name="AutoShape 119"/>
            <p:cNvSpPr>
              <a:spLocks noChangeArrowheads="1"/>
            </p:cNvSpPr>
            <p:nvPr/>
          </p:nvSpPr>
          <p:spPr bwMode="auto">
            <a:xfrm>
              <a:off x="3352" y="1275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2" name="AutoShape 120"/>
            <p:cNvSpPr>
              <a:spLocks noChangeArrowheads="1"/>
            </p:cNvSpPr>
            <p:nvPr/>
          </p:nvSpPr>
          <p:spPr bwMode="auto">
            <a:xfrm flipV="1">
              <a:off x="3046" y="1275"/>
              <a:ext cx="606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3" name="AutoShape 121"/>
            <p:cNvSpPr>
              <a:spLocks noChangeArrowheads="1"/>
            </p:cNvSpPr>
            <p:nvPr/>
          </p:nvSpPr>
          <p:spPr bwMode="auto">
            <a:xfrm flipV="1">
              <a:off x="3334" y="1503"/>
              <a:ext cx="618" cy="2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4" name="AutoShape 122"/>
            <p:cNvSpPr>
              <a:spLocks noChangeArrowheads="1"/>
            </p:cNvSpPr>
            <p:nvPr/>
          </p:nvSpPr>
          <p:spPr bwMode="auto">
            <a:xfrm>
              <a:off x="3058" y="1965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5" name="AutoShape 123"/>
            <p:cNvSpPr>
              <a:spLocks noChangeArrowheads="1"/>
            </p:cNvSpPr>
            <p:nvPr/>
          </p:nvSpPr>
          <p:spPr bwMode="auto">
            <a:xfrm>
              <a:off x="3364" y="1731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6" name="AutoShape 124"/>
            <p:cNvSpPr>
              <a:spLocks noChangeArrowheads="1"/>
            </p:cNvSpPr>
            <p:nvPr/>
          </p:nvSpPr>
          <p:spPr bwMode="auto">
            <a:xfrm flipV="1">
              <a:off x="3058" y="1731"/>
              <a:ext cx="606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7" name="AutoShape 125"/>
            <p:cNvSpPr>
              <a:spLocks noChangeArrowheads="1"/>
            </p:cNvSpPr>
            <p:nvPr/>
          </p:nvSpPr>
          <p:spPr bwMode="auto">
            <a:xfrm flipV="1">
              <a:off x="3346" y="1959"/>
              <a:ext cx="618" cy="2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8" name="AutoShape 126"/>
            <p:cNvSpPr>
              <a:spLocks noChangeArrowheads="1"/>
            </p:cNvSpPr>
            <p:nvPr/>
          </p:nvSpPr>
          <p:spPr bwMode="auto">
            <a:xfrm>
              <a:off x="3646" y="1041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9" name="AutoShape 127"/>
            <p:cNvSpPr>
              <a:spLocks noChangeArrowheads="1"/>
            </p:cNvSpPr>
            <p:nvPr/>
          </p:nvSpPr>
          <p:spPr bwMode="auto">
            <a:xfrm>
              <a:off x="3658" y="150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0" name="AutoShape 128"/>
            <p:cNvSpPr>
              <a:spLocks noChangeArrowheads="1"/>
            </p:cNvSpPr>
            <p:nvPr/>
          </p:nvSpPr>
          <p:spPr bwMode="auto">
            <a:xfrm flipV="1">
              <a:off x="3646" y="126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1" name="AutoShape 129"/>
            <p:cNvSpPr>
              <a:spLocks noChangeArrowheads="1"/>
            </p:cNvSpPr>
            <p:nvPr/>
          </p:nvSpPr>
          <p:spPr bwMode="auto">
            <a:xfrm flipV="1">
              <a:off x="3664" y="173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2" name="AutoShape 130"/>
            <p:cNvSpPr>
              <a:spLocks noChangeArrowheads="1"/>
            </p:cNvSpPr>
            <p:nvPr/>
          </p:nvSpPr>
          <p:spPr bwMode="auto">
            <a:xfrm flipV="1">
              <a:off x="3952" y="149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3" name="AutoShape 131"/>
            <p:cNvSpPr>
              <a:spLocks noChangeArrowheads="1"/>
            </p:cNvSpPr>
            <p:nvPr/>
          </p:nvSpPr>
          <p:spPr bwMode="auto">
            <a:xfrm>
              <a:off x="3946" y="126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024" name="Group 132"/>
            <p:cNvGrpSpPr>
              <a:grpSpLocks/>
            </p:cNvGrpSpPr>
            <p:nvPr/>
          </p:nvGrpSpPr>
          <p:grpSpPr bwMode="auto">
            <a:xfrm>
              <a:off x="4150" y="1401"/>
              <a:ext cx="504" cy="510"/>
              <a:chOff x="754" y="518"/>
              <a:chExt cx="84" cy="84"/>
            </a:xfrm>
          </p:grpSpPr>
          <p:sp>
            <p:nvSpPr>
              <p:cNvPr id="40028" name="AutoShape 133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9" name="AutoShape 134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0" name="AutoShape 135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1" name="AutoShape 136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2" name="AutoShape 137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3" name="AutoShape 138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25" name="AutoShape 139"/>
            <p:cNvSpPr>
              <a:spLocks noChangeArrowheads="1"/>
            </p:cNvSpPr>
            <p:nvPr/>
          </p:nvSpPr>
          <p:spPr bwMode="auto">
            <a:xfrm flipV="1">
              <a:off x="3646" y="813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6" name="AutoShape 140"/>
            <p:cNvSpPr>
              <a:spLocks noChangeArrowheads="1"/>
            </p:cNvSpPr>
            <p:nvPr/>
          </p:nvSpPr>
          <p:spPr bwMode="auto">
            <a:xfrm flipV="1">
              <a:off x="3934" y="1035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7" name="AutoShape 141"/>
            <p:cNvSpPr>
              <a:spLocks noChangeArrowheads="1"/>
            </p:cNvSpPr>
            <p:nvPr/>
          </p:nvSpPr>
          <p:spPr bwMode="auto">
            <a:xfrm>
              <a:off x="3946" y="80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42" name="Group 142"/>
          <p:cNvGrpSpPr>
            <a:grpSpLocks/>
          </p:cNvGrpSpPr>
          <p:nvPr/>
        </p:nvGrpSpPr>
        <p:grpSpPr bwMode="auto">
          <a:xfrm>
            <a:off x="4787900" y="4221163"/>
            <a:ext cx="4103688" cy="2179637"/>
            <a:chOff x="3016" y="2659"/>
            <a:chExt cx="2585" cy="1373"/>
          </a:xfrm>
        </p:grpSpPr>
        <p:grpSp>
          <p:nvGrpSpPr>
            <p:cNvPr id="39949" name="Group 143"/>
            <p:cNvGrpSpPr>
              <a:grpSpLocks/>
            </p:cNvGrpSpPr>
            <p:nvPr/>
          </p:nvGrpSpPr>
          <p:grpSpPr bwMode="auto">
            <a:xfrm>
              <a:off x="4178" y="3076"/>
              <a:ext cx="1190" cy="548"/>
              <a:chOff x="4935" y="2452"/>
              <a:chExt cx="4283" cy="1913"/>
            </a:xfrm>
          </p:grpSpPr>
          <p:grpSp>
            <p:nvGrpSpPr>
              <p:cNvPr id="39985" name="Group 144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39989" name="AutoShape 145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90" name="AutoShape 146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86" name="Group 147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39987" name="AutoShape 148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88" name="AutoShape 149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950" name="Group 150"/>
            <p:cNvGrpSpPr>
              <a:grpSpLocks/>
            </p:cNvGrpSpPr>
            <p:nvPr/>
          </p:nvGrpSpPr>
          <p:grpSpPr bwMode="auto">
            <a:xfrm>
              <a:off x="4412" y="2668"/>
              <a:ext cx="1189" cy="548"/>
              <a:chOff x="4935" y="2452"/>
              <a:chExt cx="4283" cy="1913"/>
            </a:xfrm>
          </p:grpSpPr>
          <p:grpSp>
            <p:nvGrpSpPr>
              <p:cNvPr id="39979" name="Group 151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39983" name="AutoShape 152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84" name="AutoShape 153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80" name="Group 154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39981" name="AutoShape 155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82" name="AutoShape 156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951" name="Group 157"/>
            <p:cNvGrpSpPr>
              <a:grpSpLocks/>
            </p:cNvGrpSpPr>
            <p:nvPr/>
          </p:nvGrpSpPr>
          <p:grpSpPr bwMode="auto">
            <a:xfrm>
              <a:off x="3478" y="2659"/>
              <a:ext cx="1190" cy="548"/>
              <a:chOff x="4935" y="2452"/>
              <a:chExt cx="4283" cy="1913"/>
            </a:xfrm>
          </p:grpSpPr>
          <p:grpSp>
            <p:nvGrpSpPr>
              <p:cNvPr id="39973" name="Group 158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39977" name="AutoShape 159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78" name="AutoShape 160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74" name="Group 161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39975" name="AutoShape 162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76" name="AutoShape 163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952" name="Group 164"/>
            <p:cNvGrpSpPr>
              <a:grpSpLocks/>
            </p:cNvGrpSpPr>
            <p:nvPr/>
          </p:nvGrpSpPr>
          <p:grpSpPr bwMode="auto">
            <a:xfrm>
              <a:off x="3249" y="3067"/>
              <a:ext cx="1190" cy="548"/>
              <a:chOff x="4935" y="2452"/>
              <a:chExt cx="4283" cy="1913"/>
            </a:xfrm>
          </p:grpSpPr>
          <p:grpSp>
            <p:nvGrpSpPr>
              <p:cNvPr id="39967" name="Group 165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39971" name="AutoShape 166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72" name="AutoShape 167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68" name="Group 168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39969" name="AutoShape 169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70" name="AutoShape 170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953" name="Group 171"/>
            <p:cNvGrpSpPr>
              <a:grpSpLocks/>
            </p:cNvGrpSpPr>
            <p:nvPr/>
          </p:nvGrpSpPr>
          <p:grpSpPr bwMode="auto">
            <a:xfrm>
              <a:off x="3016" y="3475"/>
              <a:ext cx="1189" cy="548"/>
              <a:chOff x="4935" y="2452"/>
              <a:chExt cx="4283" cy="1913"/>
            </a:xfrm>
          </p:grpSpPr>
          <p:grpSp>
            <p:nvGrpSpPr>
              <p:cNvPr id="39961" name="Group 172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39965" name="AutoShape 173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66" name="AutoShape 174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62" name="Group 175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39963" name="AutoShape 176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64" name="AutoShape 177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954" name="Group 178"/>
            <p:cNvGrpSpPr>
              <a:grpSpLocks/>
            </p:cNvGrpSpPr>
            <p:nvPr/>
          </p:nvGrpSpPr>
          <p:grpSpPr bwMode="auto">
            <a:xfrm>
              <a:off x="3949" y="3484"/>
              <a:ext cx="1190" cy="548"/>
              <a:chOff x="4935" y="2452"/>
              <a:chExt cx="4283" cy="1913"/>
            </a:xfrm>
          </p:grpSpPr>
          <p:grpSp>
            <p:nvGrpSpPr>
              <p:cNvPr id="39955" name="Group 179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39959" name="AutoShape 180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60" name="AutoShape 181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956" name="Group 182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39957" name="AutoShape 183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58" name="AutoShape 184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9943" name="AutoShape 185"/>
          <p:cNvSpPr>
            <a:spLocks noChangeArrowheads="1"/>
          </p:cNvSpPr>
          <p:nvPr/>
        </p:nvSpPr>
        <p:spPr bwMode="auto">
          <a:xfrm>
            <a:off x="2411413" y="1700213"/>
            <a:ext cx="400050" cy="600075"/>
          </a:xfrm>
          <a:prstGeom prst="triangle">
            <a:avLst>
              <a:gd name="adj" fmla="val 47653"/>
            </a:avLst>
          </a:prstGeom>
          <a:gradFill rotWithShape="1">
            <a:gsLst>
              <a:gs pos="0">
                <a:srgbClr val="CCFFCC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AutoShape 186"/>
          <p:cNvSpPr>
            <a:spLocks noChangeArrowheads="1"/>
          </p:cNvSpPr>
          <p:nvPr/>
        </p:nvSpPr>
        <p:spPr bwMode="auto">
          <a:xfrm rot="-10504923">
            <a:off x="2484438" y="3429000"/>
            <a:ext cx="409575" cy="361950"/>
          </a:xfrm>
          <a:prstGeom prst="triangle">
            <a:avLst>
              <a:gd name="adj" fmla="val 47653"/>
            </a:avLst>
          </a:prstGeom>
          <a:gradFill rotWithShape="1">
            <a:gsLst>
              <a:gs pos="0">
                <a:srgbClr val="00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AutoShape 187"/>
          <p:cNvSpPr>
            <a:spLocks noChangeArrowheads="1"/>
          </p:cNvSpPr>
          <p:nvPr/>
        </p:nvSpPr>
        <p:spPr bwMode="auto">
          <a:xfrm>
            <a:off x="684213" y="2924175"/>
            <a:ext cx="733425" cy="65563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6" name="AutoShape 188"/>
          <p:cNvSpPr>
            <a:spLocks noChangeArrowheads="1"/>
          </p:cNvSpPr>
          <p:nvPr/>
        </p:nvSpPr>
        <p:spPr bwMode="auto">
          <a:xfrm rot="10800000" flipV="1">
            <a:off x="1042988" y="1773238"/>
            <a:ext cx="409575" cy="333375"/>
          </a:xfrm>
          <a:prstGeom prst="triangle">
            <a:avLst>
              <a:gd name="adj" fmla="val 47653"/>
            </a:avLst>
          </a:prstGeom>
          <a:gradFill rotWithShape="1">
            <a:gsLst>
              <a:gs pos="0">
                <a:srgbClr val="FFFF99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7" name="Rectangle 189"/>
          <p:cNvSpPr>
            <a:spLocks noChangeArrowheads="1"/>
          </p:cNvSpPr>
          <p:nvPr/>
        </p:nvSpPr>
        <p:spPr bwMode="auto">
          <a:xfrm rot="10800000">
            <a:off x="3779838" y="1773238"/>
            <a:ext cx="400050" cy="4159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8" name="Text Box 190"/>
          <p:cNvSpPr txBox="1">
            <a:spLocks noChangeArrowheads="1"/>
          </p:cNvSpPr>
          <p:nvPr/>
        </p:nvSpPr>
        <p:spPr bwMode="auto">
          <a:xfrm>
            <a:off x="250825" y="333375"/>
            <a:ext cx="8497888" cy="1077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Для составления красивых паркетов чаще всего использовали треугольники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8424862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1" lang="ru-RU" sz="2400" b="1" dirty="0">
                <a:solidFill>
                  <a:srgbClr val="C00000"/>
                </a:solidFill>
                <a:latin typeface="Arial" pitchFamily="34" charset="0"/>
              </a:rPr>
              <a:t>Высоковольтные линии электропередачи</a:t>
            </a:r>
          </a:p>
          <a:p>
            <a:pPr algn="ctr"/>
            <a:r>
              <a:rPr kumimoji="1" lang="ru-RU" sz="2400" b="1" dirty="0">
                <a:solidFill>
                  <a:srgbClr val="C00000"/>
                </a:solidFill>
                <a:latin typeface="Arial" pitchFamily="34" charset="0"/>
              </a:rPr>
              <a:t>Треугольники делают</a:t>
            </a:r>
            <a:r>
              <a:rPr kumimoji="1" lang="en-US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kumimoji="1" lang="ru-RU" sz="2400" b="1" dirty="0">
                <a:solidFill>
                  <a:srgbClr val="C00000"/>
                </a:solidFill>
                <a:latin typeface="Arial" pitchFamily="34" charset="0"/>
              </a:rPr>
              <a:t>конструкции надежными</a:t>
            </a:r>
          </a:p>
        </p:txBody>
      </p:sp>
      <p:sp>
        <p:nvSpPr>
          <p:cNvPr id="41987" name="Picture 7" descr="981580-001"/>
          <p:cNvSpPr>
            <a:spLocks noChangeAspect="1" noChangeArrowheads="1"/>
          </p:cNvSpPr>
          <p:nvPr/>
        </p:nvSpPr>
        <p:spPr bwMode="auto">
          <a:xfrm>
            <a:off x="827088" y="1138238"/>
            <a:ext cx="77057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988" name="Picture 7" descr="981580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20788"/>
            <a:ext cx="8024813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icture 2" descr="Файл:Triangel (Instrument)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28875" y="3071813"/>
            <a:ext cx="37623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642938"/>
            <a:ext cx="75723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C00000"/>
                </a:solidFill>
              </a:rPr>
              <a:t>Треуго́льник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 — ударный музыкальный инструмент в виде металлического прута , изогнутого в форме треугольника. Один из углов оставлен открытым (концы прута почти касаются).</a:t>
            </a:r>
          </a:p>
        </p:txBody>
      </p:sp>
      <p:pic>
        <p:nvPicPr>
          <p:cNvPr id="43012" name="Picture 2" descr="Файл:Triangel (Instrument)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2971800"/>
            <a:ext cx="406082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Коммуникативная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71600" y="1392238"/>
          <a:ext cx="5668963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3" imgW="1155600" imgH="1066680" progId="Equation.3">
                  <p:embed/>
                </p:oleObj>
              </mc:Choice>
              <mc:Fallback>
                <p:oleObj name="Формула" r:id="rId3" imgW="1155600" imgH="1066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92238"/>
                        <a:ext cx="5668963" cy="333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41425" y="773113"/>
            <a:ext cx="6661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Построить и прочитать график функции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Включив в структуру урока математики применение ИКТ можно: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/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dirty="0"/>
              <a:t> </a:t>
            </a:r>
            <a:r>
              <a:rPr lang="ru-RU" sz="3600" b="1" dirty="0"/>
              <a:t>повысить наглядность обучения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b="1" dirty="0"/>
              <a:t> обеспечить его дифференциацию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b="1" dirty="0"/>
              <a:t> облегчить контроль знаний учащихся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b="1" dirty="0"/>
              <a:t> повысить интерес к предмету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3600" b="1" dirty="0"/>
              <a:t> развивать познавательную активность школьников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425" y="2438400"/>
            <a:ext cx="414178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14338"/>
            <a:ext cx="18716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3311525" y="2079625"/>
            <a:ext cx="27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554163" y="27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1827213" y="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938" y="368300"/>
            <a:ext cx="36464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98763"/>
            <a:ext cx="4321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Line 9"/>
          <p:cNvSpPr>
            <a:spLocks noChangeShapeType="1"/>
          </p:cNvSpPr>
          <p:nvPr/>
        </p:nvSpPr>
        <p:spPr bwMode="auto">
          <a:xfrm>
            <a:off x="8216900" y="2079625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 flipV="1">
            <a:off x="5111750" y="1889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3086100" y="2079625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 flipV="1">
            <a:off x="2232025" y="233363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>
            <a:off x="4437063" y="47783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4"/>
          <p:cNvSpPr>
            <a:spLocks noChangeShapeType="1"/>
          </p:cNvSpPr>
          <p:nvPr/>
        </p:nvSpPr>
        <p:spPr bwMode="auto">
          <a:xfrm flipV="1">
            <a:off x="2006600" y="2708275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2" name="Text Box 15"/>
          <p:cNvSpPr txBox="1">
            <a:spLocks noChangeArrowheads="1"/>
          </p:cNvSpPr>
          <p:nvPr/>
        </p:nvSpPr>
        <p:spPr bwMode="auto">
          <a:xfrm>
            <a:off x="4302125" y="4914900"/>
            <a:ext cx="27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6163" name="Text Box 16"/>
          <p:cNvSpPr txBox="1">
            <a:spLocks noChangeArrowheads="1"/>
          </p:cNvSpPr>
          <p:nvPr/>
        </p:nvSpPr>
        <p:spPr bwMode="auto">
          <a:xfrm>
            <a:off x="8486775" y="2079625"/>
            <a:ext cx="27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>
            <a:off x="1557338" y="2663825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6165" name="Text Box 18"/>
          <p:cNvSpPr txBox="1">
            <a:spLocks noChangeArrowheads="1"/>
          </p:cNvSpPr>
          <p:nvPr/>
        </p:nvSpPr>
        <p:spPr bwMode="auto">
          <a:xfrm>
            <a:off x="4706938" y="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>
            <a:off x="1285875" y="41941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01900" y="3743325"/>
          <a:ext cx="844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Формула" r:id="rId7" imgW="393480" imgH="393480" progId="Equation.3">
                  <p:embed/>
                </p:oleObj>
              </mc:Choice>
              <mc:Fallback>
                <p:oleObj name="Формула" r:id="rId7" imgW="393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3743325"/>
                        <a:ext cx="84455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96863" y="1089025"/>
          <a:ext cx="1035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9" imgW="495000" imgH="228600" progId="Equation.3">
                  <p:embed/>
                </p:oleObj>
              </mc:Choice>
              <mc:Fallback>
                <p:oleObj name="Формула" r:id="rId9" imgW="495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089025"/>
                        <a:ext cx="103505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2400" y="414338"/>
            <a:ext cx="7905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57788" y="549275"/>
            <a:ext cx="148431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46463" y="3968750"/>
            <a:ext cx="11255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632700" y="998538"/>
          <a:ext cx="9445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Формула" r:id="rId14" imgW="482400" imgH="241200" progId="Equation.3">
                  <p:embed/>
                </p:oleObj>
              </mc:Choice>
              <mc:Fallback>
                <p:oleObj name="Формула" r:id="rId14" imgW="482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998538"/>
                        <a:ext cx="94456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111750" y="2619375"/>
            <a:ext cx="31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8577263" y="5364163"/>
            <a:ext cx="271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8667750" y="5184775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5607050" y="2528888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93642E-7 L 0.37014 0.452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6185E-6 L 0.05174 0.46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46 L 0.39879 0.046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1223963"/>
            <a:ext cx="7289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8262938" y="4914900"/>
            <a:ext cx="31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2771775" y="1089025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351838" y="5049838"/>
            <a:ext cx="315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411413" y="1042988"/>
            <a:ext cx="26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9400"/>
            <a:ext cx="3511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5763" y="2573338"/>
            <a:ext cx="38703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Область определения.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Область значений функции.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Промежутки монотонности.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Ограниченность функции.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Наибольшее и наименьшее значения функции.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Непрерывность функции.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latin typeface="Franklin Gothic Demi Cond" pitchFamily="34" charset="0"/>
              </a:rPr>
              <a:t>Выпуклость функции.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527550" y="2573338"/>
            <a:ext cx="3779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81400" y="1905000"/>
            <a:ext cx="533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latin typeface="Franklin Gothic Demi Cond" pitchFamily="34" charset="0"/>
              </a:rPr>
              <a:t>D (f) = (-</a:t>
            </a:r>
            <a:r>
              <a:rPr lang="en-US" sz="2000" b="1" dirty="0">
                <a:latin typeface="Franklin Gothic Demi Cond" pitchFamily="34" charset="0"/>
                <a:cs typeface="Arial" pitchFamily="34" charset="0"/>
              </a:rPr>
              <a:t>∞;+∞)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E (f) = [0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;+).</a:t>
            </a:r>
            <a:endParaRPr lang="en-US" sz="2000" b="1" dirty="0">
              <a:latin typeface="Franklin Gothic Demi Cond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Franklin Gothic Demi Cond" pitchFamily="34" charset="0"/>
              </a:rPr>
              <a:t>Функция убывает на промежутках  (-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;0</a:t>
            </a: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]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 и </a:t>
            </a: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[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4;+), возрастает на </a:t>
            </a: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[0;4]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Функция ограничена снизу, но не ограничена сверху.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 err="1">
                <a:latin typeface="Franklin Gothic Demi Cond" pitchFamily="34" charset="0"/>
                <a:sym typeface="Symbol" pitchFamily="18" charset="2"/>
              </a:rPr>
              <a:t>у</a:t>
            </a:r>
            <a:r>
              <a:rPr lang="ru-RU" sz="2000" b="1" baseline="-25000" dirty="0" err="1">
                <a:latin typeface="Franklin Gothic Demi Cond" pitchFamily="34" charset="0"/>
                <a:sym typeface="Symbol" pitchFamily="18" charset="2"/>
              </a:rPr>
              <a:t>наим.</a:t>
            </a:r>
            <a:r>
              <a:rPr lang="ru-RU" sz="2000" b="1" dirty="0" err="1">
                <a:latin typeface="Franklin Gothic Demi Cond" pitchFamily="34" charset="0"/>
                <a:sym typeface="Symbol" pitchFamily="18" charset="2"/>
              </a:rPr>
              <a:t>=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 0 при </a:t>
            </a:r>
            <a:r>
              <a:rPr lang="ru-RU" sz="2000" b="1" dirty="0" err="1">
                <a:latin typeface="Franklin Gothic Demi Cond" pitchFamily="34" charset="0"/>
                <a:sym typeface="Symbol" pitchFamily="18" charset="2"/>
              </a:rPr>
              <a:t>х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 = 0, </a:t>
            </a:r>
            <a:r>
              <a:rPr lang="ru-RU" sz="2000" b="1" dirty="0" err="1">
                <a:latin typeface="Franklin Gothic Demi Cond" pitchFamily="34" charset="0"/>
                <a:sym typeface="Symbol" pitchFamily="18" charset="2"/>
              </a:rPr>
              <a:t>у</a:t>
            </a:r>
            <a:r>
              <a:rPr lang="ru-RU" sz="2000" b="1" baseline="-25000" dirty="0" err="1">
                <a:latin typeface="Franklin Gothic Demi Cond" pitchFamily="34" charset="0"/>
                <a:sym typeface="Symbol" pitchFamily="18" charset="2"/>
              </a:rPr>
              <a:t>наиб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. не существует.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Функция непрерывна.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Функция выпукла вниз на промежутках (-;0</a:t>
            </a: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]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 и </a:t>
            </a: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[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4;+), выпукла вверх на отрезке </a:t>
            </a:r>
            <a:r>
              <a:rPr lang="en-US" sz="2000" b="1" dirty="0">
                <a:latin typeface="Franklin Gothic Demi Cond" pitchFamily="34" charset="0"/>
                <a:sym typeface="Symbol" pitchFamily="18" charset="2"/>
              </a:rPr>
              <a:t>[0;4]</a:t>
            </a:r>
            <a:r>
              <a:rPr lang="ru-RU" sz="2000" b="1" dirty="0">
                <a:latin typeface="Franklin Gothic Demi Cond" pitchFamily="34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Вывод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7772400" cy="495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>
                <a:solidFill>
                  <a:schemeClr val="tx1"/>
                </a:solidFill>
              </a:rPr>
              <a:t>Ключевые компетенции являются перспективным направлением в науке и практике образования</a:t>
            </a:r>
            <a:endParaRPr lang="ru-RU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                     </a:t>
            </a:r>
            <a:r>
              <a:rPr lang="ru-RU" sz="2400" b="1" dirty="0">
                <a:solidFill>
                  <a:schemeClr val="tx1"/>
                </a:solidFill>
              </a:rPr>
              <a:t>Повышение                     Совершенствование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качества                                  педагогического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обучения                                  процесса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 rot="-8141496">
            <a:off x="3330194" y="3196519"/>
            <a:ext cx="1427163" cy="138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236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 В своей деятельности я создаю условия для формирования </a:t>
            </a:r>
            <a:r>
              <a:rPr lang="ru-RU" b="1" i="1" dirty="0">
                <a:solidFill>
                  <a:srgbClr val="C00000"/>
                </a:solidFill>
              </a:rPr>
              <a:t>следующих ключевых компетенций: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62200"/>
            <a:ext cx="8305800" cy="30480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1200" b="1" dirty="0"/>
              <a:t>Ценностно-смысловая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1200" b="1" dirty="0"/>
              <a:t>Информационная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1200" b="1" dirty="0"/>
              <a:t>Общекультурная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1200" b="1" dirty="0"/>
              <a:t>Учебно-познавательная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1200" b="1" dirty="0"/>
              <a:t>Коммуникативная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4525962"/>
          </a:xfrm>
        </p:spPr>
        <p:txBody>
          <a:bodyPr/>
          <a:lstStyle/>
          <a:p>
            <a:pPr algn="ctr" eaLnBrk="1" hangingPunct="1"/>
            <a:endParaRPr lang="ru-RU" dirty="0"/>
          </a:p>
          <a:p>
            <a:pPr algn="ctr" eaLnBrk="1" hangingPunct="1"/>
            <a:endParaRPr lang="ru-RU" dirty="0"/>
          </a:p>
          <a:p>
            <a:pPr algn="ctr" eaLnBrk="1" hangingPunct="1">
              <a:buNone/>
            </a:pPr>
            <a:r>
              <a:rPr lang="ru-RU" sz="6600" b="1" dirty="0">
                <a:solidFill>
                  <a:srgbClr val="C00000"/>
                </a:solidFill>
              </a:rPr>
              <a:t>Ценностно-смысловая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61"/>
          <p:cNvGrpSpPr>
            <a:grpSpLocks/>
          </p:cNvGrpSpPr>
          <p:nvPr/>
        </p:nvGrpSpPr>
        <p:grpSpPr bwMode="auto">
          <a:xfrm>
            <a:off x="227013" y="1381125"/>
            <a:ext cx="8066087" cy="5257800"/>
            <a:chOff x="143" y="699"/>
            <a:chExt cx="5081" cy="3312"/>
          </a:xfrm>
        </p:grpSpPr>
        <p:sp>
          <p:nvSpPr>
            <p:cNvPr id="1060" name="Line 5"/>
            <p:cNvSpPr>
              <a:spLocks noChangeShapeType="1"/>
            </p:cNvSpPr>
            <p:nvPr/>
          </p:nvSpPr>
          <p:spPr bwMode="auto">
            <a:xfrm>
              <a:off x="2865" y="745"/>
              <a:ext cx="16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Line 6"/>
            <p:cNvSpPr>
              <a:spLocks noChangeShapeType="1"/>
            </p:cNvSpPr>
            <p:nvPr/>
          </p:nvSpPr>
          <p:spPr bwMode="auto">
            <a:xfrm>
              <a:off x="3092" y="745"/>
              <a:ext cx="24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Line 7"/>
            <p:cNvSpPr>
              <a:spLocks noChangeShapeType="1"/>
            </p:cNvSpPr>
            <p:nvPr/>
          </p:nvSpPr>
          <p:spPr bwMode="auto">
            <a:xfrm flipH="1">
              <a:off x="3356" y="745"/>
              <a:ext cx="8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Line 8"/>
            <p:cNvSpPr>
              <a:spLocks noChangeShapeType="1"/>
            </p:cNvSpPr>
            <p:nvPr/>
          </p:nvSpPr>
          <p:spPr bwMode="auto">
            <a:xfrm>
              <a:off x="3591" y="745"/>
              <a:ext cx="0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Line 9"/>
            <p:cNvSpPr>
              <a:spLocks noChangeShapeType="1"/>
            </p:cNvSpPr>
            <p:nvPr/>
          </p:nvSpPr>
          <p:spPr bwMode="auto">
            <a:xfrm>
              <a:off x="3817" y="745"/>
              <a:ext cx="8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Line 10"/>
            <p:cNvSpPr>
              <a:spLocks noChangeShapeType="1"/>
            </p:cNvSpPr>
            <p:nvPr/>
          </p:nvSpPr>
          <p:spPr bwMode="auto">
            <a:xfrm>
              <a:off x="4044" y="745"/>
              <a:ext cx="24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Line 11"/>
            <p:cNvSpPr>
              <a:spLocks noChangeShapeType="1"/>
            </p:cNvSpPr>
            <p:nvPr/>
          </p:nvSpPr>
          <p:spPr bwMode="auto">
            <a:xfrm>
              <a:off x="4300" y="743"/>
              <a:ext cx="0" cy="32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Line 12"/>
            <p:cNvSpPr>
              <a:spLocks noChangeShapeType="1"/>
            </p:cNvSpPr>
            <p:nvPr/>
          </p:nvSpPr>
          <p:spPr bwMode="auto">
            <a:xfrm>
              <a:off x="4543" y="745"/>
              <a:ext cx="0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Line 13"/>
            <p:cNvSpPr>
              <a:spLocks noChangeShapeType="1"/>
            </p:cNvSpPr>
            <p:nvPr/>
          </p:nvSpPr>
          <p:spPr bwMode="auto">
            <a:xfrm>
              <a:off x="4770" y="745"/>
              <a:ext cx="0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Line 14"/>
            <p:cNvSpPr>
              <a:spLocks noChangeShapeType="1"/>
            </p:cNvSpPr>
            <p:nvPr/>
          </p:nvSpPr>
          <p:spPr bwMode="auto">
            <a:xfrm flipH="1">
              <a:off x="2403" y="745"/>
              <a:ext cx="8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Line 15"/>
            <p:cNvSpPr>
              <a:spLocks noChangeShapeType="1"/>
            </p:cNvSpPr>
            <p:nvPr/>
          </p:nvSpPr>
          <p:spPr bwMode="auto">
            <a:xfrm>
              <a:off x="2168" y="725"/>
              <a:ext cx="0" cy="32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Line 16"/>
            <p:cNvSpPr>
              <a:spLocks noChangeShapeType="1"/>
            </p:cNvSpPr>
            <p:nvPr/>
          </p:nvSpPr>
          <p:spPr bwMode="auto">
            <a:xfrm>
              <a:off x="1928" y="734"/>
              <a:ext cx="0" cy="32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Line 17"/>
            <p:cNvSpPr>
              <a:spLocks noChangeShapeType="1"/>
            </p:cNvSpPr>
            <p:nvPr/>
          </p:nvSpPr>
          <p:spPr bwMode="auto">
            <a:xfrm>
              <a:off x="1686" y="745"/>
              <a:ext cx="7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Line 18"/>
            <p:cNvSpPr>
              <a:spLocks noChangeShapeType="1"/>
            </p:cNvSpPr>
            <p:nvPr/>
          </p:nvSpPr>
          <p:spPr bwMode="auto">
            <a:xfrm flipH="1">
              <a:off x="1216" y="745"/>
              <a:ext cx="16" cy="32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Line 19"/>
            <p:cNvSpPr>
              <a:spLocks noChangeShapeType="1"/>
            </p:cNvSpPr>
            <p:nvPr/>
          </p:nvSpPr>
          <p:spPr bwMode="auto">
            <a:xfrm>
              <a:off x="1459" y="745"/>
              <a:ext cx="0" cy="32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Line 20"/>
            <p:cNvSpPr>
              <a:spLocks noChangeShapeType="1"/>
            </p:cNvSpPr>
            <p:nvPr/>
          </p:nvSpPr>
          <p:spPr bwMode="auto">
            <a:xfrm flipH="1">
              <a:off x="959" y="745"/>
              <a:ext cx="1" cy="319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Line 21"/>
            <p:cNvSpPr>
              <a:spLocks noChangeShapeType="1"/>
            </p:cNvSpPr>
            <p:nvPr/>
          </p:nvSpPr>
          <p:spPr bwMode="auto">
            <a:xfrm flipH="1">
              <a:off x="732" y="790"/>
              <a:ext cx="1" cy="31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Line 22"/>
            <p:cNvSpPr>
              <a:spLocks noChangeShapeType="1"/>
            </p:cNvSpPr>
            <p:nvPr/>
          </p:nvSpPr>
          <p:spPr bwMode="auto">
            <a:xfrm flipH="1">
              <a:off x="505" y="788"/>
              <a:ext cx="14" cy="31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Line 23"/>
            <p:cNvSpPr>
              <a:spLocks noChangeShapeType="1"/>
            </p:cNvSpPr>
            <p:nvPr/>
          </p:nvSpPr>
          <p:spPr bwMode="auto">
            <a:xfrm>
              <a:off x="2638" y="699"/>
              <a:ext cx="0" cy="3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Line 24"/>
            <p:cNvSpPr>
              <a:spLocks noChangeShapeType="1"/>
            </p:cNvSpPr>
            <p:nvPr/>
          </p:nvSpPr>
          <p:spPr bwMode="auto">
            <a:xfrm>
              <a:off x="143" y="2550"/>
              <a:ext cx="49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Line 25"/>
            <p:cNvSpPr>
              <a:spLocks noChangeShapeType="1"/>
            </p:cNvSpPr>
            <p:nvPr/>
          </p:nvSpPr>
          <p:spPr bwMode="auto">
            <a:xfrm>
              <a:off x="279" y="2361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Line 26"/>
            <p:cNvSpPr>
              <a:spLocks noChangeShapeType="1"/>
            </p:cNvSpPr>
            <p:nvPr/>
          </p:nvSpPr>
          <p:spPr bwMode="auto">
            <a:xfrm>
              <a:off x="271" y="2155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Line 27"/>
            <p:cNvSpPr>
              <a:spLocks noChangeShapeType="1"/>
            </p:cNvSpPr>
            <p:nvPr/>
          </p:nvSpPr>
          <p:spPr bwMode="auto">
            <a:xfrm>
              <a:off x="271" y="1952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Line 28"/>
            <p:cNvSpPr>
              <a:spLocks noChangeShapeType="1"/>
            </p:cNvSpPr>
            <p:nvPr/>
          </p:nvSpPr>
          <p:spPr bwMode="auto">
            <a:xfrm>
              <a:off x="263" y="1750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Line 29"/>
            <p:cNvSpPr>
              <a:spLocks noChangeShapeType="1"/>
            </p:cNvSpPr>
            <p:nvPr/>
          </p:nvSpPr>
          <p:spPr bwMode="auto">
            <a:xfrm>
              <a:off x="279" y="1552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Line 30"/>
            <p:cNvSpPr>
              <a:spLocks noChangeShapeType="1"/>
            </p:cNvSpPr>
            <p:nvPr/>
          </p:nvSpPr>
          <p:spPr bwMode="auto">
            <a:xfrm>
              <a:off x="263" y="1349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Line 31"/>
            <p:cNvSpPr>
              <a:spLocks noChangeShapeType="1"/>
            </p:cNvSpPr>
            <p:nvPr/>
          </p:nvSpPr>
          <p:spPr bwMode="auto">
            <a:xfrm>
              <a:off x="279" y="1144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Line 32"/>
            <p:cNvSpPr>
              <a:spLocks noChangeShapeType="1"/>
            </p:cNvSpPr>
            <p:nvPr/>
          </p:nvSpPr>
          <p:spPr bwMode="auto">
            <a:xfrm>
              <a:off x="263" y="941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Line 33"/>
            <p:cNvSpPr>
              <a:spLocks noChangeShapeType="1"/>
            </p:cNvSpPr>
            <p:nvPr/>
          </p:nvSpPr>
          <p:spPr bwMode="auto">
            <a:xfrm>
              <a:off x="271" y="752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Line 35"/>
            <p:cNvSpPr>
              <a:spLocks noChangeShapeType="1"/>
            </p:cNvSpPr>
            <p:nvPr/>
          </p:nvSpPr>
          <p:spPr bwMode="auto">
            <a:xfrm>
              <a:off x="263" y="2755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Line 36"/>
            <p:cNvSpPr>
              <a:spLocks noChangeShapeType="1"/>
            </p:cNvSpPr>
            <p:nvPr/>
          </p:nvSpPr>
          <p:spPr bwMode="auto">
            <a:xfrm>
              <a:off x="263" y="2958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Line 37"/>
            <p:cNvSpPr>
              <a:spLocks noChangeShapeType="1"/>
            </p:cNvSpPr>
            <p:nvPr/>
          </p:nvSpPr>
          <p:spPr bwMode="auto">
            <a:xfrm>
              <a:off x="263" y="3164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Line 38"/>
            <p:cNvSpPr>
              <a:spLocks noChangeShapeType="1"/>
            </p:cNvSpPr>
            <p:nvPr/>
          </p:nvSpPr>
          <p:spPr bwMode="auto">
            <a:xfrm>
              <a:off x="263" y="3366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Line 39"/>
            <p:cNvSpPr>
              <a:spLocks noChangeShapeType="1"/>
            </p:cNvSpPr>
            <p:nvPr/>
          </p:nvSpPr>
          <p:spPr bwMode="auto">
            <a:xfrm>
              <a:off x="266" y="3564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Line 40"/>
            <p:cNvSpPr>
              <a:spLocks noChangeShapeType="1"/>
            </p:cNvSpPr>
            <p:nvPr/>
          </p:nvSpPr>
          <p:spPr bwMode="auto">
            <a:xfrm>
              <a:off x="263" y="3767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Line 41"/>
            <p:cNvSpPr>
              <a:spLocks noChangeShapeType="1"/>
            </p:cNvSpPr>
            <p:nvPr/>
          </p:nvSpPr>
          <p:spPr bwMode="auto">
            <a:xfrm>
              <a:off x="271" y="3972"/>
              <a:ext cx="47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Text Box 42"/>
            <p:cNvSpPr txBox="1">
              <a:spLocks noChangeArrowheads="1"/>
            </p:cNvSpPr>
            <p:nvPr/>
          </p:nvSpPr>
          <p:spPr bwMode="auto">
            <a:xfrm>
              <a:off x="2438" y="2514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1097" name="Text Box 43"/>
            <p:cNvSpPr txBox="1">
              <a:spLocks noChangeArrowheads="1"/>
            </p:cNvSpPr>
            <p:nvPr/>
          </p:nvSpPr>
          <p:spPr bwMode="auto">
            <a:xfrm>
              <a:off x="2357" y="699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1098" name="Text Box 44"/>
            <p:cNvSpPr txBox="1">
              <a:spLocks noChangeArrowheads="1"/>
            </p:cNvSpPr>
            <p:nvPr/>
          </p:nvSpPr>
          <p:spPr bwMode="auto">
            <a:xfrm>
              <a:off x="4997" y="2259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itchFamily="66" charset="0"/>
                </a:rPr>
                <a:t>Х</a:t>
              </a:r>
            </a:p>
          </p:txBody>
        </p:sp>
        <p:sp>
          <p:nvSpPr>
            <p:cNvPr id="1099" name="Line 45"/>
            <p:cNvSpPr>
              <a:spLocks noChangeShapeType="1"/>
            </p:cNvSpPr>
            <p:nvPr/>
          </p:nvSpPr>
          <p:spPr bwMode="auto">
            <a:xfrm>
              <a:off x="2874" y="247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Text Box 46"/>
            <p:cNvSpPr txBox="1">
              <a:spLocks noChangeArrowheads="1"/>
            </p:cNvSpPr>
            <p:nvPr/>
          </p:nvSpPr>
          <p:spPr bwMode="auto">
            <a:xfrm>
              <a:off x="2765" y="2559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101" name="Text Box 47"/>
            <p:cNvSpPr txBox="1">
              <a:spLocks noChangeArrowheads="1"/>
            </p:cNvSpPr>
            <p:nvPr/>
          </p:nvSpPr>
          <p:spPr bwMode="auto">
            <a:xfrm>
              <a:off x="2248" y="2577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1102" name="Line 48"/>
            <p:cNvSpPr>
              <a:spLocks noChangeShapeType="1"/>
            </p:cNvSpPr>
            <p:nvPr/>
          </p:nvSpPr>
          <p:spPr bwMode="auto">
            <a:xfrm>
              <a:off x="2402" y="247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Line 49"/>
            <p:cNvSpPr>
              <a:spLocks noChangeShapeType="1"/>
            </p:cNvSpPr>
            <p:nvPr/>
          </p:nvSpPr>
          <p:spPr bwMode="auto">
            <a:xfrm>
              <a:off x="2565" y="2341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Line 50"/>
            <p:cNvSpPr>
              <a:spLocks noChangeShapeType="1"/>
            </p:cNvSpPr>
            <p:nvPr/>
          </p:nvSpPr>
          <p:spPr bwMode="auto">
            <a:xfrm>
              <a:off x="2575" y="2749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Text Box 51"/>
            <p:cNvSpPr txBox="1">
              <a:spLocks noChangeArrowheads="1"/>
            </p:cNvSpPr>
            <p:nvPr/>
          </p:nvSpPr>
          <p:spPr bwMode="auto">
            <a:xfrm>
              <a:off x="2411" y="2159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106" name="Text Box 52"/>
            <p:cNvSpPr txBox="1">
              <a:spLocks noChangeArrowheads="1"/>
            </p:cNvSpPr>
            <p:nvPr/>
          </p:nvSpPr>
          <p:spPr bwMode="auto">
            <a:xfrm>
              <a:off x="2411" y="2704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1107" name="Freeform 54"/>
            <p:cNvSpPr>
              <a:spLocks/>
            </p:cNvSpPr>
            <p:nvPr/>
          </p:nvSpPr>
          <p:spPr bwMode="auto">
            <a:xfrm>
              <a:off x="524" y="896"/>
              <a:ext cx="3771" cy="2860"/>
            </a:xfrm>
            <a:custGeom>
              <a:avLst/>
              <a:gdLst>
                <a:gd name="T0" fmla="*/ 67 w 504"/>
                <a:gd name="T1" fmla="*/ 116 h 321"/>
                <a:gd name="T2" fmla="*/ 142 w 504"/>
                <a:gd name="T3" fmla="*/ 241 h 321"/>
                <a:gd name="T4" fmla="*/ 217 w 504"/>
                <a:gd name="T5" fmla="*/ 365 h 321"/>
                <a:gd name="T6" fmla="*/ 292 w 504"/>
                <a:gd name="T7" fmla="*/ 481 h 321"/>
                <a:gd name="T8" fmla="*/ 367 w 504"/>
                <a:gd name="T9" fmla="*/ 588 h 321"/>
                <a:gd name="T10" fmla="*/ 441 w 504"/>
                <a:gd name="T11" fmla="*/ 686 h 321"/>
                <a:gd name="T12" fmla="*/ 509 w 504"/>
                <a:gd name="T13" fmla="*/ 757 h 321"/>
                <a:gd name="T14" fmla="*/ 584 w 504"/>
                <a:gd name="T15" fmla="*/ 838 h 321"/>
                <a:gd name="T16" fmla="*/ 658 w 504"/>
                <a:gd name="T17" fmla="*/ 927 h 321"/>
                <a:gd name="T18" fmla="*/ 733 w 504"/>
                <a:gd name="T19" fmla="*/ 1051 h 321"/>
                <a:gd name="T20" fmla="*/ 808 w 504"/>
                <a:gd name="T21" fmla="*/ 1212 h 321"/>
                <a:gd name="T22" fmla="*/ 883 w 504"/>
                <a:gd name="T23" fmla="*/ 1443 h 321"/>
                <a:gd name="T24" fmla="*/ 950 w 504"/>
                <a:gd name="T25" fmla="*/ 1684 h 321"/>
                <a:gd name="T26" fmla="*/ 988 w 504"/>
                <a:gd name="T27" fmla="*/ 1862 h 321"/>
                <a:gd name="T28" fmla="*/ 1025 w 504"/>
                <a:gd name="T29" fmla="*/ 2049 h 321"/>
                <a:gd name="T30" fmla="*/ 1062 w 504"/>
                <a:gd name="T31" fmla="*/ 2227 h 321"/>
                <a:gd name="T32" fmla="*/ 1100 w 504"/>
                <a:gd name="T33" fmla="*/ 2397 h 321"/>
                <a:gd name="T34" fmla="*/ 1137 w 504"/>
                <a:gd name="T35" fmla="*/ 2521 h 321"/>
                <a:gd name="T36" fmla="*/ 1175 w 504"/>
                <a:gd name="T37" fmla="*/ 2611 h 321"/>
                <a:gd name="T38" fmla="*/ 1205 w 504"/>
                <a:gd name="T39" fmla="*/ 2646 h 321"/>
                <a:gd name="T40" fmla="*/ 1242 w 504"/>
                <a:gd name="T41" fmla="*/ 2628 h 321"/>
                <a:gd name="T42" fmla="*/ 1279 w 504"/>
                <a:gd name="T43" fmla="*/ 2593 h 321"/>
                <a:gd name="T44" fmla="*/ 1317 w 504"/>
                <a:gd name="T45" fmla="*/ 2530 h 321"/>
                <a:gd name="T46" fmla="*/ 1354 w 504"/>
                <a:gd name="T47" fmla="*/ 2459 h 321"/>
                <a:gd name="T48" fmla="*/ 1392 w 504"/>
                <a:gd name="T49" fmla="*/ 2397 h 321"/>
                <a:gd name="T50" fmla="*/ 1444 w 504"/>
                <a:gd name="T51" fmla="*/ 2361 h 321"/>
                <a:gd name="T52" fmla="*/ 1519 w 504"/>
                <a:gd name="T53" fmla="*/ 2388 h 321"/>
                <a:gd name="T54" fmla="*/ 1594 w 504"/>
                <a:gd name="T55" fmla="*/ 2477 h 321"/>
                <a:gd name="T56" fmla="*/ 1669 w 504"/>
                <a:gd name="T57" fmla="*/ 2611 h 321"/>
                <a:gd name="T58" fmla="*/ 1743 w 504"/>
                <a:gd name="T59" fmla="*/ 2744 h 321"/>
                <a:gd name="T60" fmla="*/ 1818 w 504"/>
                <a:gd name="T61" fmla="*/ 2833 h 321"/>
                <a:gd name="T62" fmla="*/ 1886 w 504"/>
                <a:gd name="T63" fmla="*/ 2851 h 321"/>
                <a:gd name="T64" fmla="*/ 1960 w 504"/>
                <a:gd name="T65" fmla="*/ 2789 h 321"/>
                <a:gd name="T66" fmla="*/ 2035 w 504"/>
                <a:gd name="T67" fmla="*/ 2637 h 321"/>
                <a:gd name="T68" fmla="*/ 2110 w 504"/>
                <a:gd name="T69" fmla="*/ 2432 h 321"/>
                <a:gd name="T70" fmla="*/ 2185 w 504"/>
                <a:gd name="T71" fmla="*/ 2192 h 321"/>
                <a:gd name="T72" fmla="*/ 2260 w 504"/>
                <a:gd name="T73" fmla="*/ 1951 h 321"/>
                <a:gd name="T74" fmla="*/ 2334 w 504"/>
                <a:gd name="T75" fmla="*/ 1720 h 321"/>
                <a:gd name="T76" fmla="*/ 2424 w 504"/>
                <a:gd name="T77" fmla="*/ 1497 h 321"/>
                <a:gd name="T78" fmla="*/ 2544 w 504"/>
                <a:gd name="T79" fmla="*/ 1301 h 321"/>
                <a:gd name="T80" fmla="*/ 2656 w 504"/>
                <a:gd name="T81" fmla="*/ 1176 h 321"/>
                <a:gd name="T82" fmla="*/ 2768 w 504"/>
                <a:gd name="T83" fmla="*/ 1096 h 321"/>
                <a:gd name="T84" fmla="*/ 2881 w 504"/>
                <a:gd name="T85" fmla="*/ 1042 h 321"/>
                <a:gd name="T86" fmla="*/ 2993 w 504"/>
                <a:gd name="T87" fmla="*/ 989 h 321"/>
                <a:gd name="T88" fmla="*/ 3083 w 504"/>
                <a:gd name="T89" fmla="*/ 936 h 321"/>
                <a:gd name="T90" fmla="*/ 3157 w 504"/>
                <a:gd name="T91" fmla="*/ 882 h 321"/>
                <a:gd name="T92" fmla="*/ 3232 w 504"/>
                <a:gd name="T93" fmla="*/ 811 h 321"/>
                <a:gd name="T94" fmla="*/ 3307 w 504"/>
                <a:gd name="T95" fmla="*/ 731 h 321"/>
                <a:gd name="T96" fmla="*/ 3382 w 504"/>
                <a:gd name="T97" fmla="*/ 641 h 321"/>
                <a:gd name="T98" fmla="*/ 3457 w 504"/>
                <a:gd name="T99" fmla="*/ 561 h 321"/>
                <a:gd name="T100" fmla="*/ 3539 w 504"/>
                <a:gd name="T101" fmla="*/ 481 h 321"/>
                <a:gd name="T102" fmla="*/ 3569 w 504"/>
                <a:gd name="T103" fmla="*/ 445 h 321"/>
                <a:gd name="T104" fmla="*/ 3606 w 504"/>
                <a:gd name="T105" fmla="*/ 401 h 321"/>
                <a:gd name="T106" fmla="*/ 3644 w 504"/>
                <a:gd name="T107" fmla="*/ 365 h 321"/>
                <a:gd name="T108" fmla="*/ 3681 w 504"/>
                <a:gd name="T109" fmla="*/ 330 h 321"/>
                <a:gd name="T110" fmla="*/ 3719 w 504"/>
                <a:gd name="T111" fmla="*/ 285 h 321"/>
                <a:gd name="T112" fmla="*/ 3756 w 504"/>
                <a:gd name="T113" fmla="*/ 249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4"/>
                <a:gd name="T172" fmla="*/ 0 h 321"/>
                <a:gd name="T173" fmla="*/ 504 w 50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4" h="321">
                  <a:moveTo>
                    <a:pt x="0" y="0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3" y="32"/>
                  </a:lnTo>
                  <a:lnTo>
                    <a:pt x="24" y="34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8" y="39"/>
                  </a:lnTo>
                  <a:lnTo>
                    <a:pt x="29" y="41"/>
                  </a:lnTo>
                  <a:lnTo>
                    <a:pt x="30" y="42"/>
                  </a:lnTo>
                  <a:lnTo>
                    <a:pt x="31" y="44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5" y="49"/>
                  </a:lnTo>
                  <a:lnTo>
                    <a:pt x="37" y="51"/>
                  </a:lnTo>
                  <a:lnTo>
                    <a:pt x="38" y="52"/>
                  </a:lnTo>
                  <a:lnTo>
                    <a:pt x="39" y="54"/>
                  </a:lnTo>
                  <a:lnTo>
                    <a:pt x="40" y="55"/>
                  </a:lnTo>
                  <a:lnTo>
                    <a:pt x="42" y="57"/>
                  </a:lnTo>
                  <a:lnTo>
                    <a:pt x="43" y="58"/>
                  </a:lnTo>
                  <a:lnTo>
                    <a:pt x="44" y="60"/>
                  </a:lnTo>
                  <a:lnTo>
                    <a:pt x="45" y="61"/>
                  </a:lnTo>
                  <a:lnTo>
                    <a:pt x="47" y="63"/>
                  </a:lnTo>
                  <a:lnTo>
                    <a:pt x="48" y="64"/>
                  </a:lnTo>
                  <a:lnTo>
                    <a:pt x="49" y="66"/>
                  </a:lnTo>
                  <a:lnTo>
                    <a:pt x="50" y="67"/>
                  </a:lnTo>
                  <a:lnTo>
                    <a:pt x="52" y="69"/>
                  </a:lnTo>
                  <a:lnTo>
                    <a:pt x="53" y="70"/>
                  </a:lnTo>
                  <a:lnTo>
                    <a:pt x="54" y="71"/>
                  </a:lnTo>
                  <a:lnTo>
                    <a:pt x="55" y="73"/>
                  </a:lnTo>
                  <a:lnTo>
                    <a:pt x="57" y="74"/>
                  </a:lnTo>
                  <a:lnTo>
                    <a:pt x="58" y="75"/>
                  </a:lnTo>
                  <a:lnTo>
                    <a:pt x="59" y="77"/>
                  </a:lnTo>
                  <a:lnTo>
                    <a:pt x="60" y="78"/>
                  </a:lnTo>
                  <a:lnTo>
                    <a:pt x="62" y="79"/>
                  </a:lnTo>
                  <a:lnTo>
                    <a:pt x="63" y="80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7" y="84"/>
                  </a:lnTo>
                  <a:lnTo>
                    <a:pt x="68" y="85"/>
                  </a:lnTo>
                  <a:lnTo>
                    <a:pt x="69" y="86"/>
                  </a:lnTo>
                  <a:lnTo>
                    <a:pt x="71" y="87"/>
                  </a:lnTo>
                  <a:lnTo>
                    <a:pt x="72" y="88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6" y="91"/>
                  </a:lnTo>
                  <a:lnTo>
                    <a:pt x="77" y="93"/>
                  </a:lnTo>
                  <a:lnTo>
                    <a:pt x="78" y="94"/>
                  </a:lnTo>
                  <a:lnTo>
                    <a:pt x="79" y="95"/>
                  </a:lnTo>
                  <a:lnTo>
                    <a:pt x="81" y="96"/>
                  </a:lnTo>
                  <a:lnTo>
                    <a:pt x="82" y="97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1"/>
                  </a:lnTo>
                  <a:lnTo>
                    <a:pt x="87" y="103"/>
                  </a:lnTo>
                  <a:lnTo>
                    <a:pt x="88" y="104"/>
                  </a:lnTo>
                  <a:lnTo>
                    <a:pt x="89" y="106"/>
                  </a:lnTo>
                  <a:lnTo>
                    <a:pt x="91" y="107"/>
                  </a:lnTo>
                  <a:lnTo>
                    <a:pt x="92" y="109"/>
                  </a:lnTo>
                  <a:lnTo>
                    <a:pt x="93" y="110"/>
                  </a:lnTo>
                  <a:lnTo>
                    <a:pt x="95" y="112"/>
                  </a:lnTo>
                  <a:lnTo>
                    <a:pt x="96" y="114"/>
                  </a:lnTo>
                  <a:lnTo>
                    <a:pt x="97" y="116"/>
                  </a:lnTo>
                  <a:lnTo>
                    <a:pt x="98" y="118"/>
                  </a:lnTo>
                  <a:lnTo>
                    <a:pt x="100" y="120"/>
                  </a:lnTo>
                  <a:lnTo>
                    <a:pt x="101" y="122"/>
                  </a:lnTo>
                  <a:lnTo>
                    <a:pt x="102" y="124"/>
                  </a:lnTo>
                  <a:lnTo>
                    <a:pt x="103" y="126"/>
                  </a:lnTo>
                  <a:lnTo>
                    <a:pt x="105" y="128"/>
                  </a:lnTo>
                  <a:lnTo>
                    <a:pt x="106" y="131"/>
                  </a:lnTo>
                  <a:lnTo>
                    <a:pt x="107" y="134"/>
                  </a:lnTo>
                  <a:lnTo>
                    <a:pt x="108" y="136"/>
                  </a:lnTo>
                  <a:lnTo>
                    <a:pt x="110" y="139"/>
                  </a:lnTo>
                  <a:lnTo>
                    <a:pt x="111" y="142"/>
                  </a:lnTo>
                  <a:lnTo>
                    <a:pt x="112" y="145"/>
                  </a:lnTo>
                  <a:lnTo>
                    <a:pt x="113" y="148"/>
                  </a:lnTo>
                  <a:lnTo>
                    <a:pt x="115" y="151"/>
                  </a:lnTo>
                  <a:lnTo>
                    <a:pt x="116" y="155"/>
                  </a:lnTo>
                  <a:lnTo>
                    <a:pt x="117" y="158"/>
                  </a:lnTo>
                  <a:lnTo>
                    <a:pt x="118" y="162"/>
                  </a:lnTo>
                  <a:lnTo>
                    <a:pt x="120" y="166"/>
                  </a:lnTo>
                  <a:lnTo>
                    <a:pt x="121" y="170"/>
                  </a:lnTo>
                  <a:lnTo>
                    <a:pt x="122" y="174"/>
                  </a:lnTo>
                  <a:lnTo>
                    <a:pt x="123" y="178"/>
                  </a:lnTo>
                  <a:lnTo>
                    <a:pt x="125" y="182"/>
                  </a:lnTo>
                  <a:lnTo>
                    <a:pt x="126" y="187"/>
                  </a:lnTo>
                  <a:lnTo>
                    <a:pt x="127" y="189"/>
                  </a:lnTo>
                  <a:lnTo>
                    <a:pt x="127" y="192"/>
                  </a:lnTo>
                  <a:lnTo>
                    <a:pt x="128" y="194"/>
                  </a:lnTo>
                  <a:lnTo>
                    <a:pt x="129" y="197"/>
                  </a:lnTo>
                  <a:lnTo>
                    <a:pt x="129" y="199"/>
                  </a:lnTo>
                  <a:lnTo>
                    <a:pt x="130" y="202"/>
                  </a:lnTo>
                  <a:lnTo>
                    <a:pt x="130" y="204"/>
                  </a:lnTo>
                  <a:lnTo>
                    <a:pt x="131" y="207"/>
                  </a:lnTo>
                  <a:lnTo>
                    <a:pt x="132" y="209"/>
                  </a:lnTo>
                  <a:lnTo>
                    <a:pt x="132" y="212"/>
                  </a:lnTo>
                  <a:lnTo>
                    <a:pt x="133" y="214"/>
                  </a:lnTo>
                  <a:lnTo>
                    <a:pt x="134" y="217"/>
                  </a:lnTo>
                  <a:lnTo>
                    <a:pt x="134" y="220"/>
                  </a:lnTo>
                  <a:lnTo>
                    <a:pt x="135" y="222"/>
                  </a:lnTo>
                  <a:lnTo>
                    <a:pt x="135" y="225"/>
                  </a:lnTo>
                  <a:lnTo>
                    <a:pt x="136" y="227"/>
                  </a:lnTo>
                  <a:lnTo>
                    <a:pt x="137" y="230"/>
                  </a:lnTo>
                  <a:lnTo>
                    <a:pt x="137" y="233"/>
                  </a:lnTo>
                  <a:lnTo>
                    <a:pt x="138" y="235"/>
                  </a:lnTo>
                  <a:lnTo>
                    <a:pt x="139" y="238"/>
                  </a:lnTo>
                  <a:lnTo>
                    <a:pt x="139" y="240"/>
                  </a:lnTo>
                  <a:lnTo>
                    <a:pt x="140" y="243"/>
                  </a:lnTo>
                  <a:lnTo>
                    <a:pt x="140" y="245"/>
                  </a:lnTo>
                  <a:lnTo>
                    <a:pt x="141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3" y="255"/>
                  </a:lnTo>
                  <a:lnTo>
                    <a:pt x="144" y="257"/>
                  </a:lnTo>
                  <a:lnTo>
                    <a:pt x="144" y="260"/>
                  </a:lnTo>
                  <a:lnTo>
                    <a:pt x="145" y="262"/>
                  </a:lnTo>
                  <a:lnTo>
                    <a:pt x="146" y="264"/>
                  </a:lnTo>
                  <a:lnTo>
                    <a:pt x="146" y="266"/>
                  </a:lnTo>
                  <a:lnTo>
                    <a:pt x="147" y="269"/>
                  </a:lnTo>
                  <a:lnTo>
                    <a:pt x="147" y="271"/>
                  </a:lnTo>
                  <a:lnTo>
                    <a:pt x="148" y="273"/>
                  </a:lnTo>
                  <a:lnTo>
                    <a:pt x="149" y="275"/>
                  </a:lnTo>
                  <a:lnTo>
                    <a:pt x="149" y="276"/>
                  </a:lnTo>
                  <a:lnTo>
                    <a:pt x="150" y="278"/>
                  </a:lnTo>
                  <a:lnTo>
                    <a:pt x="151" y="280"/>
                  </a:lnTo>
                  <a:lnTo>
                    <a:pt x="151" y="282"/>
                  </a:lnTo>
                  <a:lnTo>
                    <a:pt x="152" y="283"/>
                  </a:lnTo>
                  <a:lnTo>
                    <a:pt x="152" y="285"/>
                  </a:lnTo>
                  <a:lnTo>
                    <a:pt x="153" y="286"/>
                  </a:lnTo>
                  <a:lnTo>
                    <a:pt x="154" y="288"/>
                  </a:lnTo>
                  <a:lnTo>
                    <a:pt x="154" y="289"/>
                  </a:lnTo>
                  <a:lnTo>
                    <a:pt x="155" y="290"/>
                  </a:lnTo>
                  <a:lnTo>
                    <a:pt x="156" y="291"/>
                  </a:lnTo>
                  <a:lnTo>
                    <a:pt x="156" y="292"/>
                  </a:lnTo>
                  <a:lnTo>
                    <a:pt x="157" y="293"/>
                  </a:lnTo>
                  <a:lnTo>
                    <a:pt x="157" y="294"/>
                  </a:lnTo>
                  <a:lnTo>
                    <a:pt x="158" y="294"/>
                  </a:lnTo>
                  <a:lnTo>
                    <a:pt x="159" y="295"/>
                  </a:lnTo>
                  <a:lnTo>
                    <a:pt x="159" y="296"/>
                  </a:lnTo>
                  <a:lnTo>
                    <a:pt x="160" y="296"/>
                  </a:lnTo>
                  <a:lnTo>
                    <a:pt x="161" y="296"/>
                  </a:lnTo>
                  <a:lnTo>
                    <a:pt x="161" y="297"/>
                  </a:lnTo>
                  <a:lnTo>
                    <a:pt x="162" y="297"/>
                  </a:lnTo>
                  <a:lnTo>
                    <a:pt x="163" y="297"/>
                  </a:lnTo>
                  <a:lnTo>
                    <a:pt x="164" y="297"/>
                  </a:lnTo>
                  <a:lnTo>
                    <a:pt x="164" y="296"/>
                  </a:lnTo>
                  <a:lnTo>
                    <a:pt x="165" y="296"/>
                  </a:lnTo>
                  <a:lnTo>
                    <a:pt x="166" y="296"/>
                  </a:lnTo>
                  <a:lnTo>
                    <a:pt x="166" y="295"/>
                  </a:lnTo>
                  <a:lnTo>
                    <a:pt x="167" y="295"/>
                  </a:lnTo>
                  <a:lnTo>
                    <a:pt x="168" y="295"/>
                  </a:lnTo>
                  <a:lnTo>
                    <a:pt x="168" y="294"/>
                  </a:lnTo>
                  <a:lnTo>
                    <a:pt x="169" y="293"/>
                  </a:lnTo>
                  <a:lnTo>
                    <a:pt x="170" y="292"/>
                  </a:lnTo>
                  <a:lnTo>
                    <a:pt x="171" y="291"/>
                  </a:lnTo>
                  <a:lnTo>
                    <a:pt x="172" y="290"/>
                  </a:lnTo>
                  <a:lnTo>
                    <a:pt x="173" y="289"/>
                  </a:lnTo>
                  <a:lnTo>
                    <a:pt x="173" y="288"/>
                  </a:lnTo>
                  <a:lnTo>
                    <a:pt x="174" y="287"/>
                  </a:lnTo>
                  <a:lnTo>
                    <a:pt x="175" y="286"/>
                  </a:lnTo>
                  <a:lnTo>
                    <a:pt x="176" y="285"/>
                  </a:lnTo>
                  <a:lnTo>
                    <a:pt x="176" y="284"/>
                  </a:lnTo>
                  <a:lnTo>
                    <a:pt x="177" y="283"/>
                  </a:lnTo>
                  <a:lnTo>
                    <a:pt x="178" y="282"/>
                  </a:lnTo>
                  <a:lnTo>
                    <a:pt x="178" y="281"/>
                  </a:lnTo>
                  <a:lnTo>
                    <a:pt x="179" y="280"/>
                  </a:lnTo>
                  <a:lnTo>
                    <a:pt x="180" y="279"/>
                  </a:lnTo>
                  <a:lnTo>
                    <a:pt x="180" y="278"/>
                  </a:lnTo>
                  <a:lnTo>
                    <a:pt x="181" y="277"/>
                  </a:lnTo>
                  <a:lnTo>
                    <a:pt x="181" y="276"/>
                  </a:lnTo>
                  <a:lnTo>
                    <a:pt x="182" y="275"/>
                  </a:lnTo>
                  <a:lnTo>
                    <a:pt x="183" y="274"/>
                  </a:lnTo>
                  <a:lnTo>
                    <a:pt x="183" y="273"/>
                  </a:lnTo>
                  <a:lnTo>
                    <a:pt x="184" y="273"/>
                  </a:lnTo>
                  <a:lnTo>
                    <a:pt x="185" y="272"/>
                  </a:lnTo>
                  <a:lnTo>
                    <a:pt x="185" y="271"/>
                  </a:lnTo>
                  <a:lnTo>
                    <a:pt x="186" y="270"/>
                  </a:lnTo>
                  <a:lnTo>
                    <a:pt x="186" y="269"/>
                  </a:lnTo>
                  <a:lnTo>
                    <a:pt x="187" y="269"/>
                  </a:lnTo>
                  <a:lnTo>
                    <a:pt x="188" y="268"/>
                  </a:lnTo>
                  <a:lnTo>
                    <a:pt x="189" y="267"/>
                  </a:lnTo>
                  <a:lnTo>
                    <a:pt x="190" y="266"/>
                  </a:lnTo>
                  <a:lnTo>
                    <a:pt x="192" y="266"/>
                  </a:lnTo>
                  <a:lnTo>
                    <a:pt x="193" y="265"/>
                  </a:lnTo>
                  <a:lnTo>
                    <a:pt x="194" y="265"/>
                  </a:lnTo>
                  <a:lnTo>
                    <a:pt x="195" y="265"/>
                  </a:lnTo>
                  <a:lnTo>
                    <a:pt x="197" y="265"/>
                  </a:lnTo>
                  <a:lnTo>
                    <a:pt x="198" y="265"/>
                  </a:lnTo>
                  <a:lnTo>
                    <a:pt x="199" y="265"/>
                  </a:lnTo>
                  <a:lnTo>
                    <a:pt x="200" y="266"/>
                  </a:lnTo>
                  <a:lnTo>
                    <a:pt x="202" y="267"/>
                  </a:lnTo>
                  <a:lnTo>
                    <a:pt x="203" y="268"/>
                  </a:lnTo>
                  <a:lnTo>
                    <a:pt x="204" y="269"/>
                  </a:lnTo>
                  <a:lnTo>
                    <a:pt x="205" y="270"/>
                  </a:lnTo>
                  <a:lnTo>
                    <a:pt x="207" y="271"/>
                  </a:lnTo>
                  <a:lnTo>
                    <a:pt x="208" y="272"/>
                  </a:lnTo>
                  <a:lnTo>
                    <a:pt x="209" y="274"/>
                  </a:lnTo>
                  <a:lnTo>
                    <a:pt x="210" y="275"/>
                  </a:lnTo>
                  <a:lnTo>
                    <a:pt x="212" y="277"/>
                  </a:lnTo>
                  <a:lnTo>
                    <a:pt x="213" y="278"/>
                  </a:lnTo>
                  <a:lnTo>
                    <a:pt x="214" y="280"/>
                  </a:lnTo>
                  <a:lnTo>
                    <a:pt x="215" y="282"/>
                  </a:lnTo>
                  <a:lnTo>
                    <a:pt x="217" y="284"/>
                  </a:lnTo>
                  <a:lnTo>
                    <a:pt x="218" y="285"/>
                  </a:lnTo>
                  <a:lnTo>
                    <a:pt x="219" y="287"/>
                  </a:lnTo>
                  <a:lnTo>
                    <a:pt x="221" y="289"/>
                  </a:lnTo>
                  <a:lnTo>
                    <a:pt x="222" y="291"/>
                  </a:lnTo>
                  <a:lnTo>
                    <a:pt x="223" y="293"/>
                  </a:lnTo>
                  <a:lnTo>
                    <a:pt x="224" y="295"/>
                  </a:lnTo>
                  <a:lnTo>
                    <a:pt x="226" y="297"/>
                  </a:lnTo>
                  <a:lnTo>
                    <a:pt x="227" y="299"/>
                  </a:lnTo>
                  <a:lnTo>
                    <a:pt x="228" y="301"/>
                  </a:lnTo>
                  <a:lnTo>
                    <a:pt x="229" y="302"/>
                  </a:lnTo>
                  <a:lnTo>
                    <a:pt x="231" y="304"/>
                  </a:lnTo>
                  <a:lnTo>
                    <a:pt x="232" y="306"/>
                  </a:lnTo>
                  <a:lnTo>
                    <a:pt x="233" y="308"/>
                  </a:lnTo>
                  <a:lnTo>
                    <a:pt x="234" y="309"/>
                  </a:lnTo>
                  <a:lnTo>
                    <a:pt x="236" y="311"/>
                  </a:lnTo>
                  <a:lnTo>
                    <a:pt x="237" y="312"/>
                  </a:lnTo>
                  <a:lnTo>
                    <a:pt x="238" y="314"/>
                  </a:lnTo>
                  <a:lnTo>
                    <a:pt x="239" y="315"/>
                  </a:lnTo>
                  <a:lnTo>
                    <a:pt x="241" y="316"/>
                  </a:lnTo>
                  <a:lnTo>
                    <a:pt x="242" y="317"/>
                  </a:lnTo>
                  <a:lnTo>
                    <a:pt x="243" y="318"/>
                  </a:lnTo>
                  <a:lnTo>
                    <a:pt x="244" y="319"/>
                  </a:lnTo>
                  <a:lnTo>
                    <a:pt x="246" y="320"/>
                  </a:lnTo>
                  <a:lnTo>
                    <a:pt x="247" y="320"/>
                  </a:lnTo>
                  <a:lnTo>
                    <a:pt x="248" y="320"/>
                  </a:lnTo>
                  <a:lnTo>
                    <a:pt x="249" y="321"/>
                  </a:lnTo>
                  <a:lnTo>
                    <a:pt x="251" y="321"/>
                  </a:lnTo>
                  <a:lnTo>
                    <a:pt x="252" y="320"/>
                  </a:lnTo>
                  <a:lnTo>
                    <a:pt x="253" y="320"/>
                  </a:lnTo>
                  <a:lnTo>
                    <a:pt x="255" y="320"/>
                  </a:lnTo>
                  <a:lnTo>
                    <a:pt x="256" y="319"/>
                  </a:lnTo>
                  <a:lnTo>
                    <a:pt x="257" y="318"/>
                  </a:lnTo>
                  <a:lnTo>
                    <a:pt x="258" y="317"/>
                  </a:lnTo>
                  <a:lnTo>
                    <a:pt x="260" y="316"/>
                  </a:lnTo>
                  <a:lnTo>
                    <a:pt x="261" y="314"/>
                  </a:lnTo>
                  <a:lnTo>
                    <a:pt x="262" y="313"/>
                  </a:lnTo>
                  <a:lnTo>
                    <a:pt x="263" y="311"/>
                  </a:lnTo>
                  <a:lnTo>
                    <a:pt x="265" y="310"/>
                  </a:lnTo>
                  <a:lnTo>
                    <a:pt x="266" y="308"/>
                  </a:lnTo>
                  <a:lnTo>
                    <a:pt x="267" y="306"/>
                  </a:lnTo>
                  <a:lnTo>
                    <a:pt x="268" y="303"/>
                  </a:lnTo>
                  <a:lnTo>
                    <a:pt x="270" y="301"/>
                  </a:lnTo>
                  <a:lnTo>
                    <a:pt x="271" y="299"/>
                  </a:lnTo>
                  <a:lnTo>
                    <a:pt x="272" y="296"/>
                  </a:lnTo>
                  <a:lnTo>
                    <a:pt x="273" y="294"/>
                  </a:lnTo>
                  <a:lnTo>
                    <a:pt x="275" y="291"/>
                  </a:lnTo>
                  <a:lnTo>
                    <a:pt x="276" y="288"/>
                  </a:lnTo>
                  <a:lnTo>
                    <a:pt x="277" y="285"/>
                  </a:lnTo>
                  <a:lnTo>
                    <a:pt x="278" y="282"/>
                  </a:lnTo>
                  <a:lnTo>
                    <a:pt x="280" y="279"/>
                  </a:lnTo>
                  <a:lnTo>
                    <a:pt x="281" y="276"/>
                  </a:lnTo>
                  <a:lnTo>
                    <a:pt x="282" y="273"/>
                  </a:lnTo>
                  <a:lnTo>
                    <a:pt x="283" y="270"/>
                  </a:lnTo>
                  <a:lnTo>
                    <a:pt x="285" y="267"/>
                  </a:lnTo>
                  <a:lnTo>
                    <a:pt x="286" y="263"/>
                  </a:lnTo>
                  <a:lnTo>
                    <a:pt x="287" y="260"/>
                  </a:lnTo>
                  <a:lnTo>
                    <a:pt x="289" y="257"/>
                  </a:lnTo>
                  <a:lnTo>
                    <a:pt x="290" y="253"/>
                  </a:lnTo>
                  <a:lnTo>
                    <a:pt x="291" y="250"/>
                  </a:lnTo>
                  <a:lnTo>
                    <a:pt x="292" y="246"/>
                  </a:lnTo>
                  <a:lnTo>
                    <a:pt x="294" y="243"/>
                  </a:lnTo>
                  <a:lnTo>
                    <a:pt x="295" y="239"/>
                  </a:lnTo>
                  <a:lnTo>
                    <a:pt x="296" y="236"/>
                  </a:lnTo>
                  <a:lnTo>
                    <a:pt x="297" y="232"/>
                  </a:lnTo>
                  <a:lnTo>
                    <a:pt x="299" y="229"/>
                  </a:lnTo>
                  <a:lnTo>
                    <a:pt x="300" y="225"/>
                  </a:lnTo>
                  <a:lnTo>
                    <a:pt x="301" y="222"/>
                  </a:lnTo>
                  <a:lnTo>
                    <a:pt x="302" y="219"/>
                  </a:lnTo>
                  <a:lnTo>
                    <a:pt x="304" y="215"/>
                  </a:lnTo>
                  <a:lnTo>
                    <a:pt x="305" y="212"/>
                  </a:lnTo>
                  <a:lnTo>
                    <a:pt x="306" y="209"/>
                  </a:lnTo>
                  <a:lnTo>
                    <a:pt x="307" y="205"/>
                  </a:lnTo>
                  <a:lnTo>
                    <a:pt x="309" y="202"/>
                  </a:lnTo>
                  <a:lnTo>
                    <a:pt x="310" y="199"/>
                  </a:lnTo>
                  <a:lnTo>
                    <a:pt x="311" y="196"/>
                  </a:lnTo>
                  <a:lnTo>
                    <a:pt x="312" y="193"/>
                  </a:lnTo>
                  <a:lnTo>
                    <a:pt x="314" y="190"/>
                  </a:lnTo>
                  <a:lnTo>
                    <a:pt x="315" y="187"/>
                  </a:lnTo>
                  <a:lnTo>
                    <a:pt x="317" y="183"/>
                  </a:lnTo>
                  <a:lnTo>
                    <a:pt x="319" y="179"/>
                  </a:lnTo>
                  <a:lnTo>
                    <a:pt x="321" y="175"/>
                  </a:lnTo>
                  <a:lnTo>
                    <a:pt x="323" y="171"/>
                  </a:lnTo>
                  <a:lnTo>
                    <a:pt x="324" y="168"/>
                  </a:lnTo>
                  <a:lnTo>
                    <a:pt x="326" y="165"/>
                  </a:lnTo>
                  <a:lnTo>
                    <a:pt x="328" y="162"/>
                  </a:lnTo>
                  <a:lnTo>
                    <a:pt x="330" y="159"/>
                  </a:lnTo>
                  <a:lnTo>
                    <a:pt x="332" y="156"/>
                  </a:lnTo>
                  <a:lnTo>
                    <a:pt x="334" y="153"/>
                  </a:lnTo>
                  <a:lnTo>
                    <a:pt x="336" y="151"/>
                  </a:lnTo>
                  <a:lnTo>
                    <a:pt x="338" y="148"/>
                  </a:lnTo>
                  <a:lnTo>
                    <a:pt x="340" y="146"/>
                  </a:lnTo>
                  <a:lnTo>
                    <a:pt x="341" y="144"/>
                  </a:lnTo>
                  <a:lnTo>
                    <a:pt x="343" y="142"/>
                  </a:lnTo>
                  <a:lnTo>
                    <a:pt x="345" y="140"/>
                  </a:lnTo>
                  <a:lnTo>
                    <a:pt x="347" y="138"/>
                  </a:lnTo>
                  <a:lnTo>
                    <a:pt x="349" y="136"/>
                  </a:lnTo>
                  <a:lnTo>
                    <a:pt x="351" y="135"/>
                  </a:lnTo>
                  <a:lnTo>
                    <a:pt x="353" y="133"/>
                  </a:lnTo>
                  <a:lnTo>
                    <a:pt x="355" y="132"/>
                  </a:lnTo>
                  <a:lnTo>
                    <a:pt x="357" y="130"/>
                  </a:lnTo>
                  <a:lnTo>
                    <a:pt x="358" y="129"/>
                  </a:lnTo>
                  <a:lnTo>
                    <a:pt x="360" y="128"/>
                  </a:lnTo>
                  <a:lnTo>
                    <a:pt x="362" y="127"/>
                  </a:lnTo>
                  <a:lnTo>
                    <a:pt x="364" y="126"/>
                  </a:lnTo>
                  <a:lnTo>
                    <a:pt x="366" y="125"/>
                  </a:lnTo>
                  <a:lnTo>
                    <a:pt x="368" y="124"/>
                  </a:lnTo>
                  <a:lnTo>
                    <a:pt x="370" y="123"/>
                  </a:lnTo>
                  <a:lnTo>
                    <a:pt x="372" y="122"/>
                  </a:lnTo>
                  <a:lnTo>
                    <a:pt x="374" y="121"/>
                  </a:lnTo>
                  <a:lnTo>
                    <a:pt x="375" y="121"/>
                  </a:lnTo>
                  <a:lnTo>
                    <a:pt x="377" y="120"/>
                  </a:lnTo>
                  <a:lnTo>
                    <a:pt x="379" y="119"/>
                  </a:lnTo>
                  <a:lnTo>
                    <a:pt x="381" y="118"/>
                  </a:lnTo>
                  <a:lnTo>
                    <a:pt x="383" y="118"/>
                  </a:lnTo>
                  <a:lnTo>
                    <a:pt x="385" y="117"/>
                  </a:lnTo>
                  <a:lnTo>
                    <a:pt x="387" y="116"/>
                  </a:lnTo>
                  <a:lnTo>
                    <a:pt x="389" y="116"/>
                  </a:lnTo>
                  <a:lnTo>
                    <a:pt x="391" y="115"/>
                  </a:lnTo>
                  <a:lnTo>
                    <a:pt x="392" y="114"/>
                  </a:lnTo>
                  <a:lnTo>
                    <a:pt x="394" y="114"/>
                  </a:lnTo>
                  <a:lnTo>
                    <a:pt x="396" y="113"/>
                  </a:lnTo>
                  <a:lnTo>
                    <a:pt x="398" y="112"/>
                  </a:lnTo>
                  <a:lnTo>
                    <a:pt x="400" y="111"/>
                  </a:lnTo>
                  <a:lnTo>
                    <a:pt x="402" y="111"/>
                  </a:lnTo>
                  <a:lnTo>
                    <a:pt x="404" y="110"/>
                  </a:lnTo>
                  <a:lnTo>
                    <a:pt x="406" y="109"/>
                  </a:lnTo>
                  <a:lnTo>
                    <a:pt x="408" y="108"/>
                  </a:lnTo>
                  <a:lnTo>
                    <a:pt x="409" y="107"/>
                  </a:lnTo>
                  <a:lnTo>
                    <a:pt x="411" y="106"/>
                  </a:lnTo>
                  <a:lnTo>
                    <a:pt x="412" y="105"/>
                  </a:lnTo>
                  <a:lnTo>
                    <a:pt x="413" y="105"/>
                  </a:lnTo>
                  <a:lnTo>
                    <a:pt x="415" y="104"/>
                  </a:lnTo>
                  <a:lnTo>
                    <a:pt x="416" y="103"/>
                  </a:lnTo>
                  <a:lnTo>
                    <a:pt x="417" y="102"/>
                  </a:lnTo>
                  <a:lnTo>
                    <a:pt x="418" y="101"/>
                  </a:lnTo>
                  <a:lnTo>
                    <a:pt x="420" y="101"/>
                  </a:lnTo>
                  <a:lnTo>
                    <a:pt x="421" y="100"/>
                  </a:lnTo>
                  <a:lnTo>
                    <a:pt x="422" y="99"/>
                  </a:lnTo>
                  <a:lnTo>
                    <a:pt x="423" y="98"/>
                  </a:lnTo>
                  <a:lnTo>
                    <a:pt x="425" y="97"/>
                  </a:lnTo>
                  <a:lnTo>
                    <a:pt x="426" y="96"/>
                  </a:lnTo>
                  <a:lnTo>
                    <a:pt x="427" y="95"/>
                  </a:lnTo>
                  <a:lnTo>
                    <a:pt x="428" y="94"/>
                  </a:lnTo>
                  <a:lnTo>
                    <a:pt x="430" y="93"/>
                  </a:lnTo>
                  <a:lnTo>
                    <a:pt x="431" y="92"/>
                  </a:lnTo>
                  <a:lnTo>
                    <a:pt x="432" y="91"/>
                  </a:lnTo>
                  <a:lnTo>
                    <a:pt x="433" y="90"/>
                  </a:lnTo>
                  <a:lnTo>
                    <a:pt x="435" y="89"/>
                  </a:lnTo>
                  <a:lnTo>
                    <a:pt x="436" y="88"/>
                  </a:lnTo>
                  <a:lnTo>
                    <a:pt x="437" y="86"/>
                  </a:lnTo>
                  <a:lnTo>
                    <a:pt x="438" y="85"/>
                  </a:lnTo>
                  <a:lnTo>
                    <a:pt x="440" y="84"/>
                  </a:lnTo>
                  <a:lnTo>
                    <a:pt x="441" y="83"/>
                  </a:lnTo>
                  <a:lnTo>
                    <a:pt x="442" y="82"/>
                  </a:lnTo>
                  <a:lnTo>
                    <a:pt x="444" y="81"/>
                  </a:lnTo>
                  <a:lnTo>
                    <a:pt x="445" y="80"/>
                  </a:lnTo>
                  <a:lnTo>
                    <a:pt x="446" y="78"/>
                  </a:lnTo>
                  <a:lnTo>
                    <a:pt x="447" y="77"/>
                  </a:lnTo>
                  <a:lnTo>
                    <a:pt x="449" y="76"/>
                  </a:lnTo>
                  <a:lnTo>
                    <a:pt x="450" y="75"/>
                  </a:lnTo>
                  <a:lnTo>
                    <a:pt x="451" y="74"/>
                  </a:lnTo>
                  <a:lnTo>
                    <a:pt x="452" y="72"/>
                  </a:lnTo>
                  <a:lnTo>
                    <a:pt x="454" y="71"/>
                  </a:lnTo>
                  <a:lnTo>
                    <a:pt x="455" y="70"/>
                  </a:lnTo>
                  <a:lnTo>
                    <a:pt x="456" y="69"/>
                  </a:lnTo>
                  <a:lnTo>
                    <a:pt x="457" y="68"/>
                  </a:lnTo>
                  <a:lnTo>
                    <a:pt x="459" y="66"/>
                  </a:lnTo>
                  <a:lnTo>
                    <a:pt x="460" y="65"/>
                  </a:lnTo>
                  <a:lnTo>
                    <a:pt x="461" y="64"/>
                  </a:lnTo>
                  <a:lnTo>
                    <a:pt x="462" y="63"/>
                  </a:lnTo>
                  <a:lnTo>
                    <a:pt x="464" y="62"/>
                  </a:lnTo>
                  <a:lnTo>
                    <a:pt x="465" y="60"/>
                  </a:lnTo>
                  <a:lnTo>
                    <a:pt x="466" y="59"/>
                  </a:lnTo>
                  <a:lnTo>
                    <a:pt x="467" y="58"/>
                  </a:lnTo>
                  <a:lnTo>
                    <a:pt x="469" y="57"/>
                  </a:lnTo>
                  <a:lnTo>
                    <a:pt x="470" y="56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3" y="53"/>
                  </a:lnTo>
                  <a:lnTo>
                    <a:pt x="474" y="52"/>
                  </a:lnTo>
                  <a:lnTo>
                    <a:pt x="475" y="51"/>
                  </a:lnTo>
                  <a:lnTo>
                    <a:pt x="476" y="51"/>
                  </a:lnTo>
                  <a:lnTo>
                    <a:pt x="476" y="50"/>
                  </a:lnTo>
                  <a:lnTo>
                    <a:pt x="477" y="50"/>
                  </a:lnTo>
                  <a:lnTo>
                    <a:pt x="478" y="49"/>
                  </a:lnTo>
                  <a:lnTo>
                    <a:pt x="478" y="48"/>
                  </a:lnTo>
                  <a:lnTo>
                    <a:pt x="479" y="48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6"/>
                  </a:lnTo>
                  <a:lnTo>
                    <a:pt x="482" y="45"/>
                  </a:lnTo>
                  <a:lnTo>
                    <a:pt x="483" y="45"/>
                  </a:lnTo>
                  <a:lnTo>
                    <a:pt x="483" y="44"/>
                  </a:lnTo>
                  <a:lnTo>
                    <a:pt x="484" y="44"/>
                  </a:lnTo>
                  <a:lnTo>
                    <a:pt x="484" y="43"/>
                  </a:lnTo>
                  <a:lnTo>
                    <a:pt x="485" y="42"/>
                  </a:lnTo>
                  <a:lnTo>
                    <a:pt x="486" y="42"/>
                  </a:lnTo>
                  <a:lnTo>
                    <a:pt x="486" y="41"/>
                  </a:lnTo>
                  <a:lnTo>
                    <a:pt x="487" y="41"/>
                  </a:lnTo>
                  <a:lnTo>
                    <a:pt x="488" y="40"/>
                  </a:lnTo>
                  <a:lnTo>
                    <a:pt x="489" y="39"/>
                  </a:lnTo>
                  <a:lnTo>
                    <a:pt x="490" y="39"/>
                  </a:lnTo>
                  <a:lnTo>
                    <a:pt x="490" y="38"/>
                  </a:lnTo>
                  <a:lnTo>
                    <a:pt x="491" y="38"/>
                  </a:lnTo>
                  <a:lnTo>
                    <a:pt x="491" y="37"/>
                  </a:lnTo>
                  <a:lnTo>
                    <a:pt x="492" y="37"/>
                  </a:lnTo>
                  <a:lnTo>
                    <a:pt x="493" y="36"/>
                  </a:lnTo>
                  <a:lnTo>
                    <a:pt x="494" y="35"/>
                  </a:lnTo>
                  <a:lnTo>
                    <a:pt x="495" y="35"/>
                  </a:lnTo>
                  <a:lnTo>
                    <a:pt x="495" y="34"/>
                  </a:lnTo>
                  <a:lnTo>
                    <a:pt x="496" y="34"/>
                  </a:lnTo>
                  <a:lnTo>
                    <a:pt x="496" y="33"/>
                  </a:lnTo>
                  <a:lnTo>
                    <a:pt x="497" y="32"/>
                  </a:lnTo>
                  <a:lnTo>
                    <a:pt x="498" y="32"/>
                  </a:lnTo>
                  <a:lnTo>
                    <a:pt x="498" y="31"/>
                  </a:lnTo>
                  <a:lnTo>
                    <a:pt x="499" y="31"/>
                  </a:lnTo>
                  <a:lnTo>
                    <a:pt x="500" y="30"/>
                  </a:lnTo>
                  <a:lnTo>
                    <a:pt x="501" y="29"/>
                  </a:lnTo>
                  <a:lnTo>
                    <a:pt x="502" y="28"/>
                  </a:lnTo>
                  <a:lnTo>
                    <a:pt x="503" y="28"/>
                  </a:lnTo>
                  <a:lnTo>
                    <a:pt x="503" y="27"/>
                  </a:lnTo>
                  <a:lnTo>
                    <a:pt x="504" y="27"/>
                  </a:lnTo>
                </a:path>
              </a:pathLst>
            </a:custGeom>
            <a:noFill/>
            <a:ln w="476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Oval 55"/>
            <p:cNvSpPr>
              <a:spLocks noChangeArrowheads="1"/>
            </p:cNvSpPr>
            <p:nvPr/>
          </p:nvSpPr>
          <p:spPr bwMode="auto">
            <a:xfrm>
              <a:off x="469" y="880"/>
              <a:ext cx="92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Oval 56"/>
            <p:cNvSpPr>
              <a:spLocks noChangeArrowheads="1"/>
            </p:cNvSpPr>
            <p:nvPr/>
          </p:nvSpPr>
          <p:spPr bwMode="auto">
            <a:xfrm>
              <a:off x="4253" y="1088"/>
              <a:ext cx="92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930" y="1026"/>
            <a:ext cx="148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Формула" r:id="rId4" imgW="609480" imgH="203040" progId="Equation.3">
                    <p:embed/>
                  </p:oleObj>
                </mc:Choice>
                <mc:Fallback>
                  <p:oleObj name="Формула" r:id="rId4" imgW="60948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026"/>
                          <a:ext cx="1483" cy="4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578225" y="3584575"/>
            <a:ext cx="1857375" cy="2879725"/>
            <a:chOff x="2254" y="2087"/>
            <a:chExt cx="1170" cy="181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254" y="2087"/>
            <a:ext cx="392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Формула" r:id="rId6" imgW="164880" imgH="228600" progId="Equation.3">
                    <p:embed/>
                  </p:oleObj>
                </mc:Choice>
                <mc:Fallback>
                  <p:oleObj name="Формула" r:id="rId6" imgW="16488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" y="2087"/>
                          <a:ext cx="392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6" name="Line 63"/>
            <p:cNvSpPr>
              <a:spLocks noChangeShapeType="1"/>
            </p:cNvSpPr>
            <p:nvPr/>
          </p:nvSpPr>
          <p:spPr bwMode="auto">
            <a:xfrm>
              <a:off x="2408" y="2849"/>
              <a:ext cx="0" cy="9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672" y="3503"/>
            <a:ext cx="752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Формула" r:id="rId8" imgW="431640" imgH="228600" progId="Equation.3">
                    <p:embed/>
                  </p:oleObj>
                </mc:Choice>
                <mc:Fallback>
                  <p:oleObj name="Формула" r:id="rId8" imgW="43164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" y="3503"/>
                          <a:ext cx="752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Oval 66"/>
            <p:cNvSpPr>
              <a:spLocks noChangeArrowheads="1"/>
            </p:cNvSpPr>
            <p:nvPr/>
          </p:nvSpPr>
          <p:spPr bwMode="auto">
            <a:xfrm>
              <a:off x="2363" y="2496"/>
              <a:ext cx="91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68"/>
            <p:cNvSpPr>
              <a:spLocks noChangeShapeType="1"/>
            </p:cNvSpPr>
            <p:nvPr/>
          </p:nvSpPr>
          <p:spPr bwMode="auto">
            <a:xfrm>
              <a:off x="2426" y="3766"/>
              <a:ext cx="31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65"/>
            <p:cNvSpPr>
              <a:spLocks noChangeArrowheads="1"/>
            </p:cNvSpPr>
            <p:nvPr/>
          </p:nvSpPr>
          <p:spPr bwMode="auto">
            <a:xfrm>
              <a:off x="2363" y="3720"/>
              <a:ext cx="91" cy="91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77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73838" y="6329363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Показать (2)</a:t>
            </a: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4943475" y="4449763"/>
            <a:ext cx="3889375" cy="1581150"/>
            <a:chOff x="3114" y="2632"/>
            <a:chExt cx="2450" cy="996"/>
          </a:xfrm>
        </p:grpSpPr>
        <p:sp>
          <p:nvSpPr>
            <p:cNvPr id="1036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3359" y="2632"/>
              <a:ext cx="167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Ответ:</a:t>
              </a:r>
            </a:p>
          </p:txBody>
        </p:sp>
        <p:sp>
          <p:nvSpPr>
            <p:cNvPr id="1037" name="Text Box 89"/>
            <p:cNvSpPr txBox="1">
              <a:spLocks noChangeArrowheads="1"/>
            </p:cNvSpPr>
            <p:nvPr/>
          </p:nvSpPr>
          <p:spPr bwMode="auto">
            <a:xfrm>
              <a:off x="3724" y="2725"/>
              <a:ext cx="27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-</a:t>
              </a:r>
            </a:p>
          </p:txBody>
        </p:sp>
        <p:grpSp>
          <p:nvGrpSpPr>
            <p:cNvPr id="1038" name="Group 94"/>
            <p:cNvGrpSpPr>
              <a:grpSpLocks/>
            </p:cNvGrpSpPr>
            <p:nvPr/>
          </p:nvGrpSpPr>
          <p:grpSpPr bwMode="auto">
            <a:xfrm>
              <a:off x="3114" y="2805"/>
              <a:ext cx="2450" cy="749"/>
              <a:chOff x="3114" y="2805"/>
              <a:chExt cx="2450" cy="749"/>
            </a:xfrm>
          </p:grpSpPr>
          <p:grpSp>
            <p:nvGrpSpPr>
              <p:cNvPr id="1039" name="Group 73"/>
              <p:cNvGrpSpPr>
                <a:grpSpLocks/>
              </p:cNvGrpSpPr>
              <p:nvPr/>
            </p:nvGrpSpPr>
            <p:grpSpPr bwMode="auto">
              <a:xfrm>
                <a:off x="4562" y="3098"/>
                <a:ext cx="612" cy="264"/>
                <a:chOff x="1849" y="2478"/>
                <a:chExt cx="657" cy="317"/>
              </a:xfrm>
            </p:grpSpPr>
            <p:sp>
              <p:nvSpPr>
                <p:cNvPr id="105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858" y="2492"/>
                  <a:ext cx="272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3</a:t>
                  </a:r>
                </a:p>
              </p:txBody>
            </p:sp>
            <p:sp>
              <p:nvSpPr>
                <p:cNvPr id="1052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324" y="2478"/>
                  <a:ext cx="182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х</a:t>
                  </a:r>
                </a:p>
              </p:txBody>
            </p:sp>
            <p:sp>
              <p:nvSpPr>
                <p:cNvPr id="1053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849" y="2608"/>
                  <a:ext cx="272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1</a:t>
                  </a:r>
                </a:p>
              </p:txBody>
            </p:sp>
            <p:sp>
              <p:nvSpPr>
                <p:cNvPr id="1054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928" y="2610"/>
                  <a:ext cx="175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0</a:t>
                  </a:r>
                </a:p>
              </p:txBody>
            </p:sp>
            <p:sp>
              <p:nvSpPr>
                <p:cNvPr id="105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024" y="2590"/>
                  <a:ext cx="182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1000" b="1"/>
                    <a:t>х</a:t>
                  </a:r>
                </a:p>
              </p:txBody>
            </p:sp>
          </p:grpSp>
          <p:sp>
            <p:nvSpPr>
              <p:cNvPr id="1040" name="Rectangle 79"/>
              <p:cNvSpPr>
                <a:spLocks noChangeArrowheads="1"/>
              </p:cNvSpPr>
              <p:nvPr/>
            </p:nvSpPr>
            <p:spPr bwMode="auto">
              <a:xfrm>
                <a:off x="3114" y="3022"/>
                <a:ext cx="2450" cy="453"/>
              </a:xfrm>
              <a:prstGeom prst="rect">
                <a:avLst/>
              </a:prstGeom>
              <a:solidFill>
                <a:srgbClr val="FFCCCC"/>
              </a:solidFill>
              <a:ln w="28575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AutoShape 80"/>
              <p:cNvSpPr>
                <a:spLocks noChangeArrowheads="1"/>
              </p:cNvSpPr>
              <p:nvPr/>
            </p:nvSpPr>
            <p:spPr bwMode="auto">
              <a:xfrm>
                <a:off x="3156" y="3059"/>
                <a:ext cx="550" cy="379"/>
              </a:xfrm>
              <a:prstGeom prst="bevel">
                <a:avLst>
                  <a:gd name="adj" fmla="val 12500"/>
                </a:avLst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Text Box 81"/>
              <p:cNvSpPr txBox="1">
                <a:spLocks noChangeArrowheads="1"/>
              </p:cNvSpPr>
              <p:nvPr/>
            </p:nvSpPr>
            <p:spPr bwMode="auto">
              <a:xfrm>
                <a:off x="3241" y="3135"/>
                <a:ext cx="4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/>
                  <a:t>В 5</a:t>
                </a:r>
              </a:p>
            </p:txBody>
          </p:sp>
          <p:sp>
            <p:nvSpPr>
              <p:cNvPr id="1043" name="Rectangle 82"/>
              <p:cNvSpPr>
                <a:spLocks noChangeArrowheads="1"/>
              </p:cNvSpPr>
              <p:nvPr/>
            </p:nvSpPr>
            <p:spPr bwMode="auto">
              <a:xfrm>
                <a:off x="3789" y="3059"/>
                <a:ext cx="254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83"/>
              <p:cNvSpPr>
                <a:spLocks noChangeArrowheads="1"/>
              </p:cNvSpPr>
              <p:nvPr/>
            </p:nvSpPr>
            <p:spPr bwMode="auto">
              <a:xfrm>
                <a:off x="4086" y="3059"/>
                <a:ext cx="253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Rectangle 84"/>
              <p:cNvSpPr>
                <a:spLocks noChangeArrowheads="1"/>
              </p:cNvSpPr>
              <p:nvPr/>
            </p:nvSpPr>
            <p:spPr bwMode="auto">
              <a:xfrm>
                <a:off x="4381" y="3059"/>
                <a:ext cx="253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6" name="Rectangle 85"/>
              <p:cNvSpPr>
                <a:spLocks noChangeArrowheads="1"/>
              </p:cNvSpPr>
              <p:nvPr/>
            </p:nvSpPr>
            <p:spPr bwMode="auto">
              <a:xfrm>
                <a:off x="4677" y="3059"/>
                <a:ext cx="254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Rectangle 86"/>
              <p:cNvSpPr>
                <a:spLocks noChangeArrowheads="1"/>
              </p:cNvSpPr>
              <p:nvPr/>
            </p:nvSpPr>
            <p:spPr bwMode="auto">
              <a:xfrm>
                <a:off x="4972" y="3059"/>
                <a:ext cx="254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Rectangle 87"/>
              <p:cNvSpPr>
                <a:spLocks noChangeArrowheads="1"/>
              </p:cNvSpPr>
              <p:nvPr/>
            </p:nvSpPr>
            <p:spPr bwMode="auto">
              <a:xfrm>
                <a:off x="5269" y="3059"/>
                <a:ext cx="253" cy="3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Line 91"/>
              <p:cNvSpPr>
                <a:spLocks noChangeShapeType="1"/>
              </p:cNvSpPr>
              <p:nvPr/>
            </p:nvSpPr>
            <p:spPr bwMode="auto">
              <a:xfrm>
                <a:off x="4195" y="3067"/>
                <a:ext cx="0" cy="36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Text Box 93"/>
              <p:cNvSpPr txBox="1">
                <a:spLocks noChangeArrowheads="1"/>
              </p:cNvSpPr>
              <p:nvPr/>
            </p:nvSpPr>
            <p:spPr bwMode="auto">
              <a:xfrm>
                <a:off x="3751" y="2805"/>
                <a:ext cx="318" cy="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7200" b="1"/>
                  <a:t>-</a:t>
                </a:r>
              </a:p>
            </p:txBody>
          </p:sp>
        </p:grpSp>
      </p:grpSp>
      <p:sp>
        <p:nvSpPr>
          <p:cNvPr id="1033" name="WordArt 96"/>
          <p:cNvSpPr>
            <a:spLocks noChangeArrowheads="1" noChangeShapeType="1" noTextEdit="1"/>
          </p:cNvSpPr>
          <p:nvPr/>
        </p:nvSpPr>
        <p:spPr bwMode="auto">
          <a:xfrm>
            <a:off x="150813" y="131763"/>
            <a:ext cx="18732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Задание №1</a:t>
            </a:r>
          </a:p>
        </p:txBody>
      </p:sp>
      <p:sp>
        <p:nvSpPr>
          <p:cNvPr id="1034" name="WordArt 97"/>
          <p:cNvSpPr>
            <a:spLocks noChangeArrowheads="1" noChangeShapeType="1" noTextEdit="1"/>
          </p:cNvSpPr>
          <p:nvPr/>
        </p:nvSpPr>
        <p:spPr bwMode="auto">
          <a:xfrm>
            <a:off x="2217738" y="131763"/>
            <a:ext cx="68405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Укажите абсцииссу точки, в которой</a:t>
            </a:r>
          </a:p>
        </p:txBody>
      </p:sp>
      <p:sp>
        <p:nvSpPr>
          <p:cNvPr id="1035" name="WordArt 98"/>
          <p:cNvSpPr>
            <a:spLocks noChangeArrowheads="1" noChangeShapeType="1" noTextEdit="1"/>
          </p:cNvSpPr>
          <p:nvPr/>
        </p:nvSpPr>
        <p:spPr bwMode="auto">
          <a:xfrm>
            <a:off x="293688" y="592138"/>
            <a:ext cx="86423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касательная к графику функции у = f(x) </a:t>
            </a:r>
          </a:p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имеет наименьший угловой коэффициент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4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4249737" cy="277971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2052" name="Group 147"/>
          <p:cNvGrpSpPr>
            <a:grpSpLocks/>
          </p:cNvGrpSpPr>
          <p:nvPr/>
        </p:nvGrpSpPr>
        <p:grpSpPr bwMode="auto">
          <a:xfrm>
            <a:off x="3735388" y="260350"/>
            <a:ext cx="5408612" cy="3816350"/>
            <a:chOff x="2353" y="164"/>
            <a:chExt cx="3407" cy="2404"/>
          </a:xfrm>
        </p:grpSpPr>
        <p:grpSp>
          <p:nvGrpSpPr>
            <p:cNvPr id="2075" name="Group 97"/>
            <p:cNvGrpSpPr>
              <a:grpSpLocks/>
            </p:cNvGrpSpPr>
            <p:nvPr/>
          </p:nvGrpSpPr>
          <p:grpSpPr bwMode="auto">
            <a:xfrm>
              <a:off x="2353" y="164"/>
              <a:ext cx="3407" cy="2404"/>
              <a:chOff x="36" y="808"/>
              <a:chExt cx="2318" cy="1715"/>
            </a:xfrm>
          </p:grpSpPr>
          <p:sp>
            <p:nvSpPr>
              <p:cNvPr id="2077" name="Rectangle 98"/>
              <p:cNvSpPr>
                <a:spLocks noChangeArrowheads="1"/>
              </p:cNvSpPr>
              <p:nvPr/>
            </p:nvSpPr>
            <p:spPr bwMode="auto">
              <a:xfrm>
                <a:off x="68" y="808"/>
                <a:ext cx="2223" cy="1633"/>
              </a:xfrm>
              <a:prstGeom prst="rect">
                <a:avLst/>
              </a:prstGeom>
              <a:solidFill>
                <a:srgbClr val="006600"/>
              </a:solidFill>
              <a:ln w="762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Rectangle 99"/>
              <p:cNvSpPr>
                <a:spLocks noChangeArrowheads="1"/>
              </p:cNvSpPr>
              <p:nvPr/>
            </p:nvSpPr>
            <p:spPr bwMode="auto">
              <a:xfrm>
                <a:off x="36" y="2432"/>
                <a:ext cx="2318" cy="91"/>
              </a:xfrm>
              <a:prstGeom prst="rect">
                <a:avLst/>
              </a:prstGeom>
              <a:solidFill>
                <a:srgbClr val="993300"/>
              </a:solidFill>
              <a:ln w="762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517" y="210"/>
            <a:ext cx="3039" cy="1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5" imgW="863280" imgH="406080" progId="Equation.3">
                    <p:embed/>
                  </p:oleObj>
                </mc:Choice>
                <mc:Fallback>
                  <p:oleObj name="Формула" r:id="rId5" imgW="863280" imgH="4060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210"/>
                          <a:ext cx="3039" cy="14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Line 101"/>
            <p:cNvSpPr>
              <a:spLocks noChangeShapeType="1"/>
            </p:cNvSpPr>
            <p:nvPr/>
          </p:nvSpPr>
          <p:spPr bwMode="auto">
            <a:xfrm flipH="1" flipV="1">
              <a:off x="2699" y="845"/>
              <a:ext cx="454" cy="27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758" name="AutoShape 102"/>
          <p:cNvSpPr>
            <a:spLocks noChangeArrowheads="1"/>
          </p:cNvSpPr>
          <p:nvPr/>
        </p:nvSpPr>
        <p:spPr bwMode="auto">
          <a:xfrm flipH="1">
            <a:off x="250825" y="2060575"/>
            <a:ext cx="4105275" cy="1728788"/>
          </a:xfrm>
          <a:prstGeom prst="wedgeEllipseCallout">
            <a:avLst>
              <a:gd name="adj1" fmla="val -63306"/>
              <a:gd name="adj2" fmla="val 65699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Ищу наименьше значение производной</a:t>
            </a:r>
          </a:p>
        </p:txBody>
      </p:sp>
      <p:sp>
        <p:nvSpPr>
          <p:cNvPr id="70761" name="AutoShape 10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73838" y="6315075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Показать (2)</a:t>
            </a:r>
          </a:p>
        </p:txBody>
      </p: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5580063" y="4581525"/>
            <a:ext cx="3384550" cy="1463675"/>
            <a:chOff x="3515" y="2886"/>
            <a:chExt cx="2132" cy="922"/>
          </a:xfrm>
        </p:grpSpPr>
        <p:grpSp>
          <p:nvGrpSpPr>
            <p:cNvPr id="2057" name="Group 125"/>
            <p:cNvGrpSpPr>
              <a:grpSpLocks/>
            </p:cNvGrpSpPr>
            <p:nvPr/>
          </p:nvGrpSpPr>
          <p:grpSpPr bwMode="auto">
            <a:xfrm>
              <a:off x="4775" y="3389"/>
              <a:ext cx="533" cy="240"/>
              <a:chOff x="1849" y="2478"/>
              <a:chExt cx="657" cy="367"/>
            </a:xfrm>
          </p:grpSpPr>
          <p:sp>
            <p:nvSpPr>
              <p:cNvPr id="2070" name="Text Box 126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2071" name="Text Box 127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2072" name="Text Box 128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2073" name="Text Box 129"/>
              <p:cNvSpPr txBox="1">
                <a:spLocks noChangeArrowheads="1"/>
              </p:cNvSpPr>
              <p:nvPr/>
            </p:nvSpPr>
            <p:spPr bwMode="auto">
              <a:xfrm>
                <a:off x="1928" y="2611"/>
                <a:ext cx="175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2074" name="Text Box 130"/>
              <p:cNvSpPr txBox="1">
                <a:spLocks noChangeArrowheads="1"/>
              </p:cNvSpPr>
              <p:nvPr/>
            </p:nvSpPr>
            <p:spPr bwMode="auto">
              <a:xfrm>
                <a:off x="2024" y="2589"/>
                <a:ext cx="182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2058" name="Rectangle 131"/>
            <p:cNvSpPr>
              <a:spLocks noChangeArrowheads="1"/>
            </p:cNvSpPr>
            <p:nvPr/>
          </p:nvSpPr>
          <p:spPr bwMode="auto">
            <a:xfrm>
              <a:off x="3515" y="3329"/>
              <a:ext cx="2132" cy="35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AutoShape 132"/>
            <p:cNvSpPr>
              <a:spLocks noChangeArrowheads="1"/>
            </p:cNvSpPr>
            <p:nvPr/>
          </p:nvSpPr>
          <p:spPr bwMode="auto">
            <a:xfrm>
              <a:off x="3552" y="3358"/>
              <a:ext cx="478" cy="299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Text Box 133"/>
            <p:cNvSpPr txBox="1">
              <a:spLocks noChangeArrowheads="1"/>
            </p:cNvSpPr>
            <p:nvPr/>
          </p:nvSpPr>
          <p:spPr bwMode="auto">
            <a:xfrm>
              <a:off x="3626" y="3373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В 5</a:t>
              </a:r>
            </a:p>
          </p:txBody>
        </p:sp>
        <p:sp>
          <p:nvSpPr>
            <p:cNvPr id="2061" name="Rectangle 134"/>
            <p:cNvSpPr>
              <a:spLocks noChangeArrowheads="1"/>
            </p:cNvSpPr>
            <p:nvPr/>
          </p:nvSpPr>
          <p:spPr bwMode="auto">
            <a:xfrm>
              <a:off x="4102" y="3358"/>
              <a:ext cx="221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35"/>
            <p:cNvSpPr>
              <a:spLocks noChangeArrowheads="1"/>
            </p:cNvSpPr>
            <p:nvPr/>
          </p:nvSpPr>
          <p:spPr bwMode="auto">
            <a:xfrm>
              <a:off x="4361" y="3358"/>
              <a:ext cx="220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36"/>
            <p:cNvSpPr>
              <a:spLocks noChangeArrowheads="1"/>
            </p:cNvSpPr>
            <p:nvPr/>
          </p:nvSpPr>
          <p:spPr bwMode="auto">
            <a:xfrm>
              <a:off x="4618" y="3358"/>
              <a:ext cx="220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137"/>
            <p:cNvSpPr>
              <a:spLocks noChangeArrowheads="1"/>
            </p:cNvSpPr>
            <p:nvPr/>
          </p:nvSpPr>
          <p:spPr bwMode="auto">
            <a:xfrm>
              <a:off x="4875" y="3358"/>
              <a:ext cx="221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38"/>
            <p:cNvSpPr>
              <a:spLocks noChangeArrowheads="1"/>
            </p:cNvSpPr>
            <p:nvPr/>
          </p:nvSpPr>
          <p:spPr bwMode="auto">
            <a:xfrm>
              <a:off x="5132" y="3358"/>
              <a:ext cx="221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39"/>
            <p:cNvSpPr>
              <a:spLocks noChangeArrowheads="1"/>
            </p:cNvSpPr>
            <p:nvPr/>
          </p:nvSpPr>
          <p:spPr bwMode="auto">
            <a:xfrm>
              <a:off x="5390" y="3358"/>
              <a:ext cx="220" cy="2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Line 140"/>
            <p:cNvSpPr>
              <a:spLocks noChangeShapeType="1"/>
            </p:cNvSpPr>
            <p:nvPr/>
          </p:nvSpPr>
          <p:spPr bwMode="auto">
            <a:xfrm>
              <a:off x="4456" y="3364"/>
              <a:ext cx="0" cy="2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Text Box 141"/>
            <p:cNvSpPr txBox="1">
              <a:spLocks noChangeArrowheads="1"/>
            </p:cNvSpPr>
            <p:nvPr/>
          </p:nvSpPr>
          <p:spPr bwMode="auto">
            <a:xfrm>
              <a:off x="4051" y="3059"/>
              <a:ext cx="277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7200" b="1"/>
                <a:t>-</a:t>
              </a:r>
            </a:p>
          </p:txBody>
        </p:sp>
        <p:sp>
          <p:nvSpPr>
            <p:cNvPr id="2069" name="WordArt 142"/>
            <p:cNvSpPr>
              <a:spLocks noChangeArrowheads="1" noChangeShapeType="1" noTextEdit="1"/>
            </p:cNvSpPr>
            <p:nvPr/>
          </p:nvSpPr>
          <p:spPr bwMode="auto">
            <a:xfrm>
              <a:off x="3969" y="2886"/>
              <a:ext cx="1270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Ответ: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61"/>
                  </p:tgtEl>
                </p:cond>
              </p:nextCondLst>
            </p:seq>
          </p:childTnLst>
        </p:cTn>
      </p:par>
    </p:tnLst>
    <p:bldLst>
      <p:bldP spid="707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6"/>
          <p:cNvSpPr>
            <a:spLocks noChangeArrowheads="1"/>
          </p:cNvSpPr>
          <p:nvPr/>
        </p:nvSpPr>
        <p:spPr bwMode="auto">
          <a:xfrm>
            <a:off x="533400" y="304800"/>
            <a:ext cx="563880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 Cyr"/>
              </a:rPr>
              <a:t>Диагональ d квадрата со стороной а можно рассматривать как гипотенузу прямоугольного равнобедренного треугольника с катетом а.</a:t>
            </a:r>
            <a:br>
              <a:rPr lang="ru-RU" sz="2400" b="1">
                <a:solidFill>
                  <a:srgbClr val="000000"/>
                </a:solidFill>
                <a:latin typeface="Times New Roman Cyr"/>
              </a:rPr>
            </a:br>
            <a:r>
              <a:rPr lang="ru-RU" sz="2400" b="1">
                <a:solidFill>
                  <a:srgbClr val="000000"/>
                </a:solidFill>
                <a:latin typeface="Times New Roman Cyr"/>
              </a:rPr>
              <a:t>Таким образом,</a:t>
            </a:r>
            <a:r>
              <a:rPr lang="ru-RU" sz="1200" b="1">
                <a:solidFill>
                  <a:srgbClr val="000000"/>
                </a:solidFill>
                <a:latin typeface="Times New Roman Cyr"/>
              </a:rPr>
              <a:t> </a:t>
            </a:r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50"/>
          <p:cNvSpPr>
            <a:spLocks noChangeArrowheads="1"/>
          </p:cNvSpPr>
          <p:nvPr/>
        </p:nvSpPr>
        <p:spPr bwMode="auto">
          <a:xfrm>
            <a:off x="10139363" y="304800"/>
            <a:ext cx="2279650" cy="3095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</a:rPr>
              <a:t>  </a:t>
            </a:r>
            <a:r>
              <a:rPr lang="ru-RU" sz="12400">
                <a:latin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</a:rPr>
              <a:t>                                           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22532" name="Rectangle 152"/>
          <p:cNvSpPr>
            <a:spLocks noChangeArrowheads="1"/>
          </p:cNvSpPr>
          <p:nvPr/>
        </p:nvSpPr>
        <p:spPr bwMode="auto">
          <a:xfrm>
            <a:off x="609600" y="3508375"/>
            <a:ext cx="487680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 Cyr"/>
              </a:rPr>
              <a:t>Диагональ d прямоугольника</a:t>
            </a:r>
            <a:r>
              <a:rPr lang="ru-RU" sz="2400">
                <a:solidFill>
                  <a:srgbClr val="000000"/>
                </a:solidFill>
                <a:latin typeface="Times New Roman Cyr"/>
              </a:rPr>
              <a:t> со сторонами</a:t>
            </a:r>
            <a:r>
              <a:rPr lang="ru-RU" sz="2400" b="1">
                <a:solidFill>
                  <a:srgbClr val="000000"/>
                </a:solidFill>
                <a:latin typeface="Times New Roman Cyr"/>
              </a:rPr>
              <a:t> а</a:t>
            </a:r>
            <a:r>
              <a:rPr lang="ru-RU" sz="2400">
                <a:solidFill>
                  <a:srgbClr val="000000"/>
                </a:solidFill>
                <a:latin typeface="Times New Roman Cyr"/>
              </a:rPr>
              <a:t> и </a:t>
            </a:r>
            <a:r>
              <a:rPr lang="ru-RU" sz="2400" b="1">
                <a:solidFill>
                  <a:srgbClr val="000000"/>
                </a:solidFill>
                <a:latin typeface="Times New Roman Cyr"/>
              </a:rPr>
              <a:t>b</a:t>
            </a:r>
            <a:r>
              <a:rPr lang="ru-RU" sz="2400">
                <a:solidFill>
                  <a:srgbClr val="000000"/>
                </a:solidFill>
                <a:latin typeface="Times New Roman Cyr"/>
              </a:rPr>
              <a:t> вычисляется подобно тому,как вычисляется гипотенуза прямоугольного треугольника с катетами </a:t>
            </a:r>
            <a:r>
              <a:rPr lang="ru-RU" sz="2400" b="1">
                <a:solidFill>
                  <a:srgbClr val="000000"/>
                </a:solidFill>
                <a:latin typeface="Times New Roman Cyr"/>
              </a:rPr>
              <a:t>a</a:t>
            </a:r>
            <a:r>
              <a:rPr lang="ru-RU" sz="2400">
                <a:solidFill>
                  <a:srgbClr val="000000"/>
                </a:solidFill>
                <a:latin typeface="Times New Roman Cyr"/>
              </a:rPr>
              <a:t> и </a:t>
            </a:r>
            <a:r>
              <a:rPr lang="ru-RU" sz="2400" b="1">
                <a:solidFill>
                  <a:srgbClr val="000000"/>
                </a:solidFill>
                <a:latin typeface="Times New Roman Cyr"/>
              </a:rPr>
              <a:t>b</a:t>
            </a:r>
            <a:r>
              <a:rPr lang="ru-RU" sz="2400">
                <a:solidFill>
                  <a:srgbClr val="000000"/>
                </a:solidFill>
                <a:latin typeface="Times New Roman Cyr"/>
              </a:rPr>
              <a:t>.</a:t>
            </a:r>
            <a:br>
              <a:rPr lang="ru-RU" sz="2400">
                <a:solidFill>
                  <a:srgbClr val="000000"/>
                </a:solidFill>
                <a:latin typeface="Times New Roman Cyr"/>
              </a:rPr>
            </a:br>
            <a:r>
              <a:rPr lang="ru-RU" sz="2400">
                <a:solidFill>
                  <a:srgbClr val="000000"/>
                </a:solidFill>
                <a:latin typeface="Times New Roman Cyr"/>
              </a:rPr>
              <a:t>Мы имеем</a:t>
            </a:r>
            <a:r>
              <a:rPr lang="ru-RU" sz="2400">
                <a:latin typeface="Times New Roman Cyr"/>
              </a:rPr>
              <a:t>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2533" name="Rectangle 153"/>
          <p:cNvSpPr>
            <a:spLocks noChangeArrowheads="1"/>
          </p:cNvSpPr>
          <p:nvPr/>
        </p:nvSpPr>
        <p:spPr bwMode="auto">
          <a:xfrm>
            <a:off x="1981200" y="5867400"/>
            <a:ext cx="2057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Times New Roman Cyr"/>
              </a:rPr>
              <a:t>d²=a²+b²</a:t>
            </a:r>
            <a:r>
              <a:rPr lang="ru-RU" sz="3200">
                <a:solidFill>
                  <a:srgbClr val="000000"/>
                </a:solidFill>
                <a:latin typeface="Times New Roman Cyr"/>
              </a:rPr>
              <a:t> </a:t>
            </a:r>
            <a:endParaRPr 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4" name="Rectangle 155"/>
          <p:cNvSpPr>
            <a:spLocks noChangeArrowheads="1"/>
          </p:cNvSpPr>
          <p:nvPr/>
        </p:nvSpPr>
        <p:spPr bwMode="auto">
          <a:xfrm>
            <a:off x="10139363" y="3400425"/>
            <a:ext cx="2279650" cy="2252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</a:rPr>
              <a:t>  </a:t>
            </a:r>
            <a:r>
              <a:rPr lang="ru-RU" sz="8200">
                <a:latin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</a:rPr>
              <a:t>                                             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1175" name="Picture 15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85800"/>
            <a:ext cx="2133600" cy="2130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80" name="Picture 15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9688" y="4038600"/>
            <a:ext cx="2068512" cy="1303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2537" name="Text Box 159"/>
          <p:cNvSpPr txBox="1">
            <a:spLocks noChangeArrowheads="1"/>
          </p:cNvSpPr>
          <p:nvPr/>
        </p:nvSpPr>
        <p:spPr bwMode="auto">
          <a:xfrm>
            <a:off x="1981200" y="2438400"/>
            <a:ext cx="1676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sz="36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=2a</a:t>
            </a:r>
            <a:r>
              <a:rPr lang="en-US" sz="36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761038" cy="3960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Возможности применения теоремы Пифагора к </a:t>
            </a:r>
            <a:r>
              <a:rPr lang="ru-RU" sz="2200" dirty="0" err="1">
                <a:solidFill>
                  <a:srgbClr val="C00000"/>
                </a:solidFill>
                <a:latin typeface="Arial Black" pitchFamily="34" charset="0"/>
              </a:rPr>
              <a:t>вычисле-ниям</a:t>
            </a: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 не ограничиваются </a:t>
            </a:r>
            <a:r>
              <a:rPr lang="ru-RU" sz="2200" dirty="0" err="1">
                <a:solidFill>
                  <a:srgbClr val="C00000"/>
                </a:solidFill>
                <a:latin typeface="Arial Black" pitchFamily="34" charset="0"/>
              </a:rPr>
              <a:t>пла-ниметрией</a:t>
            </a:r>
            <a:br>
              <a:rPr lang="ru-RU" sz="2200" dirty="0">
                <a:solidFill>
                  <a:srgbClr val="C00000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На рисунке изображен куб, внутри которого проведена диагональ d, являющаяся одновременно гипотенузой прямоугольного треугольника, заштрихованного на рисунке.</a:t>
            </a: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2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 Black" pitchFamily="34" charset="0"/>
              </a:rPr>
              <a:t>Найти площадь заштрихованного треугольника</a:t>
            </a:r>
            <a:br>
              <a:rPr lang="ru-RU" sz="1600" dirty="0">
                <a:solidFill>
                  <a:srgbClr val="000000"/>
                </a:solidFill>
              </a:rPr>
            </a:b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9700" name="Picture 4" descr="us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533400"/>
            <a:ext cx="2989262" cy="300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839</Words>
  <Application>Microsoft Office PowerPoint</Application>
  <PresentationFormat>Экран (4:3)</PresentationFormat>
  <Paragraphs>186</Paragraphs>
  <Slides>32</Slides>
  <Notes>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8" baseType="lpstr">
      <vt:lpstr>Arial</vt:lpstr>
      <vt:lpstr>Arial Black</vt:lpstr>
      <vt:lpstr>Calibri</vt:lpstr>
      <vt:lpstr>Franklin Gothic Book</vt:lpstr>
      <vt:lpstr>Franklin Gothic Demi Cond</vt:lpstr>
      <vt:lpstr>Franklin Gothic Medium</vt:lpstr>
      <vt:lpstr>Garamond</vt:lpstr>
      <vt:lpstr>Georgia</vt:lpstr>
      <vt:lpstr>Monotype Corsiva</vt:lpstr>
      <vt:lpstr>Times New Roman</vt:lpstr>
      <vt:lpstr>Times New Roman Cyr</vt:lpstr>
      <vt:lpstr>Wingdings</vt:lpstr>
      <vt:lpstr>Wingdings 2</vt:lpstr>
      <vt:lpstr>Трек</vt:lpstr>
      <vt:lpstr>Формула</vt:lpstr>
      <vt:lpstr>GraphC</vt:lpstr>
      <vt:lpstr>   Формирование ключевых компетенций на разных этапах урока математики посредством ИКТ</vt:lpstr>
      <vt:lpstr>Компьютер как средство обучения</vt:lpstr>
      <vt:lpstr>Включив в структуру урока математики применение ИКТ можно:</vt:lpstr>
      <vt:lpstr>      В своей деятельности я создаю условия для формирования следующих ключевых компетенций: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Возможности применения теоремы Пифагора к вычисле-ниям не ограничиваются пла-ниметрией  На рисунке изображен куб, внутри которого проведена диагональ d, являющаяся одновременно гипотенузой прямоугольного треугольника, заштрихованного на рисунке.  Найти площадь заштрихованного треугольника </vt:lpstr>
      <vt:lpstr>Презентация PowerPoint</vt:lpstr>
      <vt:lpstr>Золотое сечение</vt:lpstr>
      <vt:lpstr>Храм  ПАРФЕНОН</vt:lpstr>
      <vt:lpstr>Золотая спираль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Логические задачи на сообразительность и смекалку.   </vt:lpstr>
      <vt:lpstr>КАШИ МАСЛОМ НЕ ИСПОРТИШЬ</vt:lpstr>
      <vt:lpstr>КАШИ МАСЛОМ НЕ ИСПОРТИШЬ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Коммуникативная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85</cp:revision>
  <cp:lastPrinted>1601-01-01T00:00:00Z</cp:lastPrinted>
  <dcterms:created xsi:type="dcterms:W3CDTF">1601-01-01T00:00:00Z</dcterms:created>
  <dcterms:modified xsi:type="dcterms:W3CDTF">2024-02-28T18:51:52Z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