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80" r:id="rId2"/>
  </p:sldMasterIdLst>
  <p:sldIdLst>
    <p:sldId id="256" r:id="rId3"/>
    <p:sldId id="259" r:id="rId4"/>
    <p:sldId id="258" r:id="rId5"/>
    <p:sldId id="262" r:id="rId6"/>
    <p:sldId id="279" r:id="rId7"/>
    <p:sldId id="278" r:id="rId8"/>
    <p:sldId id="266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685800" y="3505199"/>
            <a:ext cx="6400800" cy="175259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7"/>
          <p:cNvCxnSpPr>
            <a:cxnSpLocks/>
          </p:cNvCxnSpPr>
          <p:nvPr/>
        </p:nvCxnSpPr>
        <p:spPr bwMode="auto">
          <a:xfrm>
            <a:off x="685800" y="3398520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764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37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722313" y="2362199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6"/>
          <p:cNvCxnSpPr>
            <a:cxnSpLocks/>
          </p:cNvCxnSpPr>
          <p:nvPr/>
        </p:nvCxnSpPr>
        <p:spPr bwMode="auto">
          <a:xfrm>
            <a:off x="731520" y="4599432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157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95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2" name="Straight Connector 10"/>
          <p:cNvCxnSpPr>
            <a:cxnSpLocks/>
          </p:cNvCxnSpPr>
          <p:nvPr/>
        </p:nvCxnSpPr>
        <p:spPr bwMode="auto">
          <a:xfrm rot="5400000">
            <a:off x="2217817" y="4045823"/>
            <a:ext cx="4709160" cy="79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394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7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313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8"/>
          <p:cNvCxnSpPr>
            <a:cxnSpLocks/>
          </p:cNvCxnSpPr>
          <p:nvPr/>
        </p:nvCxnSpPr>
        <p:spPr bwMode="auto">
          <a:xfrm rot="5400000">
            <a:off x="-13116" y="3580206"/>
            <a:ext cx="557784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56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792480"/>
            <a:ext cx="2142680" cy="126491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858610" y="838201"/>
            <a:ext cx="5904390" cy="5500456"/>
          </a:xfrm>
          <a:prstGeom prst="rect">
            <a:avLst/>
          </a:prstGeo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524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56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609600"/>
            <a:ext cx="2057400" cy="5867399"/>
          </a:xfrm>
        </p:spPr>
        <p:txBody>
          <a:bodyPr vert="eaVert"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609600"/>
            <a:ext cx="6019800" cy="586739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46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2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685800" y="3505199"/>
            <a:ext cx="6400800" cy="175259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7"/>
          <p:cNvCxnSpPr>
            <a:cxnSpLocks/>
          </p:cNvCxnSpPr>
          <p:nvPr/>
        </p:nvCxnSpPr>
        <p:spPr bwMode="auto">
          <a:xfrm>
            <a:off x="685800" y="3398520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553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2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7616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2_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722313" y="2362199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6"/>
          <p:cNvCxnSpPr>
            <a:cxnSpLocks/>
          </p:cNvCxnSpPr>
          <p:nvPr/>
        </p:nvCxnSpPr>
        <p:spPr bwMode="auto">
          <a:xfrm>
            <a:off x="731520" y="4599432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160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2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6749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2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2" name="Straight Connector 10"/>
          <p:cNvCxnSpPr>
            <a:cxnSpLocks/>
          </p:cNvCxnSpPr>
          <p:nvPr/>
        </p:nvCxnSpPr>
        <p:spPr bwMode="auto">
          <a:xfrm rot="5400000">
            <a:off x="2217817" y="4045823"/>
            <a:ext cx="4709160" cy="79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741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2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92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2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23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2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8"/>
          <p:cNvCxnSpPr>
            <a:cxnSpLocks/>
          </p:cNvCxnSpPr>
          <p:nvPr/>
        </p:nvCxnSpPr>
        <p:spPr bwMode="auto">
          <a:xfrm rot="5400000">
            <a:off x="-13116" y="3580206"/>
            <a:ext cx="557784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314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2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792480"/>
            <a:ext cx="2142680" cy="126491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858610" y="838201"/>
            <a:ext cx="5904390" cy="5500456"/>
          </a:xfrm>
          <a:prstGeom prst="rect">
            <a:avLst/>
          </a:prstGeo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857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2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6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2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609600"/>
            <a:ext cx="2057400" cy="5867399"/>
          </a:xfrm>
        </p:spPr>
        <p:txBody>
          <a:bodyPr vert="eaVert"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609600"/>
            <a:ext cx="6019800" cy="586739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74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685800" y="3505199"/>
            <a:ext cx="6400800" cy="175259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7"/>
          <p:cNvCxnSpPr>
            <a:cxnSpLocks/>
          </p:cNvCxnSpPr>
          <p:nvPr/>
        </p:nvCxnSpPr>
        <p:spPr bwMode="auto">
          <a:xfrm>
            <a:off x="685800" y="3398520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918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3420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722313" y="2362199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6"/>
          <p:cNvCxnSpPr>
            <a:cxnSpLocks/>
          </p:cNvCxnSpPr>
          <p:nvPr/>
        </p:nvCxnSpPr>
        <p:spPr bwMode="auto">
          <a:xfrm>
            <a:off x="731520" y="4599432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469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2531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2" name="Straight Connector 10"/>
          <p:cNvCxnSpPr>
            <a:cxnSpLocks/>
          </p:cNvCxnSpPr>
          <p:nvPr/>
        </p:nvCxnSpPr>
        <p:spPr bwMode="auto">
          <a:xfrm rot="5400000">
            <a:off x="2217817" y="4045823"/>
            <a:ext cx="4709160" cy="79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898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8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078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8"/>
          <p:cNvCxnSpPr>
            <a:cxnSpLocks/>
          </p:cNvCxnSpPr>
          <p:nvPr/>
        </p:nvCxnSpPr>
        <p:spPr bwMode="auto">
          <a:xfrm rot="5400000">
            <a:off x="-13116" y="3580206"/>
            <a:ext cx="557784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4709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792480"/>
            <a:ext cx="2142680" cy="126491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858610" y="838201"/>
            <a:ext cx="5904390" cy="5500456"/>
          </a:xfrm>
          <a:prstGeom prst="rect">
            <a:avLst/>
          </a:prstGeo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615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227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609600"/>
            <a:ext cx="2057400" cy="5867399"/>
          </a:xfrm>
        </p:spPr>
        <p:txBody>
          <a:bodyPr vert="eaVert"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609600"/>
            <a:ext cx="6019800" cy="586739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850B9-35E5-427C-906D-61AAA894C5DB}" type="datetimeFigureOut">
              <a:rPr lang="ru-RU"/>
              <a:pPr>
                <a:defRPr/>
              </a:pPr>
              <a:t>17.02.2024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42CBBF-01C9-4C7B-829B-70A17323F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76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0850B9-35E5-427C-906D-61AAA894C5DB}" type="datetimeFigureOut">
              <a:rPr lang="ru-RU" kern="0"/>
              <a:pPr>
                <a:defRPr/>
              </a:pPr>
              <a:t>17.02.2024</a:t>
            </a:fld>
            <a:endParaRPr lang="ru-RU" ker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ker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42CBBF-01C9-4C7B-829B-70A17323FC50}" type="slidenum">
              <a:rPr lang="ru-RU" kern="0"/>
              <a:pPr>
                <a:defRPr/>
              </a:pPr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282294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>
        <a:spcBef>
          <a:spcPts val="0"/>
        </a:spcBef>
        <a:buNone/>
        <a:defRPr sz="4000" spc="-1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>
        <a:spcBef>
          <a:spcPts val="0"/>
        </a:spcBef>
        <a:buClr>
          <a:schemeClr val="accent1"/>
        </a:buClr>
        <a:buSzPct val="85000"/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>
        <a:spcBef>
          <a:spcPts val="0"/>
        </a:spcBef>
        <a:buClr>
          <a:schemeClr val="accent1"/>
        </a:buClr>
        <a:buSzPct val="85000"/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>
        <a:spcBef>
          <a:spcPts val="0"/>
        </a:spcBef>
        <a:buClr>
          <a:schemeClr val="accent1"/>
        </a:buClr>
        <a:buSzPct val="90000"/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>
        <a:spcBef>
          <a:spcPts val="0"/>
        </a:spcBef>
        <a:buClr>
          <a:schemeClr val="accent1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>
        <a:spcBef>
          <a:spcPts val="0"/>
        </a:spcBef>
        <a:buClr>
          <a:schemeClr val="accent1"/>
        </a:buClr>
        <a:buSzPct val="100000"/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>
        <a:spcBef>
          <a:spcPts val="0"/>
        </a:spcBef>
        <a:buClr>
          <a:schemeClr val="accent1"/>
        </a:buClr>
        <a:buFont typeface="Arial"/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>
        <a:spcBef>
          <a:spcPts val="0"/>
        </a:spcBef>
        <a:buClr>
          <a:schemeClr val="accent1"/>
        </a:buClr>
        <a:buFont typeface="Arial"/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>
        <a:spcBef>
          <a:spcPts val="0"/>
        </a:spcBef>
        <a:buClr>
          <a:schemeClr val="accent1"/>
        </a:buClr>
        <a:buFont typeface="Arial"/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>
        <a:spcBef>
          <a:spcPts val="0"/>
        </a:spcBef>
        <a:buClr>
          <a:schemeClr val="accent1"/>
        </a:buClr>
        <a:buFont typeface="Arial"/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32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image" Target="../media/image13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Полисенсорный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подход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постановке и автоматизации звуков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1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611986"/>
          </a:xfrm>
        </p:spPr>
        <p:txBody>
          <a:bodyPr>
            <a:normAutofit/>
          </a:bodyPr>
          <a:lstStyle/>
          <a:p>
            <a:pPr algn="ctr"/>
            <a:r>
              <a:rPr lang="ru-RU" sz="2400" b="1" spc="0" dirty="0" err="1">
                <a:solidFill>
                  <a:srgbClr val="92D050"/>
                </a:solidFill>
                <a:latin typeface="Calibri"/>
              </a:rPr>
              <a:t>Речедвигательное</a:t>
            </a:r>
            <a:r>
              <a:rPr lang="ru-RU" sz="2400" b="1" spc="0" dirty="0">
                <a:solidFill>
                  <a:srgbClr val="92D050"/>
                </a:solidFill>
                <a:latin typeface="Calibri"/>
              </a:rPr>
              <a:t> </a:t>
            </a:r>
            <a:r>
              <a:rPr lang="ru-RU" sz="2400" b="1" spc="0" dirty="0" smtClean="0">
                <a:solidFill>
                  <a:srgbClr val="92D050"/>
                </a:solidFill>
                <a:latin typeface="Calibri"/>
              </a:rPr>
              <a:t> упражнение </a:t>
            </a:r>
            <a:r>
              <a:rPr lang="ru-RU" sz="2400" b="1" spc="0" dirty="0">
                <a:solidFill>
                  <a:srgbClr val="92D050"/>
                </a:solidFill>
                <a:latin typeface="Calibri"/>
              </a:rPr>
              <a:t>для </a:t>
            </a:r>
            <a:r>
              <a:rPr lang="ru-RU" sz="2400" b="1" spc="0" dirty="0" smtClean="0">
                <a:solidFill>
                  <a:srgbClr val="92D050"/>
                </a:solidFill>
                <a:latin typeface="Calibri"/>
              </a:rPr>
              <a:t> </a:t>
            </a:r>
            <a:r>
              <a:rPr lang="ru-RU" sz="2400" b="1" spc="0" dirty="0">
                <a:solidFill>
                  <a:srgbClr val="92D050"/>
                </a:solidFill>
                <a:latin typeface="Calibri"/>
              </a:rPr>
              <a:t>ЗВУКА «Р»</a:t>
            </a:r>
            <a:endParaRPr lang="ru-RU" sz="24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1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Зрительный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  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Акустический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 «Мотор»    </a:t>
            </a:r>
          </a:p>
          <a:p>
            <a:pPr lvl="0">
              <a:spcBef>
                <a:spcPts val="0"/>
              </a:spcBef>
              <a:defRPr/>
            </a:pP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Смысловой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образ «Заводим мотор машины»: 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губы в положении «Окошка», уголки рта улыбаются – открыт капот;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язычок в положении «Паруса»– ключ в зажигание;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«ДР» или «Р» – завели «Мотор», поехали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Двигательный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образ: руки согнуты в локтях, локти смотрят в стороны, кисти 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уровне 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диафрагмы –держат руль.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произнесении звука «Р» интенсивно 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«крутим в руках руль». </a:t>
            </a:r>
          </a:p>
          <a:p>
            <a:pPr lvl="0">
              <a:spcBef>
                <a:spcPts val="0"/>
              </a:spcBef>
              <a:buClrTx/>
              <a:buSzTx/>
              <a:buFont typeface="Arial"/>
              <a:buChar char="•"/>
              <a:defRPr/>
            </a:pPr>
            <a:endParaRPr lang="ru-RU" sz="14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ClrTx/>
              <a:buSzTx/>
              <a:buFont typeface="Arial"/>
              <a:buChar char="•"/>
              <a:defRPr/>
            </a:pPr>
            <a:endParaRPr lang="ru-RU" sz="14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endParaRPr lang="ru-RU" sz="14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64704"/>
            <a:ext cx="1296144" cy="814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20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683994"/>
          </a:xfrm>
        </p:spPr>
        <p:txBody>
          <a:bodyPr>
            <a:normAutofit fontScale="90000"/>
          </a:bodyPr>
          <a:lstStyle/>
          <a:p>
            <a:r>
              <a:rPr lang="ru-RU" sz="2400" b="1" spc="0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Речедвигательное</a:t>
            </a:r>
            <a:r>
              <a:rPr lang="ru-RU" sz="2400" b="1" spc="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упражнение для ЗВУКА </a:t>
            </a:r>
            <a:r>
              <a:rPr lang="ru-RU" sz="2400" b="1" spc="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«Ш»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Зрительный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образ                       </a:t>
            </a:r>
            <a:endParaRPr lang="ru-RU" sz="1400" b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endParaRPr lang="ru-RU" sz="14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Акустический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 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ошка 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шипит»</a:t>
            </a:r>
          </a:p>
          <a:p>
            <a:pPr lvl="0">
              <a:spcBef>
                <a:spcPts val="0"/>
              </a:spcBef>
              <a:defRPr/>
            </a:pP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Смысловой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образ 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«Кошка шипит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»: 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Язычок наверх;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Губы вперёд, коридорчик для воздуха;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Шипим – «Ш»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defRPr/>
            </a:pPr>
            <a:r>
              <a:rPr lang="ru-RU" sz="1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Двигательный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символ: руки согнуты в локтях на уровне диафрагмы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пальцы округлены.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Произнося звук «Ш» </a:t>
            </a: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вытягиваем руки вперед с разведенными пальцами - когтями. Передаем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сильное напряжение. 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Показ упражнения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endParaRPr lang="ru-RU" sz="14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064" y="620688"/>
            <a:ext cx="172819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228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683994"/>
          </a:xfrm>
        </p:spPr>
        <p:txBody>
          <a:bodyPr>
            <a:normAutofit fontScale="90000"/>
          </a:bodyPr>
          <a:lstStyle/>
          <a:p>
            <a:r>
              <a:rPr lang="ru-RU" sz="2400" b="1" spc="0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Речедвигательное</a:t>
            </a:r>
            <a:r>
              <a:rPr lang="ru-RU" sz="2400" b="1" spc="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упражнение для ЗВУКА </a:t>
            </a:r>
            <a:r>
              <a:rPr lang="ru-RU" sz="2400" b="1" spc="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«Ж»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929411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dirty="0">
                <a:solidFill>
                  <a:srgbClr val="FF0000"/>
                </a:solidFill>
                <a:latin typeface="Calibri"/>
              </a:rPr>
              <a:t> Зрительный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dirty="0">
                <a:solidFill>
                  <a:srgbClr val="FF0000"/>
                </a:solidFill>
                <a:latin typeface="Calibri"/>
              </a:rPr>
              <a:t>образ                          </a:t>
            </a:r>
            <a:endParaRPr lang="ru-RU" dirty="0" smtClean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endParaRPr lang="ru-RU" b="0" dirty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r>
              <a:rPr lang="ru-RU" b="0" dirty="0" smtClean="0">
                <a:solidFill>
                  <a:srgbClr val="FF0000"/>
                </a:solidFill>
                <a:latin typeface="Calibri"/>
              </a:rPr>
              <a:t>  </a:t>
            </a:r>
            <a:r>
              <a:rPr lang="ru-RU" b="0" dirty="0">
                <a:solidFill>
                  <a:srgbClr val="FF0000"/>
                </a:solidFill>
                <a:latin typeface="Calibri"/>
              </a:rPr>
              <a:t>Акустический 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образ «Жук жужжит»</a:t>
            </a:r>
          </a:p>
          <a:p>
            <a:pPr lvl="0">
              <a:spcBef>
                <a:spcPts val="0"/>
              </a:spcBef>
              <a:defRPr/>
            </a:pPr>
            <a:endParaRPr lang="ru-RU" sz="9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ru-RU" b="0" dirty="0">
                <a:solidFill>
                  <a:srgbClr val="FF0000"/>
                </a:solidFill>
                <a:latin typeface="Calibri"/>
              </a:rPr>
              <a:t>Смысловой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 образ «Жук летит и жужжит»: 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язычок наверх;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губы вперёд;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дуем на язычок;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голосок жужжит звонко – «ЖЖЖ»</a:t>
            </a:r>
            <a:endParaRPr lang="ru-RU" b="0" dirty="0"/>
          </a:p>
          <a:p>
            <a:pPr lvl="0">
              <a:spcBef>
                <a:spcPts val="0"/>
              </a:spcBef>
              <a:defRPr/>
            </a:pPr>
            <a:endParaRPr lang="ru-RU" sz="900" b="0" dirty="0">
              <a:solidFill>
                <a:prstClr val="black"/>
              </a:solidFill>
              <a:latin typeface="Calibri"/>
            </a:endParaRPr>
          </a:p>
          <a:p>
            <a:pPr lvl="0" algn="just">
              <a:spcBef>
                <a:spcPts val="0"/>
              </a:spcBef>
              <a:defRPr/>
            </a:pPr>
            <a:r>
              <a:rPr lang="ru-RU" b="0" dirty="0">
                <a:solidFill>
                  <a:srgbClr val="FF0000"/>
                </a:solidFill>
                <a:latin typeface="Calibri"/>
              </a:rPr>
              <a:t>    Двигательный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 образ: руки согнуты в локтях на уровне диафрагмы, ладони </a:t>
            </a:r>
            <a:r>
              <a:rPr lang="ru-RU" b="0" dirty="0" smtClean="0">
                <a:solidFill>
                  <a:prstClr val="black"/>
                </a:solidFill>
                <a:latin typeface="Calibri"/>
              </a:rPr>
              <a:t>сжаты в кулачки. При 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произнесении звука «Ж» </a:t>
            </a:r>
            <a:r>
              <a:rPr lang="ru-RU" b="0" dirty="0" smtClean="0">
                <a:solidFill>
                  <a:prstClr val="black"/>
                </a:solidFill>
                <a:latin typeface="Calibri"/>
              </a:rPr>
              <a:t>совершаем вращательные движения кулачками- «заводим моторчик» </a:t>
            </a:r>
            <a:r>
              <a:rPr lang="ru-RU" b="0" dirty="0" smtClean="0">
                <a:solidFill>
                  <a:prstClr val="black"/>
                </a:solidFill>
                <a:latin typeface="Calibri"/>
                <a:cs typeface="Calibri"/>
              </a:rPr>
              <a:t>* </a:t>
            </a:r>
          </a:p>
          <a:p>
            <a:pPr lvl="0" algn="just">
              <a:spcBef>
                <a:spcPts val="0"/>
              </a:spcBef>
              <a:defRPr/>
            </a:pPr>
            <a:r>
              <a:rPr lang="ru-RU" b="0" dirty="0" smtClean="0">
                <a:solidFill>
                  <a:prstClr val="black"/>
                </a:solidFill>
                <a:latin typeface="Calibri"/>
                <a:cs typeface="Calibri"/>
              </a:rPr>
              <a:t>Показ </a:t>
            </a:r>
            <a:r>
              <a:rPr lang="ru-RU" b="0" dirty="0">
                <a:solidFill>
                  <a:prstClr val="black"/>
                </a:solidFill>
                <a:latin typeface="Calibri"/>
                <a:cs typeface="Calibri"/>
              </a:rPr>
              <a:t>упражнения</a:t>
            </a:r>
            <a:endParaRPr lang="ru-RU" b="0" dirty="0"/>
          </a:p>
          <a:p>
            <a:pPr lvl="0">
              <a:spcBef>
                <a:spcPts val="0"/>
              </a:spcBef>
              <a:defRPr/>
            </a:pPr>
            <a:endParaRPr lang="ru-RU" sz="9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r>
              <a:rPr lang="ru-RU" b="0" dirty="0" smtClean="0">
                <a:solidFill>
                  <a:prstClr val="black"/>
                </a:solidFill>
                <a:latin typeface="Calibri"/>
              </a:rPr>
              <a:t>«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Звук Ж, формирование слитного </a:t>
            </a:r>
            <a:r>
              <a:rPr lang="ru-RU" b="0" dirty="0" smtClean="0">
                <a:solidFill>
                  <a:prstClr val="black"/>
                </a:solidFill>
                <a:latin typeface="Calibri"/>
              </a:rPr>
              <a:t>произнесения 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звука с гласным через движение»</a:t>
            </a:r>
            <a:endParaRPr lang="ru-RU" b="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764704"/>
            <a:ext cx="941141" cy="132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70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756002"/>
          </a:xfrm>
        </p:spPr>
        <p:txBody>
          <a:bodyPr>
            <a:normAutofit/>
          </a:bodyPr>
          <a:lstStyle/>
          <a:p>
            <a:r>
              <a:rPr lang="ru-RU" sz="2400" b="1" i="1" spc="0" dirty="0" err="1">
                <a:solidFill>
                  <a:srgbClr val="92D050"/>
                </a:solidFill>
                <a:latin typeface="Calibri"/>
              </a:rPr>
              <a:t>Речедвигательное</a:t>
            </a:r>
            <a:r>
              <a:rPr lang="ru-RU" sz="2400" b="1" i="1" spc="0" dirty="0">
                <a:solidFill>
                  <a:srgbClr val="92D050"/>
                </a:solidFill>
                <a:latin typeface="Calibri"/>
              </a:rPr>
              <a:t> упражнение для ЗВУКА </a:t>
            </a:r>
            <a:r>
              <a:rPr lang="ru-RU" sz="2400" b="1" i="1" spc="0" dirty="0" smtClean="0">
                <a:solidFill>
                  <a:srgbClr val="92D050"/>
                </a:solidFill>
                <a:latin typeface="Calibri"/>
              </a:rPr>
              <a:t>«С»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001419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dirty="0">
                <a:solidFill>
                  <a:srgbClr val="FF0000"/>
                </a:solidFill>
                <a:latin typeface="Calibri"/>
              </a:rPr>
              <a:t> Зрительный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образ                     </a:t>
            </a:r>
            <a:endParaRPr lang="ru-RU" b="0" dirty="0" smtClean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endParaRPr lang="ru-RU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r>
              <a:rPr lang="ru-RU" b="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ru-RU" b="0" dirty="0">
                <a:solidFill>
                  <a:srgbClr val="FF0000"/>
                </a:solidFill>
                <a:latin typeface="Calibri"/>
              </a:rPr>
              <a:t>Акустический образ 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«Насос»</a:t>
            </a:r>
          </a:p>
          <a:p>
            <a:pPr lvl="0">
              <a:spcBef>
                <a:spcPts val="0"/>
              </a:spcBef>
              <a:defRPr/>
            </a:pPr>
            <a:endParaRPr lang="ru-RU" sz="9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ru-RU" b="0" dirty="0">
                <a:solidFill>
                  <a:srgbClr val="FF0000"/>
                </a:solidFill>
                <a:latin typeface="Calibri"/>
              </a:rPr>
              <a:t>Смысловой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 образ «Накачиваем шину, качаем насос»: 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язычок вниз, кладем ватную палочку по середине языка, для ощущения, куда направлять, выдыхаем воздух;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губы в улыбке;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дуем на палочку;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качаем насос  - «ССС»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endParaRPr lang="ru-RU" sz="900" b="0" dirty="0">
              <a:solidFill>
                <a:prstClr val="black"/>
              </a:solidFill>
              <a:latin typeface="Calibri"/>
            </a:endParaRPr>
          </a:p>
          <a:p>
            <a:pPr lvl="0" algn="just">
              <a:spcBef>
                <a:spcPts val="0"/>
              </a:spcBef>
              <a:defRPr/>
            </a:pPr>
            <a:r>
              <a:rPr lang="ru-RU" b="0" dirty="0">
                <a:solidFill>
                  <a:srgbClr val="FF0000"/>
                </a:solidFill>
                <a:latin typeface="Calibri"/>
              </a:rPr>
              <a:t>   Двигательный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 образ: руки согнуты в локтях сбоку туловища, ладони раскрыты и повёрнуты вниз. При произнесении звука «С» производим движения кистями вниз, словно надавливаем на рычаг насоса.</a:t>
            </a:r>
            <a:endParaRPr lang="ru-RU" b="0" dirty="0"/>
          </a:p>
          <a:p>
            <a:pPr lvl="0">
              <a:spcBef>
                <a:spcPts val="0"/>
              </a:spcBef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  <a:cs typeface="Calibri"/>
              </a:rPr>
              <a:t>* Показ упражнения</a:t>
            </a:r>
            <a:endParaRPr lang="ru-RU" b="0" dirty="0"/>
          </a:p>
          <a:p>
            <a:pPr>
              <a:defRPr/>
            </a:pPr>
            <a:r>
              <a:rPr lang="ru-RU" dirty="0" smtClean="0">
                <a:latin typeface="Calibri"/>
                <a:cs typeface="Calibri"/>
              </a:rPr>
              <a:t> 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08720"/>
            <a:ext cx="1306839" cy="97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842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683994"/>
          </a:xfrm>
        </p:spPr>
        <p:txBody>
          <a:bodyPr>
            <a:normAutofit/>
          </a:bodyPr>
          <a:lstStyle/>
          <a:p>
            <a:r>
              <a:rPr lang="ru-RU" sz="2400" b="1" i="1" spc="0" dirty="0" err="1">
                <a:solidFill>
                  <a:srgbClr val="92D050"/>
                </a:solidFill>
                <a:latin typeface="Calibri"/>
              </a:rPr>
              <a:t>Речедвигательное</a:t>
            </a:r>
            <a:r>
              <a:rPr lang="ru-RU" sz="2400" b="1" i="1" spc="0" dirty="0">
                <a:solidFill>
                  <a:srgbClr val="92D050"/>
                </a:solidFill>
                <a:latin typeface="Calibri"/>
              </a:rPr>
              <a:t> упражнение для ЗВУКА </a:t>
            </a:r>
            <a:r>
              <a:rPr lang="ru-RU" sz="2400" b="1" i="1" spc="0" dirty="0" smtClean="0">
                <a:solidFill>
                  <a:srgbClr val="92D050"/>
                </a:solidFill>
                <a:latin typeface="Calibri"/>
              </a:rPr>
              <a:t>«З»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075240" cy="5001419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b="0" dirty="0">
                <a:solidFill>
                  <a:srgbClr val="FF0000"/>
                </a:solidFill>
                <a:latin typeface="Calibri"/>
              </a:rPr>
              <a:t>Зрительный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 образ                         </a:t>
            </a:r>
            <a:endParaRPr lang="ru-RU" b="0" dirty="0" smtClean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endParaRPr lang="ru-RU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r>
              <a:rPr lang="ru-RU" b="0" dirty="0" smtClean="0">
                <a:solidFill>
                  <a:prstClr val="black"/>
                </a:solidFill>
                <a:latin typeface="Calibri"/>
              </a:rPr>
              <a:t>   </a:t>
            </a:r>
            <a:r>
              <a:rPr lang="ru-RU" b="0" dirty="0">
                <a:solidFill>
                  <a:srgbClr val="FF0000"/>
                </a:solidFill>
                <a:latin typeface="Calibri"/>
              </a:rPr>
              <a:t>Акустический образ 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«Комарик звенит»</a:t>
            </a:r>
          </a:p>
          <a:p>
            <a:pPr lvl="0">
              <a:spcBef>
                <a:spcPts val="0"/>
              </a:spcBef>
              <a:defRPr/>
            </a:pPr>
            <a:endParaRPr lang="ru-RU" sz="9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ts val="0"/>
              </a:spcBef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ru-RU" b="0" dirty="0">
                <a:solidFill>
                  <a:srgbClr val="FF0000"/>
                </a:solidFill>
                <a:latin typeface="Calibri"/>
              </a:rPr>
              <a:t>Смысловой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 образ «Летит комарик и звенит»: 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Язычок вниз;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Губы в улыбке;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Дуем на язычок как при звуке «С»;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Включаем голосок</a:t>
            </a:r>
            <a:endParaRPr lang="ru-RU" b="0" dirty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</a:rPr>
              <a:t>Полетел – «ЗЗЗЗ»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endParaRPr lang="ru-RU" sz="900" b="0" dirty="0">
              <a:solidFill>
                <a:prstClr val="black"/>
              </a:solidFill>
              <a:latin typeface="Calibri"/>
            </a:endParaRPr>
          </a:p>
          <a:p>
            <a:pPr lvl="0" algn="just">
              <a:spcBef>
                <a:spcPts val="0"/>
              </a:spcBef>
              <a:defRPr/>
            </a:pPr>
            <a:r>
              <a:rPr lang="ru-RU" b="0" dirty="0">
                <a:solidFill>
                  <a:srgbClr val="FF0000"/>
                </a:solidFill>
                <a:latin typeface="Calibri"/>
              </a:rPr>
              <a:t>   Двигательный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 образ: руки </a:t>
            </a:r>
            <a:r>
              <a:rPr lang="ru-RU" b="0" dirty="0" smtClean="0">
                <a:solidFill>
                  <a:prstClr val="black"/>
                </a:solidFill>
                <a:latin typeface="Calibri"/>
              </a:rPr>
              <a:t>согнуты в локтях, локти смотрят вниз. Кисти  сжаты в кулаки сильно. Произнося 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звук «З» интенсивно </a:t>
            </a:r>
            <a:r>
              <a:rPr lang="ru-RU" b="0" dirty="0" smtClean="0">
                <a:solidFill>
                  <a:prstClr val="black"/>
                </a:solidFill>
                <a:latin typeface="Calibri"/>
              </a:rPr>
              <a:t>вибрируем </a:t>
            </a:r>
            <a:r>
              <a:rPr lang="ru-RU" b="0" dirty="0">
                <a:solidFill>
                  <a:prstClr val="black"/>
                </a:solidFill>
                <a:latin typeface="Calibri"/>
              </a:rPr>
              <a:t>кулаками, локти прижаты к бокам. Колени приседают.</a:t>
            </a:r>
            <a:endParaRPr lang="ru-RU" b="0" dirty="0"/>
          </a:p>
          <a:p>
            <a:pPr lvl="0">
              <a:spcBef>
                <a:spcPts val="0"/>
              </a:spcBef>
              <a:defRPr/>
            </a:pPr>
            <a:r>
              <a:rPr lang="ru-RU" b="0" dirty="0">
                <a:solidFill>
                  <a:prstClr val="black"/>
                </a:solidFill>
                <a:latin typeface="Calibri"/>
                <a:cs typeface="Calibri"/>
              </a:rPr>
              <a:t>* Показ упражнения</a:t>
            </a:r>
            <a:endParaRPr lang="ru-RU" b="0" dirty="0"/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328" y="908719"/>
            <a:ext cx="1251173" cy="93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81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29720" y="476672"/>
            <a:ext cx="8790752" cy="864096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sz="27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b="1" i="1" spc="0" dirty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b="1" i="1" spc="0" dirty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b="1" i="1" spc="0" dirty="0" err="1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Речедвигательные</a:t>
            </a:r>
            <a:r>
              <a:rPr lang="ru-RU" sz="27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упражнения для   </a:t>
            </a:r>
            <a:r>
              <a:rPr lang="ru-RU" sz="2700" b="1" i="1" spc="0" dirty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ГЛУХИХ согласных ЗВУКОВ</a:t>
            </a:r>
            <a:r>
              <a:rPr lang="ru-RU" sz="24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ru-RU" sz="3100" b="1" i="1" spc="0" dirty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«К, Т, П, Х, Ф»</a:t>
            </a:r>
            <a:r>
              <a:rPr lang="ru-RU" sz="24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i="1" spc="0" dirty="0" smtClean="0">
                <a:solidFill>
                  <a:srgbClr val="92D05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r>
              <a:rPr lang="ru-RU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5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25432"/>
              </p:ext>
            </p:extLst>
          </p:nvPr>
        </p:nvGraphicFramePr>
        <p:xfrm>
          <a:off x="755576" y="764704"/>
          <a:ext cx="7704855" cy="5828999"/>
        </p:xfrm>
        <a:graphic>
          <a:graphicData uri="http://schemas.openxmlformats.org/drawingml/2006/table">
            <a:tbl>
              <a:tblPr firstRow="1" firstCol="1" bandRow="1"/>
              <a:tblGrid>
                <a:gridCol w="775564"/>
                <a:gridCol w="1240659"/>
                <a:gridCol w="2592288"/>
                <a:gridCol w="3096344"/>
              </a:tblGrid>
              <a:tr h="45815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defRPr/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Звук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Зрительный образ звука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Смысловой, акустический образы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Двигательный образ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01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endParaRPr dirty="0"/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dirty="0" smtClean="0"/>
                        <a:t>Мальчик</a:t>
                      </a:r>
                      <a:r>
                        <a:rPr lang="ru-RU" sz="1400" baseline="0" dirty="0" smtClean="0"/>
                        <a:t> кашляет</a:t>
                      </a:r>
                      <a:endParaRPr sz="1400"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defRPr/>
                      </a:pPr>
                      <a:r>
                        <a:rPr lang="ru-RU" sz="1400" dirty="0">
                          <a:latin typeface="+mn-lt"/>
                        </a:rPr>
                        <a:t>Показ упражнения, </a:t>
                      </a:r>
                      <a:endParaRPr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082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Т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Calibri"/>
                          <a:cs typeface="Times New Roman"/>
                        </a:rPr>
                        <a:t>Молоток стучит.</a:t>
                      </a:r>
                      <a:endParaRPr dirty="0"/>
                    </a:p>
                    <a:p>
                      <a:pPr marL="0" marR="0" lvl="0" indent="0" algn="just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Calibri"/>
                          <a:cs typeface="Times New Roman"/>
                        </a:rPr>
                        <a:t>«Молоточек»</a:t>
                      </a:r>
                      <a:endParaRPr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defRPr/>
                      </a:pPr>
                      <a:r>
                        <a:rPr lang="ru-RU" sz="1400" dirty="0">
                          <a:latin typeface="+mn-lt"/>
                        </a:rPr>
                        <a:t>Показ упражнения, </a:t>
                      </a:r>
                      <a:endParaRPr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53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Чайник</a:t>
                      </a:r>
                      <a:r>
                        <a:rPr lang="ru-RU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кипит -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выпускает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пар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defRPr/>
                      </a:pPr>
                      <a:r>
                        <a:rPr lang="ru-RU" sz="1400" dirty="0">
                          <a:latin typeface="+mn-lt"/>
                        </a:rPr>
                        <a:t>Показ упражнения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78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defRPr/>
                      </a:pP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Греем ладошки.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«Ладошки»</a:t>
                      </a:r>
                      <a:endParaRPr lang="ru-RU" sz="14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2126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Ф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Ежик фырчит. «Ёжик»</a:t>
                      </a:r>
                      <a:endParaRPr dirty="0"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14291437">
            <a:off x="2011854" y="2187357"/>
            <a:ext cx="472361" cy="580772"/>
          </a:xfrm>
          <a:prstGeom prst="rect">
            <a:avLst/>
          </a:prstGeom>
        </p:spPr>
      </p:pic>
      <p:pic>
        <p:nvPicPr>
          <p:cNvPr id="9" name="Picture 2" descr="https://metodich.ru/seriya-alebomov-doshkolenika/18026_html_m5cb7143e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813249" y="4471211"/>
            <a:ext cx="510747" cy="515162"/>
          </a:xfrm>
          <a:prstGeom prst="rect">
            <a:avLst/>
          </a:prstGeom>
          <a:noFill/>
        </p:spPr>
      </p:pic>
      <p:pic>
        <p:nvPicPr>
          <p:cNvPr id="11" name="Рисунок 1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605967" y="5620444"/>
            <a:ext cx="833569" cy="616868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277" y="1196752"/>
            <a:ext cx="81131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967" y="3108384"/>
            <a:ext cx="1034333" cy="103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10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-11472" y="476672"/>
            <a:ext cx="8831944" cy="936104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sz="2700" b="1" i="1" spc="0" dirty="0" smtClean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700" b="1" i="1" spc="0" dirty="0" smtClean="0">
                <a:solidFill>
                  <a:srgbClr val="92D050"/>
                </a:solidFill>
                <a:latin typeface="Calibri"/>
                <a:ea typeface="+mn-ea"/>
                <a:cs typeface="+mn-cs"/>
              </a:rPr>
            </a:br>
            <a:r>
              <a:rPr lang="ru-RU" sz="27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7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</a:br>
            <a:r>
              <a:rPr lang="ru-RU" sz="2700" b="1" i="1" spc="0" dirty="0" smtClean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700" b="1" i="1" spc="0" dirty="0" smtClean="0">
                <a:solidFill>
                  <a:srgbClr val="92D050"/>
                </a:solidFill>
                <a:latin typeface="Calibri"/>
                <a:ea typeface="+mn-ea"/>
                <a:cs typeface="+mn-cs"/>
              </a:rPr>
            </a:br>
            <a:r>
              <a:rPr lang="ru-RU" sz="2700" b="1" i="1" spc="0" dirty="0" err="1" smtClean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>Речедвигательные</a:t>
            </a:r>
            <a:r>
              <a:rPr lang="ru-RU" sz="2700" b="1" i="1" spc="0" dirty="0" smtClean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>  </a:t>
            </a:r>
            <a:r>
              <a:rPr lang="ru-RU" sz="27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>упражнения для </a:t>
            </a:r>
            <a:br>
              <a:rPr lang="ru-RU" sz="27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</a:br>
            <a:r>
              <a:rPr lang="ru-RU" sz="27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>          </a:t>
            </a:r>
            <a:r>
              <a:rPr lang="ru-RU" sz="2700" b="1" i="1" spc="0" dirty="0" smtClean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>ЗВОНКИХ </a:t>
            </a:r>
            <a:r>
              <a:rPr lang="ru-RU" sz="27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>согласных ЗВУКОВ</a:t>
            </a:r>
            <a:r>
              <a:rPr lang="ru-RU" sz="3100" b="1" i="1" spc="0" dirty="0" smtClean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>:</a:t>
            </a:r>
            <a:r>
              <a:rPr lang="ru-RU" sz="31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>«Г, Д, Б, В, М, Н»</a:t>
            </a:r>
            <a:r>
              <a:rPr lang="ru-RU" sz="2000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000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r>
              <a:rPr lang="ru-RU" sz="24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4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</a:br>
            <a:r>
              <a:rPr lang="ru-RU" sz="2400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400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5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816284"/>
              </p:ext>
            </p:extLst>
          </p:nvPr>
        </p:nvGraphicFramePr>
        <p:xfrm>
          <a:off x="683568" y="1988840"/>
          <a:ext cx="7776864" cy="4417549"/>
        </p:xfrm>
        <a:graphic>
          <a:graphicData uri="http://schemas.openxmlformats.org/drawingml/2006/table">
            <a:tbl>
              <a:tblPr firstRow="1" firstCol="1" bandRow="1"/>
              <a:tblGrid>
                <a:gridCol w="837893"/>
                <a:gridCol w="1644085"/>
                <a:gridCol w="2730176"/>
                <a:gridCol w="2564710"/>
              </a:tblGrid>
              <a:tr h="359204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defRPr/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Звук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+mn-lt"/>
                          <a:ea typeface="Calibri"/>
                          <a:cs typeface="Times New Roman"/>
                        </a:rPr>
                        <a:t>Зрительный символ звука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Calibri"/>
                          <a:cs typeface="Times New Roman"/>
                        </a:rPr>
                        <a:t>Смысловой, акустический образы</a:t>
                      </a:r>
                      <a:endParaRPr lang="ru-RU" sz="1400" b="0" i="0" u="none" strike="noStrike" cap="none" spc="0">
                        <a:ln>
                          <a:noFill/>
                        </a:ln>
                        <a:solidFill>
                          <a:prstClr val="black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+mn-lt"/>
                          <a:ea typeface="Calibri"/>
                          <a:cs typeface="Times New Roman"/>
                        </a:rPr>
                        <a:t>Двигательный символ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9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Г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Гусь гогочет, открывает клюв.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«Гусь»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  <a:endParaRPr lang="ru-RU" sz="1400">
                        <a:latin typeface="+mn-lt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78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Д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Дятел стучит, клюв острый, стучит сильно.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Д-Д-Д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279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Стучим сильно палочками по барабану. «Барабанчик» 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  <a:endParaRPr lang="ru-RU" sz="1400">
                        <a:latin typeface="+mn-lt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961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В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defRPr/>
                      </a:pP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Ветер  громко  воет. «Ветерок»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  <a:endParaRPr lang="ru-RU" sz="1400">
                        <a:latin typeface="+mn-lt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81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Корова мычит, у неё рога. 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«Коровка»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  <a:endParaRPr lang="ru-RU" sz="1400">
                        <a:latin typeface="+mn-lt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892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defRPr/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Девочка плачет, вытирает слезки пальчиками.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«Девочка плачет». 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</a:t>
                      </a:r>
                      <a:r>
                        <a:rPr lang="ru-RU" sz="1400" b="0" i="0" u="none" strike="noStrike" cap="none" spc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</a:t>
                      </a:r>
                      <a:endParaRPr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79712" y="2564904"/>
            <a:ext cx="538614" cy="518160"/>
          </a:xfrm>
          <a:prstGeom prst="rect">
            <a:avLst/>
          </a:prstGeom>
        </p:spPr>
      </p:pic>
      <p:pic>
        <p:nvPicPr>
          <p:cNvPr id="7" name="Рисунок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023882" y="3860654"/>
            <a:ext cx="585846" cy="537210"/>
          </a:xfrm>
          <a:prstGeom prst="rect">
            <a:avLst/>
          </a:prstGeom>
        </p:spPr>
      </p:pic>
      <p:pic>
        <p:nvPicPr>
          <p:cNvPr id="8" name="Рисунок 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078965" y="5229200"/>
            <a:ext cx="475682" cy="489208"/>
          </a:xfrm>
          <a:prstGeom prst="rect">
            <a:avLst/>
          </a:prstGeom>
        </p:spPr>
      </p:pic>
      <p:pic>
        <p:nvPicPr>
          <p:cNvPr id="9" name="Рисунок 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2117632" y="4586460"/>
            <a:ext cx="437014" cy="38772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2098433" y="5877272"/>
            <a:ext cx="436745" cy="4762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2154530" y="3228975"/>
            <a:ext cx="274319" cy="45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3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-22855" y="548680"/>
            <a:ext cx="8229600" cy="86409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700" b="1" i="1" u="none" strike="noStrike" cap="none" spc="0" dirty="0" smtClean="0">
                <a:ln>
                  <a:noFill/>
                </a:ln>
                <a:solidFill>
                  <a:srgbClr val="92D05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700" b="1" i="1" u="none" strike="noStrike" cap="none" spc="0" dirty="0" smtClean="0">
                <a:ln>
                  <a:noFill/>
                </a:ln>
                <a:solidFill>
                  <a:srgbClr val="92D050"/>
                </a:solidFill>
                <a:latin typeface="Calibri"/>
                <a:ea typeface="+mn-ea"/>
                <a:cs typeface="+mn-cs"/>
              </a:rPr>
            </a:br>
            <a:r>
              <a:rPr lang="ru-RU" sz="27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700" b="1" i="1" spc="0" dirty="0">
                <a:solidFill>
                  <a:srgbClr val="92D050"/>
                </a:solidFill>
                <a:latin typeface="Calibri"/>
                <a:ea typeface="+mn-ea"/>
                <a:cs typeface="+mn-cs"/>
              </a:rPr>
            </a:br>
            <a:r>
              <a:rPr lang="ru-RU" sz="2700" b="1" i="1" u="none" strike="noStrike" cap="none" spc="0" dirty="0" err="1" smtClean="0">
                <a:ln>
                  <a:noFill/>
                </a:ln>
                <a:solidFill>
                  <a:srgbClr val="92D050"/>
                </a:solidFill>
                <a:latin typeface="Calibri"/>
                <a:ea typeface="+mn-ea"/>
                <a:cs typeface="+mn-cs"/>
              </a:rPr>
              <a:t>Речедвигательные</a:t>
            </a:r>
            <a:r>
              <a:rPr lang="ru-RU" sz="2700" b="1" i="1" u="none" strike="noStrike" cap="none" spc="0" dirty="0" smtClean="0">
                <a:ln>
                  <a:noFill/>
                </a:ln>
                <a:solidFill>
                  <a:srgbClr val="92D050"/>
                </a:solidFill>
                <a:latin typeface="Calibri"/>
                <a:ea typeface="+mn-ea"/>
                <a:cs typeface="+mn-cs"/>
              </a:rPr>
              <a:t>  </a:t>
            </a:r>
            <a:r>
              <a:rPr lang="ru-RU" sz="2700" b="1" i="1" u="none" strike="noStrike" cap="none" spc="0" dirty="0">
                <a:ln>
                  <a:noFill/>
                </a:ln>
                <a:solidFill>
                  <a:srgbClr val="92D050"/>
                </a:solidFill>
                <a:latin typeface="Calibri"/>
                <a:ea typeface="+mn-ea"/>
                <a:cs typeface="+mn-cs"/>
              </a:rPr>
              <a:t>упражнения для</a:t>
            </a:r>
            <a:br>
              <a:rPr lang="ru-RU" sz="2700" b="1" i="1" u="none" strike="noStrike" cap="none" spc="0" dirty="0">
                <a:ln>
                  <a:noFill/>
                </a:ln>
                <a:solidFill>
                  <a:srgbClr val="92D050"/>
                </a:solidFill>
                <a:latin typeface="Calibri"/>
                <a:ea typeface="+mn-ea"/>
                <a:cs typeface="+mn-cs"/>
              </a:rPr>
            </a:br>
            <a:r>
              <a:rPr lang="ru-RU" sz="2700" b="1" i="1" u="none" strike="noStrike" cap="none" spc="0" dirty="0">
                <a:ln>
                  <a:noFill/>
                </a:ln>
                <a:solidFill>
                  <a:srgbClr val="92D050"/>
                </a:solidFill>
                <a:latin typeface="Calibri"/>
                <a:ea typeface="+mn-ea"/>
                <a:cs typeface="+mn-cs"/>
              </a:rPr>
              <a:t>отработки согласных: </a:t>
            </a:r>
            <a:r>
              <a:rPr lang="ru-RU" sz="4000" b="1" i="1" u="none" strike="noStrike" cap="none" spc="0" dirty="0">
                <a:ln>
                  <a:noFill/>
                </a:ln>
                <a:solidFill>
                  <a:srgbClr val="92D050"/>
                </a:solidFill>
                <a:latin typeface="Calibri"/>
                <a:ea typeface="+mn-ea"/>
                <a:cs typeface="+mn-cs"/>
              </a:rPr>
              <a:t>«Ч, Щ, Ц»</a:t>
            </a:r>
            <a:r>
              <a:rPr lang="ru-RU" sz="4000" b="1" i="1" u="none" strike="noStrike" cap="none" spc="0" dirty="0">
                <a:ln>
                  <a:noFill/>
                </a:ln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4000" b="1" i="1" u="none" strike="noStrike" cap="none" spc="0" dirty="0">
                <a:ln>
                  <a:noFill/>
                </a:ln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endParaRPr lang="ru-RU" sz="4000" b="0" i="0" u="none" strike="noStrike" cap="none" spc="0" dirty="0">
              <a:ln>
                <a:noFill/>
              </a:ln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09698"/>
              </p:ext>
            </p:extLst>
          </p:nvPr>
        </p:nvGraphicFramePr>
        <p:xfrm>
          <a:off x="827584" y="1628801"/>
          <a:ext cx="7344817" cy="3938358"/>
        </p:xfrm>
        <a:graphic>
          <a:graphicData uri="http://schemas.openxmlformats.org/drawingml/2006/table">
            <a:tbl>
              <a:tblPr firstRow="1" firstCol="1" bandRow="1"/>
              <a:tblGrid>
                <a:gridCol w="818420"/>
                <a:gridCol w="1385025"/>
                <a:gridCol w="2937926"/>
                <a:gridCol w="2203446"/>
              </a:tblGrid>
              <a:tr h="5463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defRPr/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Звук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Зрительный образ звука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Смысловой образ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Двигательный образ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214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Ч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endParaRPr dirty="0"/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Паровоз</a:t>
                      </a:r>
                      <a:r>
                        <a:rPr lang="ru-RU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едет Ч-Ч-Ч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56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Щ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/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Щетка чистит.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Щ-Щ-Щ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1204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/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defRPr/>
                      </a:pPr>
                      <a:endParaRPr lang="ru-RU" sz="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«Цыц»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Показ упражнения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2" descr="http://getdrawings.com/images/thumb-up-drawing-9.gif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297889" y="4582069"/>
            <a:ext cx="360467" cy="801039"/>
          </a:xfrm>
          <a:prstGeom prst="rect">
            <a:avLst/>
          </a:prstGeom>
          <a:noFill/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916481" y="3501008"/>
            <a:ext cx="706360" cy="706360"/>
          </a:xfrm>
          <a:prstGeom prst="rect">
            <a:avLst/>
          </a:prstGeom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18" y="2348880"/>
            <a:ext cx="869742" cy="86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90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11560" y="620688"/>
            <a:ext cx="8229600" cy="7200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Рекомендуемая </a:t>
            </a:r>
            <a:r>
              <a:rPr lang="ru-RU" sz="36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литература по </a:t>
            </a:r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1800" dirty="0"/>
              <a:t>По материалам Е. </a:t>
            </a:r>
            <a:r>
              <a:rPr lang="ru-RU" sz="1800" dirty="0" smtClean="0"/>
              <a:t>В. Максимовой</a:t>
            </a:r>
            <a:endParaRPr lang="ru-RU" sz="1800" dirty="0"/>
          </a:p>
          <a:p>
            <a:pPr marL="0" indent="0">
              <a:buNone/>
              <a:defRPr/>
            </a:pPr>
            <a:r>
              <a:rPr lang="ru-RU" sz="1800" dirty="0" smtClean="0"/>
              <a:t>А.Я</a:t>
            </a:r>
            <a:r>
              <a:rPr lang="ru-RU" sz="1800" dirty="0"/>
              <a:t>. Мухина «</a:t>
            </a:r>
            <a:r>
              <a:rPr lang="ru-RU" sz="1800" dirty="0" err="1"/>
              <a:t>Речедвигательная</a:t>
            </a:r>
            <a:r>
              <a:rPr lang="ru-RU" sz="1800" dirty="0"/>
              <a:t> </a:t>
            </a:r>
            <a:r>
              <a:rPr lang="ru-RU" sz="1800" dirty="0" smtClean="0"/>
              <a:t>ритмика»</a:t>
            </a:r>
            <a:endParaRPr lang="ru-RU" dirty="0"/>
          </a:p>
          <a:p>
            <a:pPr marL="0" indent="0">
              <a:buNone/>
              <a:defRPr/>
            </a:pPr>
            <a:r>
              <a:rPr lang="ru-RU" sz="1800" dirty="0" smtClean="0"/>
              <a:t>Н.Ю</a:t>
            </a:r>
            <a:r>
              <a:rPr lang="ru-RU" sz="1800" dirty="0"/>
              <a:t>. </a:t>
            </a:r>
            <a:r>
              <a:rPr lang="ru-RU" sz="1800" dirty="0" err="1"/>
              <a:t>Костылёва</a:t>
            </a:r>
            <a:r>
              <a:rPr lang="ru-RU" sz="1800" dirty="0"/>
              <a:t> «Покажи и расскажи. </a:t>
            </a:r>
            <a:endParaRPr dirty="0"/>
          </a:p>
          <a:p>
            <a:pPr marL="0" indent="0">
              <a:buNone/>
              <a:defRPr/>
            </a:pPr>
            <a:r>
              <a:rPr lang="ru-RU" sz="1800" dirty="0"/>
              <a:t>          </a:t>
            </a:r>
            <a:r>
              <a:rPr lang="ru-RU" sz="1800" dirty="0" smtClean="0"/>
              <a:t> </a:t>
            </a:r>
            <a:r>
              <a:rPr lang="ru-RU" sz="1800" dirty="0"/>
              <a:t>Игровые упражнения на основе фонетической ритмики»</a:t>
            </a:r>
            <a:endParaRPr dirty="0"/>
          </a:p>
          <a:p>
            <a:pPr marL="0" indent="0">
              <a:buNone/>
              <a:defRPr/>
            </a:pPr>
            <a:endParaRPr lang="ru-RU" sz="1800" dirty="0"/>
          </a:p>
          <a:p>
            <a:pPr marL="0" indent="0">
              <a:buNone/>
              <a:defRPr/>
            </a:pPr>
            <a:r>
              <a:rPr lang="ru-RU" sz="1800" dirty="0"/>
              <a:t>Т.М. Власова, А.Н. </a:t>
            </a:r>
            <a:r>
              <a:rPr lang="ru-RU" sz="1800" dirty="0" err="1"/>
              <a:t>Пфайфенродт</a:t>
            </a:r>
            <a:r>
              <a:rPr lang="ru-RU" sz="1800" dirty="0"/>
              <a:t> «Фонетическая ритмика»</a:t>
            </a:r>
            <a:endParaRPr dirty="0"/>
          </a:p>
          <a:p>
            <a:pPr marL="0" indent="0">
              <a:buNone/>
              <a:defRPr/>
            </a:pPr>
            <a:endParaRPr lang="ru-RU" sz="1800" dirty="0"/>
          </a:p>
          <a:p>
            <a:pPr marL="0" indent="0">
              <a:buNone/>
              <a:defRPr/>
            </a:pPr>
            <a:r>
              <a:rPr lang="ru-RU" sz="1800" dirty="0"/>
              <a:t>Т.А. Ткаченко «Подготовка дошкольников к чтению и письму: фонетическая символика</a:t>
            </a:r>
            <a:r>
              <a:rPr lang="ru-RU" sz="1800" dirty="0" smtClean="0"/>
              <a:t>»</a:t>
            </a:r>
          </a:p>
          <a:p>
            <a:pPr marL="0" indent="0" algn="r">
              <a:buNone/>
              <a:defRPr/>
            </a:pPr>
            <a:endParaRPr lang="ru-RU" sz="1800" dirty="0"/>
          </a:p>
          <a:p>
            <a:pPr marL="0" indent="0" algn="r">
              <a:buNone/>
              <a:defRPr/>
            </a:pPr>
            <a:r>
              <a:rPr lang="ru-RU" sz="1800" dirty="0" smtClean="0"/>
              <a:t> </a:t>
            </a:r>
            <a:endParaRPr dirty="0"/>
          </a:p>
          <a:p>
            <a:pPr marL="457200" indent="-457200">
              <a:buAutoNum type="arabicPeriod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72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26375" y="188640"/>
            <a:ext cx="7848873" cy="14401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Постановка и автоматизация </a:t>
            </a:r>
            <a:r>
              <a:rPr lang="ru-RU" sz="1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разрушение связей между неправильной (дефектной) </a:t>
            </a:r>
            <a:r>
              <a:rPr lang="ru-RU" sz="1800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артикулемой</a:t>
            </a:r>
            <a:r>
              <a:rPr lang="ru-RU" sz="1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ее звуковым образом фонемой и формирование нового стойкого стереотипа между новой правильной </a:t>
            </a:r>
            <a:r>
              <a:rPr lang="ru-RU" sz="1800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артикулемой</a:t>
            </a:r>
            <a:r>
              <a:rPr lang="ru-RU" sz="1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ее звучанием</a:t>
            </a:r>
            <a:r>
              <a:rPr lang="ru-RU" sz="2300" dirty="0">
                <a:solidFill>
                  <a:srgbClr val="FF0000"/>
                </a:solidFill>
                <a:latin typeface="Calibri"/>
                <a:cs typeface="Calibri"/>
              </a:rPr>
              <a:t/>
            </a:r>
            <a:br>
              <a:rPr lang="ru-RU" sz="2300" dirty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ru-RU" sz="2300" dirty="0">
                <a:solidFill>
                  <a:srgbClr val="FF0000"/>
                </a:solidFill>
                <a:latin typeface="Calibri"/>
                <a:cs typeface="Calibri"/>
              </a:rPr>
              <a:t/>
            </a:r>
            <a:br>
              <a:rPr lang="ru-RU" sz="2300" dirty="0">
                <a:solidFill>
                  <a:srgbClr val="FF0000"/>
                </a:solidFill>
                <a:latin typeface="Calibri"/>
                <a:cs typeface="Calibri"/>
              </a:rPr>
            </a:br>
            <a:endParaRPr lang="ru-RU"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755576" y="1369719"/>
            <a:ext cx="8058150" cy="979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ru-RU" sz="2300" b="1" i="1" kern="0" dirty="0">
                <a:solidFill>
                  <a:srgbClr val="92D050"/>
                </a:solidFill>
                <a:latin typeface="Calibri"/>
                <a:ea typeface="+mn-ea"/>
              </a:rPr>
              <a:t>Новый стойкий стереотип звука формируется:</a:t>
            </a: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526375" y="2387496"/>
            <a:ext cx="4021296" cy="1152128"/>
          </a:xfrm>
          <a:prstGeom prst="rect">
            <a:avLst/>
          </a:prstGeom>
          <a:ln w="15875">
            <a:solidFill>
              <a:srgbClr val="92D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ru-RU" sz="1800" kern="0" dirty="0">
                <a:solidFill>
                  <a:prstClr val="black"/>
                </a:solidFill>
                <a:latin typeface="Calibri"/>
              </a:rPr>
              <a:t>при условии опоры на </a:t>
            </a:r>
          </a:p>
          <a:p>
            <a:pPr algn="ctr">
              <a:lnSpc>
                <a:spcPct val="100000"/>
              </a:lnSpc>
              <a:defRPr/>
            </a:pPr>
            <a:r>
              <a:rPr lang="ru-RU" sz="1800" kern="0" dirty="0">
                <a:solidFill>
                  <a:prstClr val="black"/>
                </a:solidFill>
                <a:latin typeface="Calibri"/>
              </a:rPr>
              <a:t>сенсорные и смысловые АССОЦИАТИВНЫЕ образы</a:t>
            </a: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5224574" y="2348880"/>
            <a:ext cx="3137213" cy="776662"/>
          </a:xfrm>
          <a:prstGeom prst="rect">
            <a:avLst/>
          </a:prstGeom>
          <a:ln w="15875"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ru-RU" sz="1800" kern="0" dirty="0">
                <a:solidFill>
                  <a:prstClr val="black"/>
                </a:solidFill>
                <a:latin typeface="Calibri"/>
              </a:rPr>
              <a:t>при условии многократного </a:t>
            </a:r>
            <a:endParaRPr kern="0" dirty="0">
              <a:solidFill>
                <a:prstClr val="black"/>
              </a:solidFill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800" kern="0" dirty="0">
                <a:solidFill>
                  <a:prstClr val="black"/>
                </a:solidFill>
                <a:latin typeface="Calibri"/>
              </a:rPr>
              <a:t>повторения</a:t>
            </a:r>
            <a:endParaRPr kern="0" dirty="0">
              <a:solidFill>
                <a:prstClr val="black"/>
              </a:solidFill>
            </a:endParaRPr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515471" y="3933056"/>
            <a:ext cx="4008118" cy="2636520"/>
          </a:xfrm>
          <a:prstGeom prst="rect">
            <a:avLst/>
          </a:prstGeom>
          <a:ln w="15875"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00000"/>
              </a:lnSpc>
              <a:buFont typeface="Wingdings"/>
              <a:buChar char="ü"/>
              <a:defRPr/>
            </a:pPr>
            <a:r>
              <a:rPr lang="ru-RU" sz="2000" kern="0">
                <a:solidFill>
                  <a:srgbClr val="FF0000"/>
                </a:solidFill>
                <a:latin typeface="Calibri"/>
              </a:rPr>
              <a:t>Акустический</a:t>
            </a:r>
            <a:r>
              <a:rPr lang="ru-RU" sz="2000" kern="0">
                <a:solidFill>
                  <a:prstClr val="black"/>
                </a:solidFill>
                <a:latin typeface="Calibri"/>
              </a:rPr>
              <a:t> образ</a:t>
            </a:r>
            <a:endParaRPr kern="0">
              <a:solidFill>
                <a:prstClr val="black"/>
              </a:solidFill>
            </a:endParaRPr>
          </a:p>
          <a:p>
            <a:pPr marL="342900" indent="-342900">
              <a:lnSpc>
                <a:spcPct val="100000"/>
              </a:lnSpc>
              <a:buFont typeface="Wingdings"/>
              <a:buChar char="ü"/>
              <a:defRPr/>
            </a:pPr>
            <a:r>
              <a:rPr lang="ru-RU" sz="2000" kern="0">
                <a:solidFill>
                  <a:srgbClr val="FF0000"/>
                </a:solidFill>
                <a:latin typeface="Calibri"/>
              </a:rPr>
              <a:t>Зрительный</a:t>
            </a:r>
            <a:r>
              <a:rPr lang="ru-RU" sz="2000" kern="0">
                <a:solidFill>
                  <a:prstClr val="black"/>
                </a:solidFill>
                <a:latin typeface="Calibri"/>
              </a:rPr>
              <a:t> образ: символ звука  </a:t>
            </a:r>
          </a:p>
          <a:p>
            <a:pPr marL="342900" indent="-342900">
              <a:lnSpc>
                <a:spcPct val="100000"/>
              </a:lnSpc>
              <a:buFont typeface="Wingdings"/>
              <a:buChar char="ü"/>
              <a:defRPr/>
            </a:pPr>
            <a:r>
              <a:rPr lang="ru-RU" sz="2000" kern="0">
                <a:solidFill>
                  <a:srgbClr val="FF0000"/>
                </a:solidFill>
                <a:latin typeface="Calibri"/>
              </a:rPr>
              <a:t>Смысловой</a:t>
            </a:r>
            <a:r>
              <a:rPr lang="ru-RU" sz="2000" kern="0">
                <a:solidFill>
                  <a:prstClr val="black"/>
                </a:solidFill>
                <a:latin typeface="Calibri"/>
              </a:rPr>
              <a:t> образ: </a:t>
            </a:r>
            <a:endParaRPr ker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ru-RU" sz="2000" kern="0">
                <a:solidFill>
                  <a:prstClr val="black"/>
                </a:solidFill>
                <a:latin typeface="Calibri"/>
              </a:rPr>
              <a:t>        смысловая привязка к образу </a:t>
            </a:r>
            <a:endParaRPr ker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ru-RU" sz="2000" kern="0">
                <a:solidFill>
                  <a:prstClr val="black"/>
                </a:solidFill>
                <a:latin typeface="Calibri"/>
              </a:rPr>
              <a:t>        и названию зрительного символа  </a:t>
            </a:r>
          </a:p>
          <a:p>
            <a:pPr marL="342900" indent="-342900">
              <a:lnSpc>
                <a:spcPct val="100000"/>
              </a:lnSpc>
              <a:buFont typeface="Wingdings"/>
              <a:buChar char="ü"/>
              <a:defRPr/>
            </a:pPr>
            <a:r>
              <a:rPr lang="ru-RU" sz="2000" kern="0">
                <a:solidFill>
                  <a:srgbClr val="FF0000"/>
                </a:solidFill>
                <a:latin typeface="Calibri"/>
              </a:rPr>
              <a:t>Двигательный</a:t>
            </a:r>
            <a:r>
              <a:rPr lang="ru-RU" sz="2000" kern="0">
                <a:solidFill>
                  <a:prstClr val="black"/>
                </a:solidFill>
                <a:latin typeface="Calibri"/>
              </a:rPr>
              <a:t> образ (РДГ):</a:t>
            </a:r>
            <a:endParaRPr ker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ru-RU" sz="2000" kern="0">
                <a:solidFill>
                  <a:prstClr val="black"/>
                </a:solidFill>
                <a:latin typeface="Calibri"/>
              </a:rPr>
              <a:t>        двигательное, динамическое    </a:t>
            </a:r>
            <a:endParaRPr ker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ru-RU" sz="2000" kern="0">
                <a:solidFill>
                  <a:prstClr val="black"/>
                </a:solidFill>
                <a:latin typeface="Calibri"/>
              </a:rPr>
              <a:t>        ощущение от собственного тела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" name="Заголовок 1"/>
          <p:cNvSpPr txBox="1"/>
          <p:nvPr/>
        </p:nvSpPr>
        <p:spPr bwMode="auto">
          <a:xfrm>
            <a:off x="5220072" y="3276291"/>
            <a:ext cx="3137212" cy="3429000"/>
          </a:xfrm>
          <a:prstGeom prst="rect">
            <a:avLst/>
          </a:prstGeom>
          <a:ln w="15875">
            <a:solidFill>
              <a:srgbClr val="92D050"/>
            </a:solidFill>
          </a:ln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65000" lnSpcReduction="2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lnSpc>
                <a:spcPct val="120000"/>
              </a:lnSpc>
              <a:buFont typeface="Wingdings"/>
              <a:buChar char="ü"/>
              <a:defRPr/>
            </a:pPr>
            <a:r>
              <a:rPr lang="ru-RU" sz="2000" kern="0">
                <a:solidFill>
                  <a:srgbClr val="FF0000"/>
                </a:solidFill>
                <a:latin typeface="Calibri"/>
              </a:rPr>
              <a:t>РДГ</a:t>
            </a:r>
            <a:r>
              <a:rPr lang="ru-RU" sz="2000" kern="0">
                <a:solidFill>
                  <a:prstClr val="black"/>
                </a:solidFill>
                <a:latin typeface="Calibri"/>
              </a:rPr>
              <a:t> даёт ощущение динамики от звука. Эти ощущения через восприятия всего тела яркие, более понятные и более стойкие.</a:t>
            </a:r>
            <a:endParaRPr kern="0">
              <a:solidFill>
                <a:prstClr val="black"/>
              </a:solidFill>
            </a:endParaRPr>
          </a:p>
          <a:p>
            <a:pPr algn="just">
              <a:lnSpc>
                <a:spcPct val="120000"/>
              </a:lnSpc>
              <a:defRPr/>
            </a:pPr>
            <a:endParaRPr sz="800" kern="0">
              <a:solidFill>
                <a:prstClr val="black"/>
              </a:solidFill>
              <a:latin typeface="Calibri"/>
            </a:endParaRPr>
          </a:p>
          <a:p>
            <a:pPr marL="342900" indent="-342900" algn="just">
              <a:lnSpc>
                <a:spcPct val="120000"/>
              </a:lnSpc>
              <a:buFont typeface="Wingdings"/>
              <a:buChar char="ü"/>
              <a:defRPr/>
            </a:pPr>
            <a:r>
              <a:rPr lang="ru-RU" sz="2000" kern="0">
                <a:solidFill>
                  <a:prstClr val="black"/>
                </a:solidFill>
                <a:latin typeface="Calibri"/>
              </a:rPr>
              <a:t>Именно через движение можно осуществлять многократное повторение звука, не уставая, не теряя интерес к происходящему, поддерживать концентрацию внимания.</a:t>
            </a:r>
            <a:endParaRPr kern="0">
              <a:solidFill>
                <a:prstClr val="black"/>
              </a:solidFill>
            </a:endParaRPr>
          </a:p>
          <a:p>
            <a:pPr algn="just">
              <a:lnSpc>
                <a:spcPct val="120000"/>
              </a:lnSpc>
              <a:defRPr/>
            </a:pPr>
            <a:endParaRPr sz="800" kern="0">
              <a:solidFill>
                <a:prstClr val="black"/>
              </a:solidFill>
              <a:latin typeface="Calibri"/>
            </a:endParaRPr>
          </a:p>
          <a:p>
            <a:pPr marL="342900" indent="-342900" algn="just">
              <a:lnSpc>
                <a:spcPct val="120000"/>
              </a:lnSpc>
              <a:buFont typeface="Wingdings"/>
              <a:buChar char="ü"/>
              <a:defRPr/>
            </a:pPr>
            <a:r>
              <a:rPr lang="ru-RU" sz="2000" kern="0">
                <a:solidFill>
                  <a:prstClr val="black"/>
                </a:solidFill>
                <a:latin typeface="Calibri"/>
              </a:rPr>
              <a:t>Двигательные упражнения легко включаются в игровую форму работы с детьми.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 rot="1412549">
            <a:off x="2653342" y="2050289"/>
            <a:ext cx="236915" cy="31034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srgbClr val="FF00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2573956" y="3577754"/>
            <a:ext cx="197842" cy="27393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srgbClr val="FF0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 bwMode="auto">
          <a:xfrm rot="19849539">
            <a:off x="5934305" y="2035159"/>
            <a:ext cx="190158" cy="32093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7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ru-RU" sz="1800" b="1" i="1" spc="0" dirty="0">
                <a:solidFill>
                  <a:srgbClr val="92D050"/>
                </a:solidFill>
                <a:latin typeface="Calibri"/>
              </a:rPr>
              <a:t>РДГ, зрительные символы, смысловая ассоциация для  </a:t>
            </a:r>
            <a:br>
              <a:rPr lang="ru-RU" sz="1800" b="1" i="1" spc="0" dirty="0">
                <a:solidFill>
                  <a:srgbClr val="92D050"/>
                </a:solidFill>
                <a:latin typeface="Calibri"/>
              </a:rPr>
            </a:br>
            <a:r>
              <a:rPr lang="ru-RU" sz="1800" b="1" i="1" spc="0" dirty="0">
                <a:solidFill>
                  <a:srgbClr val="92D050"/>
                </a:solidFill>
                <a:latin typeface="Calibri"/>
              </a:rPr>
              <a:t>ГЛАСНЫХ ЗВУКОВ</a:t>
            </a:r>
            <a:endParaRPr lang="ru-RU" sz="1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88058"/>
              </p:ext>
            </p:extLst>
          </p:nvPr>
        </p:nvGraphicFramePr>
        <p:xfrm>
          <a:off x="395537" y="1340768"/>
          <a:ext cx="8314553" cy="5264182"/>
        </p:xfrm>
        <a:graphic>
          <a:graphicData uri="http://schemas.openxmlformats.org/drawingml/2006/table">
            <a:tbl>
              <a:tblPr firstRow="1" firstCol="1" bandRow="1"/>
              <a:tblGrid>
                <a:gridCol w="602480"/>
                <a:gridCol w="1151682"/>
                <a:gridCol w="1178886"/>
                <a:gridCol w="5381505"/>
              </a:tblGrid>
              <a:tr h="734593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defRPr/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Звук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Зрительный символ звука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Артикуляция звука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Описание упражнений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</a:tr>
              <a:tr h="7559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100" dirty="0"/>
                        <a:t>Руки спереди, подняты на уровне диафрагмы, локти чуть согнуты, пальцы округлены.  </a:t>
                      </a:r>
                      <a:endParaRPr lang="ru-RU" sz="1100" dirty="0" smtClean="0"/>
                    </a:p>
                    <a:p>
                      <a:pPr algn="just">
                        <a:defRPr/>
                      </a:pPr>
                      <a:r>
                        <a:rPr lang="ru-RU" sz="1100" dirty="0" smtClean="0"/>
                        <a:t>При </a:t>
                      </a:r>
                      <a:r>
                        <a:rPr lang="ru-RU" sz="1100" dirty="0"/>
                        <a:t>произнесении </a:t>
                      </a:r>
                      <a:r>
                        <a:rPr lang="ru-RU" sz="1100" b="1" dirty="0"/>
                        <a:t>звука «А» руки разводим в стороны,  подбородок приподнимаем.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</a:tr>
              <a:tr h="6271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endParaRPr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100" dirty="0"/>
                        <a:t>Руки спереди, опущены вниз и округлены. </a:t>
                      </a:r>
                      <a:endParaRPr dirty="0"/>
                    </a:p>
                    <a:p>
                      <a:pPr algn="just">
                        <a:defRPr/>
                      </a:pPr>
                      <a:r>
                        <a:rPr lang="ru-RU" sz="1100" dirty="0"/>
                        <a:t>При произнесении </a:t>
                      </a:r>
                      <a:r>
                        <a:rPr lang="ru-RU" sz="1100" b="1" dirty="0"/>
                        <a:t>звука «О» руки через стороны поднимаем вверх и округло соединяем над головой. 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</a:tr>
              <a:tr h="789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 dirty="0"/>
                        <a:t>Руки согнуты в локтях, кисти на уровне груди сжаты в кулак, указательные пальцы смотрят вверх.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1100" dirty="0"/>
                        <a:t>При произнесении </a:t>
                      </a:r>
                      <a:r>
                        <a:rPr lang="ru-RU" sz="1100" b="1" dirty="0"/>
                        <a:t>звука «У» руки выпрямляем вперёд, указательные пальцы продолжают смотреть вверх.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</a:tr>
              <a:tr h="9173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 dirty="0"/>
                        <a:t>Руки согнуты в локтях, кисти на уровне </a:t>
                      </a:r>
                      <a:r>
                        <a:rPr lang="ru-RU" sz="1100" dirty="0" smtClean="0"/>
                        <a:t>губ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сжаты </a:t>
                      </a:r>
                      <a:r>
                        <a:rPr lang="ru-RU" sz="1100" dirty="0"/>
                        <a:t>в кулак, указательные пальцы смотрят вверх. </a:t>
                      </a:r>
                      <a:endParaRPr lang="ru-RU" sz="1800" dirty="0"/>
                    </a:p>
                    <a:p>
                      <a:pPr>
                        <a:defRPr/>
                      </a:pPr>
                      <a:r>
                        <a:rPr lang="ru-RU" sz="1100" dirty="0" smtClean="0"/>
                        <a:t>При </a:t>
                      </a:r>
                      <a:r>
                        <a:rPr lang="ru-RU" sz="1100" dirty="0"/>
                        <a:t>произнесении </a:t>
                      </a:r>
                      <a:r>
                        <a:rPr lang="ru-RU" sz="1100" b="1" dirty="0"/>
                        <a:t>звука «И» руки </a:t>
                      </a:r>
                      <a:r>
                        <a:rPr lang="ru-RU" sz="1100" b="1" dirty="0" smtClean="0"/>
                        <a:t>разводим</a:t>
                      </a:r>
                      <a:r>
                        <a:rPr lang="ru-RU" sz="1100" b="1" baseline="0" dirty="0" smtClean="0"/>
                        <a:t> в стороны</a:t>
                      </a:r>
                      <a:r>
                        <a:rPr lang="ru-RU" sz="1100" b="1" dirty="0" smtClean="0"/>
                        <a:t>, и</a:t>
                      </a:r>
                      <a:r>
                        <a:rPr lang="ru-RU" sz="1100" b="0" dirty="0" smtClean="0"/>
                        <a:t> </a:t>
                      </a:r>
                      <a:r>
                        <a:rPr lang="ru-RU" sz="1100" b="1" dirty="0" smtClean="0"/>
                        <a:t>поднимаемся </a:t>
                      </a:r>
                      <a:r>
                        <a:rPr lang="ru-RU" sz="1100" b="1" dirty="0"/>
                        <a:t>на </a:t>
                      </a:r>
                      <a:r>
                        <a:rPr lang="ru-RU" sz="1100" b="1" dirty="0" smtClean="0"/>
                        <a:t>носочках.</a:t>
                      </a:r>
                      <a:endParaRPr lang="ru-RU" sz="1100" b="1"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</a:tr>
              <a:tr h="6921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 dirty="0"/>
                        <a:t>Руки согнуты в локтях, кисти рук сжаты в кулак и прижаты к груди. </a:t>
                      </a:r>
                      <a:endParaRPr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При произнесении </a:t>
                      </a:r>
                      <a:r>
                        <a:rPr lang="ru-RU" sz="1100" b="1" dirty="0"/>
                        <a:t>звука «Ы» </a:t>
                      </a:r>
                      <a:r>
                        <a:rPr lang="ru-RU" sz="1100" b="1" dirty="0" smtClean="0"/>
                        <a:t>поднимаем </a:t>
                      </a:r>
                      <a:r>
                        <a:rPr lang="ru-RU" sz="1100" b="1" dirty="0"/>
                        <a:t>руки </a:t>
                      </a:r>
                      <a:r>
                        <a:rPr lang="ru-RU" sz="1100" b="1" dirty="0" smtClean="0"/>
                        <a:t>вверх, </a:t>
                      </a:r>
                      <a:r>
                        <a:rPr lang="ru-RU" sz="1100" b="1" baseline="0" dirty="0" smtClean="0"/>
                        <a:t>как будто штангу-</a:t>
                      </a:r>
                      <a:endParaRPr lang="ru-RU" sz="1100" dirty="0" smtClean="0"/>
                    </a:p>
                    <a:p>
                      <a:pPr>
                        <a:defRPr/>
                      </a:pPr>
                      <a:r>
                        <a:rPr lang="ru-RU" sz="1100" dirty="0" smtClean="0"/>
                        <a:t> с </a:t>
                      </a:r>
                      <a:r>
                        <a:rPr lang="ru-RU" sz="1100" dirty="0"/>
                        <a:t>сильным </a:t>
                      </a:r>
                      <a:r>
                        <a:rPr lang="ru-RU" sz="1100" dirty="0" smtClean="0"/>
                        <a:t>напряжением,</a:t>
                      </a:r>
                      <a:r>
                        <a:rPr lang="ru-RU" sz="1100" baseline="0" dirty="0" smtClean="0"/>
                        <a:t> </a:t>
                      </a:r>
                      <a:endParaRPr lang="ru-RU" sz="1100"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</a:tr>
              <a:tr h="7474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1800"/>
                        </a:spcAft>
                        <a:defRPr/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 dirty="0"/>
                        <a:t>Руки впереди, подняты на уровне </a:t>
                      </a:r>
                      <a:r>
                        <a:rPr lang="ru-RU" sz="1100" dirty="0" smtClean="0"/>
                        <a:t>лица, </a:t>
                      </a:r>
                      <a:r>
                        <a:rPr lang="ru-RU" sz="1100" dirty="0"/>
                        <a:t>локти чуть согнуты, пальцы округлены.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1100" dirty="0"/>
                        <a:t>При произнесении звука </a:t>
                      </a:r>
                      <a:r>
                        <a:rPr lang="ru-RU" sz="1100" b="1" dirty="0"/>
                        <a:t>«Э» </a:t>
                      </a:r>
                      <a:r>
                        <a:rPr lang="ru-RU" sz="1100" b="1" dirty="0" smtClean="0"/>
                        <a:t>-  жест «эхо» </a:t>
                      </a:r>
                      <a:r>
                        <a:rPr lang="ru-RU" sz="1100" dirty="0" smtClean="0"/>
                        <a:t>руки </a:t>
                      </a:r>
                      <a:r>
                        <a:rPr lang="ru-RU" sz="1100" dirty="0"/>
                        <a:t>разводим в стороны до уровня </a:t>
                      </a:r>
                      <a:r>
                        <a:rPr lang="ru-RU" sz="1100" dirty="0" smtClean="0"/>
                        <a:t>плеч,</a:t>
                      </a:r>
                      <a:r>
                        <a:rPr lang="ru-RU" sz="1100" baseline="0" dirty="0" smtClean="0"/>
                        <a:t> касаясь их 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кончиками </a:t>
                      </a:r>
                      <a:r>
                        <a:rPr lang="ru-RU" sz="1100" dirty="0" smtClean="0"/>
                        <a:t>пальцев.</a:t>
                      </a:r>
                      <a:endParaRPr lang="ru-RU" sz="1100"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pic>
        <p:nvPicPr>
          <p:cNvPr id="5" name="Рисунок 10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340129" y="2188155"/>
            <a:ext cx="505997" cy="498871"/>
          </a:xfrm>
          <a:prstGeom prst="rect">
            <a:avLst/>
          </a:prstGeom>
          <a:noFill/>
        </p:spPr>
      </p:pic>
      <p:pic>
        <p:nvPicPr>
          <p:cNvPr id="6" name="Рисунок 19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467672" y="2907121"/>
            <a:ext cx="211155" cy="479160"/>
          </a:xfrm>
          <a:prstGeom prst="rect">
            <a:avLst/>
          </a:prstGeom>
          <a:noFill/>
        </p:spPr>
      </p:pic>
      <p:pic>
        <p:nvPicPr>
          <p:cNvPr id="7" name="Рисунок 41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439624" y="3758332"/>
            <a:ext cx="247471" cy="226616"/>
          </a:xfrm>
          <a:prstGeom prst="rect">
            <a:avLst/>
          </a:prstGeom>
          <a:noFill/>
        </p:spPr>
      </p:pic>
      <p:pic>
        <p:nvPicPr>
          <p:cNvPr id="8" name="Рисунок 45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 rot="5400000">
            <a:off x="1558947" y="5822429"/>
            <a:ext cx="179349" cy="721084"/>
          </a:xfrm>
          <a:prstGeom prst="rect">
            <a:avLst/>
          </a:prstGeom>
          <a:noFill/>
        </p:spPr>
      </p:pic>
      <p:pic>
        <p:nvPicPr>
          <p:cNvPr id="9" name="Рисунок 4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 rot="10800000">
            <a:off x="1299540" y="5275353"/>
            <a:ext cx="527637" cy="35074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32618" y="4488532"/>
            <a:ext cx="721018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46"/>
          <p:cNvPicPr>
            <a:picLocks noChangeAspect="1" noChangeArrowheads="1"/>
          </p:cNvPicPr>
          <p:nvPr/>
        </p:nvPicPr>
        <p:blipFill>
          <a:blip r:embed="rId7"/>
          <a:stretch/>
        </p:blipFill>
        <p:spPr bwMode="auto">
          <a:xfrm>
            <a:off x="2560831" y="2188154"/>
            <a:ext cx="511983" cy="571493"/>
          </a:xfrm>
          <a:prstGeom prst="rect">
            <a:avLst/>
          </a:prstGeom>
          <a:noFill/>
        </p:spPr>
      </p:pic>
      <p:pic>
        <p:nvPicPr>
          <p:cNvPr id="13" name="Рисунок 47"/>
          <p:cNvPicPr>
            <a:picLocks noChangeAspect="1" noChangeArrowheads="1"/>
          </p:cNvPicPr>
          <p:nvPr/>
        </p:nvPicPr>
        <p:blipFill>
          <a:blip r:embed="rId8"/>
          <a:stretch/>
        </p:blipFill>
        <p:spPr bwMode="auto">
          <a:xfrm>
            <a:off x="2504596" y="2907122"/>
            <a:ext cx="578934" cy="479160"/>
          </a:xfrm>
          <a:prstGeom prst="rect">
            <a:avLst/>
          </a:prstGeom>
          <a:noFill/>
        </p:spPr>
      </p:pic>
      <p:pic>
        <p:nvPicPr>
          <p:cNvPr id="14" name="Рисунок 48"/>
          <p:cNvPicPr>
            <a:picLocks noChangeAspect="1" noChangeArrowheads="1"/>
          </p:cNvPicPr>
          <p:nvPr/>
        </p:nvPicPr>
        <p:blipFill>
          <a:blip r:embed="rId9"/>
          <a:stretch/>
        </p:blipFill>
        <p:spPr bwMode="auto">
          <a:xfrm>
            <a:off x="2504595" y="3534546"/>
            <a:ext cx="568219" cy="683059"/>
          </a:xfrm>
          <a:prstGeom prst="rect">
            <a:avLst/>
          </a:prstGeom>
          <a:noFill/>
        </p:spPr>
      </p:pic>
      <p:pic>
        <p:nvPicPr>
          <p:cNvPr id="15" name="Рисунок 49"/>
          <p:cNvPicPr>
            <a:picLocks noChangeAspect="1" noChangeArrowheads="1"/>
          </p:cNvPicPr>
          <p:nvPr/>
        </p:nvPicPr>
        <p:blipFill>
          <a:blip r:embed="rId10"/>
          <a:stretch/>
        </p:blipFill>
        <p:spPr bwMode="auto">
          <a:xfrm>
            <a:off x="2504595" y="4365104"/>
            <a:ext cx="632155" cy="711966"/>
          </a:xfrm>
          <a:prstGeom prst="rect">
            <a:avLst/>
          </a:prstGeom>
          <a:noFill/>
        </p:spPr>
      </p:pic>
      <p:pic>
        <p:nvPicPr>
          <p:cNvPr id="16" name="Рисунок 50"/>
          <p:cNvPicPr>
            <a:picLocks noChangeAspect="1" noChangeArrowheads="1"/>
          </p:cNvPicPr>
          <p:nvPr/>
        </p:nvPicPr>
        <p:blipFill>
          <a:blip r:embed="rId11"/>
          <a:stretch/>
        </p:blipFill>
        <p:spPr bwMode="auto">
          <a:xfrm>
            <a:off x="2504595" y="5214207"/>
            <a:ext cx="568217" cy="594544"/>
          </a:xfrm>
          <a:prstGeom prst="rect">
            <a:avLst/>
          </a:prstGeom>
          <a:noFill/>
        </p:spPr>
      </p:pic>
      <p:pic>
        <p:nvPicPr>
          <p:cNvPr id="17" name="Рисунок 51"/>
          <p:cNvPicPr>
            <a:picLocks noChangeAspect="1" noChangeArrowheads="1"/>
          </p:cNvPicPr>
          <p:nvPr/>
        </p:nvPicPr>
        <p:blipFill>
          <a:blip r:embed="rId12"/>
          <a:stretch/>
        </p:blipFill>
        <p:spPr bwMode="auto">
          <a:xfrm>
            <a:off x="2504594" y="5935801"/>
            <a:ext cx="568219" cy="5840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373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828010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kern="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Начальный этап постановки звука</a:t>
            </a:r>
            <a:r>
              <a:rPr lang="ru-RU" sz="2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003232" cy="568863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Коррекцию звуков необходимо начинать с уточнения артикуляции гласных звуков.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способствует выработке навыка  самоконтроля у ребенка !!!!!!!!!</a:t>
            </a:r>
          </a:p>
          <a:p>
            <a:pPr>
              <a:lnSpc>
                <a:spcPct val="120000"/>
              </a:lnSpc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Гласные звуки определяют разборчивость речи, темп, мелодико-интонационную окраску.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Модулируя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голосом по высоте и силе гласные звуки,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удаётся передавать эм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оциональную компоненту речи.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Согласные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звуки несут семантическую нагрузку. </a:t>
            </a:r>
          </a:p>
          <a:p>
            <a:pPr>
              <a:lnSpc>
                <a:spcPct val="120000"/>
              </a:lnSpc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Уточняем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гласные звуки : </a:t>
            </a:r>
            <a:r>
              <a:rPr lang="ru-RU" sz="1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о у и ы 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э. 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Добиваемся 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чётких  артикуляций  и открытия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рта. Вводим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символы и буквы  </a:t>
            </a:r>
            <a:r>
              <a:rPr lang="ru-RU" sz="1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О У И Ы Э 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АГ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   активная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кинезиотерапия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с функциональной нагрузкой.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упражнения выполняются утрированно. На максимальной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улыбке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!!!!!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Зубы видны !!!!!</a:t>
            </a:r>
          </a:p>
          <a:p>
            <a:pPr>
              <a:lnSpc>
                <a:spcPct val="120000"/>
              </a:lnSpc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 При вызывании </a:t>
            </a:r>
            <a:r>
              <a:rPr lang="ru-RU" sz="1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И Ы Э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–зубы видны</a:t>
            </a:r>
          </a:p>
          <a:p>
            <a:pPr>
              <a:lnSpc>
                <a:spcPct val="120000"/>
              </a:lnSpc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 При вызывании </a:t>
            </a:r>
            <a:r>
              <a:rPr lang="ru-RU" sz="1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Ы Э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– рот открыт</a:t>
            </a:r>
          </a:p>
          <a:p>
            <a:pPr>
              <a:lnSpc>
                <a:spcPct val="120000"/>
              </a:lnSpc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 При вызывании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 – зубы видны</a:t>
            </a:r>
          </a:p>
          <a:p>
            <a:pPr>
              <a:lnSpc>
                <a:spcPct val="120000"/>
              </a:lnSpc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 При вызывании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– зубы видны</a:t>
            </a:r>
          </a:p>
          <a:p>
            <a:pPr>
              <a:lnSpc>
                <a:spcPct val="120000"/>
              </a:lnSpc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- При вызывании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 – зубы видны</a:t>
            </a:r>
          </a:p>
          <a:p>
            <a:pPr>
              <a:lnSpc>
                <a:spcPct val="120000"/>
              </a:lnSpc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 - При вызывании  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 – зубы видны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6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170080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НАД ГЛАСНЫМИ ЗВУКАМИ НА НАЧАЛЬНОМ ЭТАПЕ ПОСТАНОВКИ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над гласными звуками на начальном этапе постановки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позволяет: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уточнить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артикуляцию гласных;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работать над удлинением выдоха и силой голоса;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готовить базу для автоматизации вызываемых звуков, развития слоговой структуры, формирования звукового анализа и синтеза.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4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68399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Активная гимнастика с </a:t>
            </a:r>
            <a:r>
              <a:rPr lang="ru-RU" sz="28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бионергопластикой</a:t>
            </a:r>
            <a:endParaRPr lang="ru-RU" sz="2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001419"/>
          </a:xfrm>
        </p:spPr>
        <p:txBody>
          <a:bodyPr>
            <a:normAutofit fontScale="70000" lnSpcReduction="20000"/>
          </a:bodyPr>
          <a:lstStyle/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Для вызывания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звуков по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подражанию  нужен ! толчкообразный выдох!!!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Цель активной гимнастики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— улучшить качество артикуляционных движений, выработать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тонкие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дифференцированные движения, сформировать кинестетическую и кинетическую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артикуляционных движений, необходимых для конкретных звуков.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ШАГИ: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1 шаг – перед зеркалом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2 шаг – без зеркала по образцу, по подражанию 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3 шаг – без зеркала по инструкции , без образца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4 шаг – синхронно с движением рук – </a:t>
            </a:r>
            <a:r>
              <a:rPr lang="ru-RU" sz="2200" b="0" dirty="0" err="1">
                <a:latin typeface="Times New Roman" pitchFamily="18" charset="0"/>
                <a:cs typeface="Times New Roman" pitchFamily="18" charset="0"/>
              </a:rPr>
              <a:t>биоэнергопластика</a:t>
            </a:r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200" b="0" dirty="0" err="1">
                <a:latin typeface="Times New Roman" pitchFamily="18" charset="0"/>
                <a:cs typeface="Times New Roman" pitchFamily="18" charset="0"/>
              </a:rPr>
              <a:t>Биоэнергопластика</a:t>
            </a:r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•Предполагает совместное, синхронное, одновременное движение  двух рук и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органов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артикуляционного аппарата. 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Движения можно менять. Работают обе руки одновременно!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200" b="0" dirty="0" err="1">
                <a:latin typeface="Times New Roman" pitchFamily="18" charset="0"/>
                <a:cs typeface="Times New Roman" pitchFamily="18" charset="0"/>
              </a:rPr>
              <a:t>Биоэнергопластика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- средство </a:t>
            </a:r>
            <a:r>
              <a:rPr lang="ru-RU" sz="2200" b="0" dirty="0" err="1">
                <a:latin typeface="Times New Roman" pitchFamily="18" charset="0"/>
                <a:cs typeface="Times New Roman" pitchFamily="18" charset="0"/>
              </a:rPr>
              <a:t>нейростимуляции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•Применяется в течение всего периода коррекционного обучения в качестве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организационного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момента, динамической пауз при закреплении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артикуляционных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движений. При автоматизации звуков в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слогах и словах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16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008112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Calibri"/>
              </a:rPr>
            </a:br>
            <a:r>
              <a:rPr lang="ru-RU" sz="2400" b="1" i="1" dirty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Calibri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Calibri"/>
              </a:rPr>
            </a:br>
            <a:r>
              <a:rPr lang="ru-RU" sz="2400" b="1" i="1" dirty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Calibri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Calibri"/>
              </a:rPr>
            </a:br>
            <a:r>
              <a:rPr lang="ru-RU" sz="2400" b="1" i="1" dirty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Calibri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Calibri"/>
              </a:rPr>
            </a:br>
            <a:r>
              <a:rPr lang="ru-RU" sz="2400" b="1" i="1" dirty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Calibri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Calibri"/>
              </a:rPr>
            </a:br>
            <a:r>
              <a:rPr lang="ru-RU" sz="2400" b="1" i="1" dirty="0">
                <a:solidFill>
                  <a:srgbClr val="FF0000"/>
                </a:solidFill>
                <a:latin typeface="Calibri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Calibri"/>
              </a:rPr>
            </a:br>
            <a:r>
              <a:rPr lang="ru-RU" sz="2200" b="1" i="1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Речедвигательные</a:t>
            </a:r>
            <a:r>
              <a:rPr lang="ru-RU" sz="2200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упражнения</a:t>
            </a:r>
            <a:r>
              <a:rPr lang="ru-RU" sz="2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ЙОТИРОВАННЫХ ГЛАСНЫХ</a:t>
            </a:r>
            <a:r>
              <a:rPr lang="ru-RU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1400" b="0" dirty="0">
                <a:solidFill>
                  <a:srgbClr val="FF0000"/>
                </a:solidFill>
                <a:latin typeface="Calibri"/>
                <a:cs typeface="Calibri"/>
              </a:rPr>
              <a:t>Зрительный</a:t>
            </a: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 образ    </a:t>
            </a:r>
            <a:endParaRPr lang="ru-RU" sz="1400" b="0" dirty="0"/>
          </a:p>
          <a:p>
            <a:pPr lvl="0">
              <a:spcBef>
                <a:spcPts val="0"/>
              </a:spcBef>
              <a:defRPr/>
            </a:pPr>
            <a:endParaRPr lang="ru-RU" sz="1400" b="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400" b="0" dirty="0" smtClean="0">
                <a:solidFill>
                  <a:srgbClr val="FF0000"/>
                </a:solidFill>
                <a:latin typeface="Calibri"/>
                <a:cs typeface="Calibri"/>
              </a:rPr>
              <a:t>Смысловой </a:t>
            </a:r>
            <a:r>
              <a:rPr lang="ru-RU" sz="1400" b="0" dirty="0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образ «Горка», «Прокатим наши гласные с горки»: 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Гласный звук поднимается вверх по ступенькам горки – губы в улыбке – «ИИИИИ» 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Гласный звук скатывается вниз, губы принимаю соответствующее положении гласного звука (А, О, У или Э)</a:t>
            </a:r>
          </a:p>
          <a:p>
            <a:pPr lvl="0" algn="just">
              <a:spcBef>
                <a:spcPts val="0"/>
              </a:spcBef>
              <a:defRPr/>
            </a:pPr>
            <a:r>
              <a:rPr lang="ru-RU" sz="1400" b="0" dirty="0" smtClean="0">
                <a:solidFill>
                  <a:srgbClr val="FF0000"/>
                </a:solidFill>
                <a:latin typeface="Calibri"/>
                <a:cs typeface="Calibri"/>
              </a:rPr>
              <a:t>Двигательный</a:t>
            </a:r>
            <a:r>
              <a:rPr lang="ru-RU" sz="1400" b="0" dirty="0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образ: </a:t>
            </a:r>
            <a:endParaRPr lang="ru-RU" sz="1400" b="0" dirty="0"/>
          </a:p>
          <a:p>
            <a:pPr lvl="0">
              <a:spcBef>
                <a:spcPts val="0"/>
              </a:spcBef>
              <a:defRPr/>
            </a:pP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Руки согнуты в локтях, кисти на уровне груди сжаты в кулак, указательные пальцы смотрят вверх. </a:t>
            </a:r>
          </a:p>
          <a:p>
            <a:pPr lvl="0">
              <a:spcBef>
                <a:spcPts val="0"/>
              </a:spcBef>
              <a:defRPr/>
            </a:pP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При произнесении звука «И» руки выпрямляем вверх, поднимаемся на носочках.</a:t>
            </a:r>
            <a:endParaRPr lang="ru-RU" sz="1400" b="0" dirty="0"/>
          </a:p>
          <a:p>
            <a:pPr lvl="0" algn="just">
              <a:spcBef>
                <a:spcPts val="0"/>
              </a:spcBef>
              <a:defRPr/>
            </a:pP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Без интервала в движении и произнесении переходим к движению и произнесению последующего гласного. Сначала медленно, затем все быстрее и быстрее, сокращая  до минимума время движения и произнесения. Получается: </a:t>
            </a:r>
            <a:r>
              <a:rPr lang="ru-RU" sz="1400" b="0" dirty="0" err="1">
                <a:solidFill>
                  <a:prstClr val="black"/>
                </a:solidFill>
                <a:latin typeface="Calibri"/>
                <a:cs typeface="Calibri"/>
              </a:rPr>
              <a:t>иа</a:t>
            </a: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=я, </a:t>
            </a:r>
            <a:r>
              <a:rPr lang="ru-RU" sz="1400" b="0" dirty="0" err="1">
                <a:solidFill>
                  <a:prstClr val="black"/>
                </a:solidFill>
                <a:latin typeface="Calibri"/>
                <a:cs typeface="Calibri"/>
              </a:rPr>
              <a:t>ио</a:t>
            </a: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= ё, </a:t>
            </a:r>
            <a:r>
              <a:rPr lang="ru-RU" sz="1400" b="0" dirty="0" err="1">
                <a:solidFill>
                  <a:prstClr val="black"/>
                </a:solidFill>
                <a:latin typeface="Calibri"/>
                <a:cs typeface="Calibri"/>
              </a:rPr>
              <a:t>иу</a:t>
            </a: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=ю, </a:t>
            </a:r>
            <a:r>
              <a:rPr lang="ru-RU" sz="1400" b="0" dirty="0" err="1">
                <a:solidFill>
                  <a:prstClr val="black"/>
                </a:solidFill>
                <a:latin typeface="Calibri"/>
                <a:cs typeface="Calibri"/>
              </a:rPr>
              <a:t>иэ</a:t>
            </a:r>
            <a:r>
              <a:rPr lang="ru-RU" sz="1400" b="0" dirty="0">
                <a:solidFill>
                  <a:prstClr val="black"/>
                </a:solidFill>
                <a:latin typeface="Calibri"/>
                <a:cs typeface="Calibri"/>
              </a:rPr>
              <a:t>=е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873" y="1099485"/>
            <a:ext cx="1018999" cy="1058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000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828010"/>
          </a:xfrm>
        </p:spPr>
        <p:txBody>
          <a:bodyPr>
            <a:normAutofit/>
          </a:bodyPr>
          <a:lstStyle/>
          <a:p>
            <a:r>
              <a:rPr lang="ru-RU" sz="2400" b="1" i="1" spc="0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Речедвигательное</a:t>
            </a:r>
            <a:r>
              <a:rPr lang="ru-RU" sz="2400" b="1" i="1" spc="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упражнение </a:t>
            </a:r>
            <a:r>
              <a:rPr lang="ru-RU" sz="2400" b="1" i="1" spc="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spc="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spc="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lang="ru-RU" sz="2400" b="1" i="1" spc="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ЗВУКА «ЛЬ»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147248" cy="5256584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Зрительный</a:t>
            </a: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образ                    </a:t>
            </a:r>
            <a:r>
              <a:rPr lang="ru-RU" sz="1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endParaRPr lang="ru-RU" sz="1600" b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Акустический</a:t>
            </a:r>
            <a:r>
              <a:rPr lang="ru-RU" sz="1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 «Колокольчик»   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Смысловой </a:t>
            </a:r>
            <a:r>
              <a:rPr lang="ru-RU" sz="1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 «Звеним в колокольчик, чтобы выпустить гласные звуки»</a:t>
            </a:r>
          </a:p>
          <a:p>
            <a:pPr marL="285750" lvl="0" indent="-285750">
              <a:lnSpc>
                <a:spcPct val="110000"/>
              </a:lnSpc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губы в положении «Окошка», кончик языка в положении «Парус» нажимает на верхние зубки, словно на кнопку звонка, голосок звенит;</a:t>
            </a:r>
          </a:p>
          <a:p>
            <a:pPr marL="285750" lvl="0" indent="-285750">
              <a:lnSpc>
                <a:spcPct val="110000"/>
              </a:lnSpc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только услышали как звенит голосок - «Звонок», язычок открывает дверку (упр. «Качели») и выпускает гласный звук;</a:t>
            </a:r>
          </a:p>
          <a:p>
            <a:pPr marL="285750" lvl="0" indent="-285750">
              <a:lnSpc>
                <a:spcPct val="110000"/>
              </a:lnSpc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губы принимают положение гласного, который выпускаете</a:t>
            </a:r>
            <a:r>
              <a:rPr lang="ru-RU" sz="1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1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Двигательный</a:t>
            </a: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образ: руки согнуты в локтях, кисти рук вверху на уровне глаз, пальцы щепотью, направлены вниз. Звенит голосок, кисти рук изображают движение звонка (трясем из стороны в сторону). Затем при произнесении гласного резким движением «выбрасываем» кисти в стороны, раскрывая их</a:t>
            </a:r>
            <a:r>
              <a:rPr lang="ru-RU" sz="1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590" y="836712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22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683994"/>
          </a:xfrm>
        </p:spPr>
        <p:txBody>
          <a:bodyPr>
            <a:normAutofit/>
          </a:bodyPr>
          <a:lstStyle/>
          <a:p>
            <a:pPr algn="ctr"/>
            <a:r>
              <a:rPr lang="ru-RU" sz="2400" b="1" i="1" spc="0" dirty="0" err="1">
                <a:solidFill>
                  <a:srgbClr val="92D050"/>
                </a:solidFill>
                <a:latin typeface="Calibri"/>
              </a:rPr>
              <a:t>Речедвигательное</a:t>
            </a:r>
            <a:r>
              <a:rPr lang="ru-RU" sz="2400" b="1" i="1" spc="0" dirty="0">
                <a:solidFill>
                  <a:srgbClr val="92D050"/>
                </a:solidFill>
                <a:latin typeface="Calibri"/>
              </a:rPr>
              <a:t> упражнение для </a:t>
            </a:r>
            <a:r>
              <a:rPr lang="ru-RU" sz="2400" b="1" i="1" spc="0" dirty="0" smtClean="0">
                <a:solidFill>
                  <a:srgbClr val="92D050"/>
                </a:solidFill>
                <a:latin typeface="Calibri"/>
              </a:rPr>
              <a:t>ЗВУКА «Л»</a:t>
            </a:r>
            <a:endParaRPr lang="ru-RU" sz="24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5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Зрительный</a:t>
            </a:r>
            <a:r>
              <a:rPr lang="ru-RU" sz="15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  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5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500" b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5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Акустический </a:t>
            </a:r>
            <a:r>
              <a:rPr lang="ru-RU" sz="15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 «Гудок»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5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Смысловой </a:t>
            </a:r>
            <a:r>
              <a:rPr lang="ru-RU" sz="15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 «Корабль даёт гудок громкий, сильный, злой»: 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5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губы в положении «Окошка», уголки рта улыбаются – корма;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5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язычок зажат между зубами – труба;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Bef>
                <a:spcPts val="0"/>
              </a:spcBef>
              <a:buClrTx/>
              <a:buSzTx/>
              <a:buFont typeface="Wingdings"/>
              <a:buChar char="ü"/>
              <a:defRPr/>
            </a:pPr>
            <a:r>
              <a:rPr lang="ru-RU" sz="15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гудим «злой» звук Ы в трубу, получается «Л» – гудок корабля.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defRPr/>
            </a:pPr>
            <a:r>
              <a:rPr lang="ru-RU" sz="15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Двигательный</a:t>
            </a:r>
            <a:r>
              <a:rPr lang="ru-RU" sz="15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образ: руки согнуты в локтях, кисти рук повёрнуты к себе, пальцы касаются плеч, подбородок приподнят. Произнося звук «Л», производим движения руками вперед и вниз, словно «выбрасываем» их, спускаем трап корабля вниз. Движения могут быть резкими или медленными в зависимости от ребенка, с которым вы работаете. 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624" y="799135"/>
            <a:ext cx="976362" cy="75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84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сность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Ясность"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/>
        </a:gradFill>
        <a:gradFill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298</TotalTime>
  <Words>1657</Words>
  <Application>Microsoft Office PowerPoint</Application>
  <PresentationFormat>Экран (4:3)</PresentationFormat>
  <Paragraphs>257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Главная</vt:lpstr>
      <vt:lpstr>Ясность</vt:lpstr>
      <vt:lpstr>Полисенсорный подход   в  постановке и автоматизации звуков </vt:lpstr>
      <vt:lpstr>    Постановка и автоматизация – это разрушение связей между неправильной (дефектной) артикулемой и ее звуковым образом фонемой и формирование нового стойкого стереотипа между новой правильной артикулемой и ее звучанием  </vt:lpstr>
      <vt:lpstr>РДГ, зрительные символы, смысловая ассоциация для   ГЛАСНЫХ ЗВУКОВ</vt:lpstr>
      <vt:lpstr>Начальный этап постановки звука </vt:lpstr>
      <vt:lpstr>              РАБОТА НАД ГЛАСНЫМИ ЗВУКАМИ НА НАЧАЛЬНОМ ЭТАПЕ ПОСТАНОВКИ  </vt:lpstr>
      <vt:lpstr>Активная гимнастика с бионергопластикой</vt:lpstr>
      <vt:lpstr>          Речедвигательные упражнения для   ЙОТИРОВАННЫХ ГЛАСНЫХ </vt:lpstr>
      <vt:lpstr>Речедвигательное упражнение  для  ЗВУКА «ЛЬ»</vt:lpstr>
      <vt:lpstr>Речедвигательное упражнение для ЗВУКА «Л»</vt:lpstr>
      <vt:lpstr>Речедвигательное  упражнение для  ЗВУКА «Р»</vt:lpstr>
      <vt:lpstr>Речедвигательное упражнение для ЗВУКА «Ш»</vt:lpstr>
      <vt:lpstr>Речедвигательное упражнение для ЗВУКА «Ж»</vt:lpstr>
      <vt:lpstr>Речедвигательное упражнение для ЗВУКА «С»</vt:lpstr>
      <vt:lpstr>Речедвигательное упражнение для ЗВУКА «З»</vt:lpstr>
      <vt:lpstr>    Речедвигательные  упражнения для   ГЛУХИХ согласных ЗВУКОВ: «К, Т, П, Х, Ф»   </vt:lpstr>
      <vt:lpstr>   Речедвигательные  упражнения для            ЗВОНКИХ согласных ЗВУКОВ:«Г, Д, Б, В, М, Н»   </vt:lpstr>
      <vt:lpstr>  Речедвигательные  упражнения для отработки согласных: «Ч, Щ, Ц» </vt:lpstr>
      <vt:lpstr> Рекомендуемая литература по теме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30</cp:revision>
  <dcterms:created xsi:type="dcterms:W3CDTF">2024-02-10T16:43:35Z</dcterms:created>
  <dcterms:modified xsi:type="dcterms:W3CDTF">2024-02-17T11:16:31Z</dcterms:modified>
</cp:coreProperties>
</file>