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3" r:id="rId3"/>
    <p:sldId id="274" r:id="rId4"/>
    <p:sldId id="275" r:id="rId5"/>
    <p:sldId id="276" r:id="rId6"/>
    <p:sldId id="277" r:id="rId7"/>
    <p:sldId id="278" r:id="rId8"/>
    <p:sldId id="272" r:id="rId9"/>
    <p:sldId id="260" r:id="rId10"/>
    <p:sldId id="262" r:id="rId11"/>
    <p:sldId id="269" r:id="rId12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3344" autoAdjust="0"/>
    <p:restoredTop sz="91048" autoAdjust="0"/>
  </p:normalViewPr>
  <p:slideViewPr>
    <p:cSldViewPr>
      <p:cViewPr varScale="1">
        <p:scale>
          <a:sx n="83" d="100"/>
          <a:sy n="83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54D4857D-62A5-486B-9129-468003D7E02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2EBE4566-6F3A-4CC1-BD6C-9C510D05F12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D2EF2CE-B28C-4ED4-8FD0-48BB3F48846A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61807874-5299-41B2-A37A-6AA3547857F4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61807874-5299-41B2-A37A-6AA3547857F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Grp="1"/>
          </p:cNvSpPr>
          <p:nvPr>
            <p:ph type="subTitle" idx="1"/>
          </p:nvPr>
        </p:nvSpPr>
        <p:spPr>
          <a:xfrm>
            <a:off x="457200" y="5396132"/>
            <a:ext cx="8098302" cy="7620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1400"/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0" hangingPunct="1"/>
            <a:r>
              <a:rPr lang="ru-RU" smtClean="0"/>
              <a:t>Образец подзаголовка</a:t>
            </a:r>
            <a:endParaRPr/>
          </a:p>
        </p:txBody>
      </p:sp>
      <p:grpSp>
        <p:nvGrpSpPr>
          <p:cNvPr id="16" name="Group 23"/>
          <p:cNvGrpSpPr/>
          <p:nvPr/>
        </p:nvGrpSpPr>
        <p:grpSpPr>
          <a:xfrm>
            <a:off x="14990" y="1976657"/>
            <a:ext cx="2042410" cy="533400"/>
            <a:chOff x="0" y="2000250"/>
            <a:chExt cx="3733800" cy="533400"/>
          </a:xfrm>
        </p:grpSpPr>
        <p:sp>
          <p:nvSpPr>
            <p:cNvPr id="30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7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1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8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6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0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3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29" name="Group 35"/>
          <p:cNvGrpSpPr/>
          <p:nvPr/>
        </p:nvGrpSpPr>
        <p:grpSpPr>
          <a:xfrm>
            <a:off x="8584055" y="1976657"/>
            <a:ext cx="552450" cy="542925"/>
            <a:chOff x="8667750" y="2000250"/>
            <a:chExt cx="476250" cy="542925"/>
          </a:xfrm>
        </p:grpSpPr>
        <p:sp>
          <p:nvSpPr>
            <p:cNvPr id="26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2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8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4" name="Oval 28"/>
          <p:cNvSpPr/>
          <p:nvPr userDrawn="1"/>
        </p:nvSpPr>
        <p:spPr>
          <a:xfrm>
            <a:off x="8572500" y="603885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23" name="Oval 28"/>
          <p:cNvSpPr/>
          <p:nvPr userDrawn="1"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5" name="Oval 28"/>
          <p:cNvSpPr/>
          <p:nvPr userDrawn="1"/>
        </p:nvSpPr>
        <p:spPr>
          <a:xfrm>
            <a:off x="8572500" y="5476875"/>
            <a:ext cx="152400" cy="1524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4" name="Oval 28"/>
          <p:cNvSpPr/>
          <p:nvPr userDrawn="1"/>
        </p:nvSpPr>
        <p:spPr>
          <a:xfrm>
            <a:off x="8572500" y="57531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  <p:sp>
        <p:nvSpPr>
          <p:cNvPr id="19" name="Rectangle 3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14.02.2016</a:t>
            </a:fld>
            <a:endParaRPr kumimoji="0" lang="ru-RU"/>
          </a:p>
        </p:txBody>
      </p:sp>
      <p:sp>
        <p:nvSpPr>
          <p:cNvPr id="25" name="Rectangle 35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31" name="Rectangle 36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33" name="Rectangle 32"/>
          <p:cNvSpPr>
            <a:spLocks noGrp="1"/>
          </p:cNvSpPr>
          <p:nvPr>
            <p:ph type="title" hasCustomPrompt="1"/>
          </p:nvPr>
        </p:nvSpPr>
        <p:spPr>
          <a:xfrm>
            <a:off x="2057400" y="281352"/>
            <a:ext cx="6509239" cy="3886200"/>
          </a:xfrm>
          <a:scene3d>
            <a:camera prst="orthographicFront"/>
            <a:lightRig rig="threePt" dir="t"/>
          </a:scene3d>
          <a:sp3d/>
        </p:spPr>
        <p:txBody>
          <a:bodyPr vert="horz" anchor="ctr">
            <a:normAutofit/>
          </a:bodyPr>
          <a:lstStyle>
            <a:lvl1pPr algn="ctr" eaLnBrk="1" latinLnBrk="0" hangingPunct="1">
              <a:lnSpc>
                <a:spcPct val="100000"/>
              </a:lnSpc>
              <a:defRPr kumimoji="0" lang="ru-RU" sz="72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Показать заголовок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12" name="Rectangle 1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14.02.2016</a:t>
            </a:fld>
            <a:endParaRPr kumimoji="0" lang="ru-RU"/>
          </a:p>
        </p:txBody>
      </p:sp>
      <p:sp>
        <p:nvSpPr>
          <p:cNvPr id="27" name="Rectangle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4" name="Rectangle 1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28" name="Rectangle 14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14.02.2016</a:t>
            </a:fld>
            <a:endParaRPr kumimoji="0" lang="ru-RU"/>
          </a:p>
        </p:txBody>
      </p:sp>
      <p:sp>
        <p:nvSpPr>
          <p:cNvPr id="26" name="Rectangl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extLst/>
          </a:lstStyle>
          <a:p>
            <a:endParaRPr kumimoji="0" lang="ru-RU"/>
          </a:p>
        </p:txBody>
      </p:sp>
      <p:sp>
        <p:nvSpPr>
          <p:cNvPr id="12" name="Rectangl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/>
          </a:p>
        </p:txBody>
      </p:sp>
      <p:sp>
        <p:nvSpPr>
          <p:cNvPr id="27" name="Rectangle 6"/>
          <p:cNvSpPr>
            <a:spLocks noGrp="1"/>
          </p:cNvSpPr>
          <p:nvPr>
            <p:ph type="title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>
            <a:normAutofit/>
          </a:bodyPr>
          <a:lstStyle>
            <a:lvl1pPr eaLnBrk="1" latinLnBrk="0" hangingPunct="1"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Trebuchet MS"/>
                <a:ea typeface="+mj-ea"/>
                <a:cs typeface="+mj-cs"/>
              </a:defRPr>
            </a:lvl1pPr>
            <a:extLst/>
          </a:lstStyle>
          <a:p>
            <a:r>
              <a:rPr kumimoji="0" lang="ru-RU"/>
              <a:t>Заголовок раздела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остой вопрос и от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31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4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13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Вопрос и ответ с поясн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8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31" name="Rectangle 8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1676400"/>
            <a:ext cx="82296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ru-RU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kumimoji="0" lang="ru-RU"/>
              <a:t>Ответ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0" y="3124200"/>
            <a:ext cx="5105400" cy="1981200"/>
          </a:xfrm>
        </p:spPr>
        <p:txBody>
          <a:bodyPr vert="horz"/>
          <a:lstStyle>
            <a:lvl1pPr algn="ctr" eaLnBrk="1" latinLnBrk="0" hangingPunct="1">
              <a:buFontTx/>
              <a:buNone/>
              <a:defRPr kumimoji="0" lang="ru-RU" i="1" baseline="0"/>
            </a:lvl1pPr>
            <a:extLst/>
          </a:lstStyle>
          <a:p>
            <a:pPr lvl="0"/>
            <a:r>
              <a:rPr kumimoji="0" lang="ru-RU"/>
              <a:t>Пояснение к ответу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25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1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0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27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8" name="Answer Base"/>
          <p:cNvSpPr txBox="1"/>
          <p:nvPr userDrawn="1"/>
        </p:nvSpPr>
        <p:spPr>
          <a:xfrm>
            <a:off x="182880" y="1676400"/>
            <a:ext cx="8321040" cy="1828800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182880" y="1676400"/>
            <a:ext cx="832104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indent="0" algn="ctr" latinLnBrk="0">
              <a:spcBef>
                <a:spcPct val="20000"/>
              </a:spcBef>
              <a:buNone/>
            </a:pP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ПРАВИЛЬНО 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или НЕПРАВИЛЬНО?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равильно или неправильно (ответ: неправильно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2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28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sp>
        <p:nvSpPr>
          <p:cNvPr id="6" name="Question"/>
          <p:cNvSpPr>
            <a:spLocks noGrp="1"/>
          </p:cNvSpPr>
          <p:nvPr>
            <p:ph type="title" hasCustomPrompt="1"/>
          </p:nvPr>
        </p:nvSpPr>
        <p:spPr>
          <a:xfrm>
            <a:off x="228600" y="457200"/>
            <a:ext cx="8229600" cy="1143000"/>
          </a:xfrm>
        </p:spPr>
        <p:txBody>
          <a:bodyPr rtlCol="0" anchor="ctr"/>
          <a:lstStyle>
            <a:lvl1pPr algn="l" eaLnBrk="1" latinLnBrk="0" hangingPunct="1">
              <a:defRPr kumimoji="0" lang="ru-RU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kumimoji="0" lang="ru-RU"/>
              <a:t>Вопрос</a:t>
            </a:r>
          </a:p>
        </p:txBody>
      </p:sp>
      <p:sp>
        <p:nvSpPr>
          <p:cNvPr id="29" name="Answer Base"/>
          <p:cNvSpPr txBox="1"/>
          <p:nvPr userDrawn="1"/>
        </p:nvSpPr>
        <p:spPr>
          <a:xfrm>
            <a:off x="228600" y="1600200"/>
            <a:ext cx="8229600" cy="1293926"/>
          </a:xfrm>
          <a:prstGeom prst="rect">
            <a:avLst/>
          </a:prstGeom>
          <a:noFill/>
        </p:spPr>
        <p:txBody>
          <a:bodyPr wrap="square">
            <a:noAutofit/>
          </a:bodyPr>
          <a:lstStyle>
            <a:extLst/>
          </a:lstStyle>
          <a:p>
            <a:pPr marL="0" indent="0" algn="ctr" latinLnBrk="0">
              <a:spcBef>
                <a:spcPct val="20000"/>
              </a:spcBef>
              <a:buNone/>
            </a:pP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ПРАВИЛЬНО</a:t>
            </a:r>
            <a:r>
              <a:rPr kumimoji="0" lang="ru-RU" sz="7200" baseline="0">
                <a:solidFill>
                  <a:schemeClr val="tx1">
                    <a:alpha val="40000"/>
                  </a:schemeClr>
                </a:solidFill>
              </a:rPr>
              <a:t> </a:t>
            </a:r>
            <a:r>
              <a:rPr kumimoji="0" lang="ru-RU" sz="7200">
                <a:solidFill>
                  <a:schemeClr val="tx1">
                    <a:alpha val="40000"/>
                  </a:schemeClr>
                </a:solidFill>
              </a:rPr>
              <a:t>или НЕПРАВИЛЬНО?</a:t>
            </a:r>
          </a:p>
        </p:txBody>
      </p:sp>
      <p:sp>
        <p:nvSpPr>
          <p:cNvPr id="7" name="Answer"/>
          <p:cNvSpPr/>
          <p:nvPr userDrawn="1"/>
        </p:nvSpPr>
        <p:spPr>
          <a:xfrm>
            <a:off x="228600" y="16002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>
            <a:extLst/>
          </a:lstStyle>
          <a:p>
            <a:pPr algn="ctr"/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ПРАВИЛЬНО или </a:t>
            </a:r>
            <a:r>
              <a:rPr kumimoji="0" lang="ru-RU" sz="720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rgbClr val="FA8D3D">
                        <a:shade val="80000"/>
                      </a:srgbClr>
                    </a:gs>
                    <a:gs pos="45000">
                      <a:srgbClr val="FA8D3D">
                        <a:shade val="100000"/>
                      </a:srgb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ea typeface="+mn-ea"/>
                <a:cs typeface="+mn-cs"/>
              </a:rPr>
              <a:t>НЕПРАВИЛЬНО</a:t>
            </a:r>
            <a:r>
              <a:rPr kumimoji="0" lang="ru-RU" sz="7200">
                <a:solidFill>
                  <a:prstClr val="white">
                    <a:alpha val="40000"/>
                  </a:prstClr>
                </a:solidFill>
                <a:ea typeface="+mn-ea"/>
                <a:cs typeface="+mn-cs"/>
              </a:rPr>
              <a:t>?</a:t>
            </a:r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поставление элемен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4"/>
          <p:cNvSpPr>
            <a:spLocks noGrp="1"/>
          </p:cNvSpPr>
          <p:nvPr>
            <p:ph type="ftr" sz="quarter" idx="11"/>
          </p:nvPr>
        </p:nvSpPr>
        <p:spPr/>
        <p:txBody>
          <a:bodyPr vert="horz"/>
          <a:lstStyle>
            <a:extLst/>
          </a:lstStyle>
          <a:p>
            <a:endParaRPr kumimoji="0" lang="ru-RU"/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1</a:t>
            </a:r>
          </a:p>
        </p:txBody>
      </p:sp>
      <p:sp>
        <p:nvSpPr>
          <p:cNvPr id="12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2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3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144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4</a:t>
            </a:r>
          </a:p>
        </p:txBody>
      </p:sp>
      <p:sp>
        <p:nvSpPr>
          <p:cNvPr id="10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9144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Элемент 5</a:t>
            </a:r>
          </a:p>
        </p:txBody>
      </p:sp>
      <p:sp>
        <p:nvSpPr>
          <p:cNvPr id="20" name="Rectangle 3"/>
          <p:cNvSpPr>
            <a:spLocks noGrp="1"/>
          </p:cNvSpPr>
          <p:nvPr>
            <p:ph type="dt" sz="half" idx="10"/>
          </p:nvPr>
        </p:nvSpPr>
        <p:spPr/>
        <p:txBody>
          <a:bodyPr vert="horz"/>
          <a:lstStyle>
            <a:lvl1pPr algn="r" eaLnBrk="1" latinLnBrk="0" hangingPunct="1">
              <a:defRPr kumimoji="0" lang="ru-RU"/>
            </a:lvl1pPr>
            <a:extLst/>
          </a:lstStyle>
          <a:p>
            <a:fld id="{1BEBB2CB-903D-46EF-8227-E770ED8FF514}" type="datetimeFigureOut">
              <a:rPr/>
              <a:pPr/>
              <a:t>6/30/2006</a:t>
            </a:fld>
            <a:endParaRPr kumimoji="0" lang="ru-RU"/>
          </a:p>
        </p:txBody>
      </p:sp>
      <p:sp>
        <p:nvSpPr>
          <p:cNvPr id="15" name="Rectangle 7"/>
          <p:cNvSpPr>
            <a:spLocks noGrp="1"/>
          </p:cNvSpPr>
          <p:nvPr>
            <p:ph type="body" sz="quarter" idx="18" hasCustomPrompt="1"/>
          </p:nvPr>
        </p:nvSpPr>
        <p:spPr>
          <a:xfrm>
            <a:off x="4800600" y="20574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5</a:t>
            </a:r>
          </a:p>
        </p:txBody>
      </p:sp>
      <p:sp>
        <p:nvSpPr>
          <p:cNvPr id="17" name="Rectangle 7"/>
          <p:cNvSpPr>
            <a:spLocks noGrp="1"/>
          </p:cNvSpPr>
          <p:nvPr>
            <p:ph type="body" sz="quarter" idx="19" hasCustomPrompt="1"/>
          </p:nvPr>
        </p:nvSpPr>
        <p:spPr>
          <a:xfrm>
            <a:off x="4800600" y="29718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3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0" hasCustomPrompt="1"/>
          </p:nvPr>
        </p:nvSpPr>
        <p:spPr>
          <a:xfrm>
            <a:off x="4800600" y="38862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1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600" y="48006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2</a:t>
            </a:r>
          </a:p>
        </p:txBody>
      </p:sp>
      <p:sp>
        <p:nvSpPr>
          <p:cNvPr id="21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4800600" y="5715000"/>
            <a:ext cx="2971800" cy="4572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anchor="ctr"/>
          <a:lstStyle>
            <a:lvl1pPr algn="ctr" eaLnBrk="1" latinLnBrk="0" hangingPunct="1">
              <a:buFontTx/>
              <a:buNone/>
              <a:defRPr kumimoji="0" lang="ru-RU"/>
            </a:lvl1pPr>
            <a:lvl2pPr eaLnBrk="1" latinLnBrk="0" hangingPunct="1">
              <a:buFontTx/>
              <a:buChar char="•"/>
              <a:defRPr kumimoji="0" lang="ru-RU"/>
            </a:lvl2pPr>
            <a:lvl3pPr eaLnBrk="1" latinLnBrk="0" hangingPunct="1">
              <a:buFontTx/>
              <a:buChar char="•"/>
              <a:defRPr kumimoji="0" lang="ru-RU"/>
            </a:lvl3pPr>
            <a:lvl4pPr eaLnBrk="1" latinLnBrk="0" hangingPunct="1">
              <a:buFontTx/>
              <a:buChar char="•"/>
              <a:defRPr kumimoji="0" lang="ru-RU"/>
            </a:lvl4pPr>
            <a:lvl5pPr eaLnBrk="1" latinLnBrk="0" hangingPunct="1">
              <a:buFontTx/>
              <a:buChar char="•"/>
              <a:defRPr kumimoji="0" lang="ru-RU"/>
            </a:lvl5pPr>
            <a:extLst/>
          </a:lstStyle>
          <a:p>
            <a:pPr lvl="0"/>
            <a:r>
              <a:rPr kumimoji="0" lang="ru-RU"/>
              <a:t>Сопоставленный элемент 4</a:t>
            </a:r>
          </a:p>
        </p:txBody>
      </p:sp>
      <p:sp>
        <p:nvSpPr>
          <p:cNvPr id="11" name="Rectangle 2"/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algn="l" eaLnBrk="1" latinLnBrk="0" hangingPunct="1">
              <a:defRPr kumimoji="0" lang="ru-RU" i="1" baseline="0"/>
            </a:lvl1pPr>
            <a:extLst/>
          </a:lstStyle>
          <a:p>
            <a:r>
              <a:rPr kumimoji="0" lang="ru-RU"/>
              <a:t>Введите вопрос</a:t>
            </a: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2"/>
          </p:nvPr>
        </p:nvSpPr>
        <p:spPr/>
        <p:txBody>
          <a:bodyPr vert="horz"/>
          <a:lstStyle>
            <a:extLst/>
          </a:lstStyle>
          <a:p>
            <a:fld id="{C75B88FA-3392-4D65-A457-DB2A9953195B}" type="slidenum">
              <a:rPr/>
              <a:pPr/>
              <a:t>‹#›</a:t>
            </a:fld>
            <a:endParaRPr kumimoji="0" lang="ru-RU"/>
          </a:p>
        </p:txBody>
      </p:sp>
      <p:cxnSp>
        <p:nvCxnSpPr>
          <p:cNvPr id="23" name="Straight Connector 23"/>
          <p:cNvCxnSpPr>
            <a:stCxn id="16" idx="3"/>
            <a:endCxn id="18" idx="1"/>
          </p:cNvCxnSpPr>
          <p:nvPr/>
        </p:nvCxnSpPr>
        <p:spPr>
          <a:xfrm>
            <a:off x="3886200" y="22860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9" idx="1"/>
          </p:cNvCxnSpPr>
          <p:nvPr/>
        </p:nvCxnSpPr>
        <p:spPr>
          <a:xfrm>
            <a:off x="3886200" y="3200400"/>
            <a:ext cx="914400" cy="18288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Straight Connector 23"/>
          <p:cNvCxnSpPr>
            <a:stCxn id="13" idx="3"/>
            <a:endCxn id="17" idx="1"/>
          </p:cNvCxnSpPr>
          <p:nvPr/>
        </p:nvCxnSpPr>
        <p:spPr>
          <a:xfrm flipV="1">
            <a:off x="3886200" y="32004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Straight Connector 23"/>
          <p:cNvCxnSpPr>
            <a:stCxn id="14" idx="3"/>
            <a:endCxn id="21" idx="1"/>
          </p:cNvCxnSpPr>
          <p:nvPr/>
        </p:nvCxnSpPr>
        <p:spPr>
          <a:xfrm>
            <a:off x="3886200" y="5029200"/>
            <a:ext cx="914400" cy="9144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Connector 23"/>
          <p:cNvCxnSpPr>
            <a:stCxn id="10" idx="3"/>
            <a:endCxn id="15" idx="1"/>
          </p:cNvCxnSpPr>
          <p:nvPr/>
        </p:nvCxnSpPr>
        <p:spPr>
          <a:xfrm flipV="1">
            <a:off x="3886200" y="2286000"/>
            <a:ext cx="914400" cy="3657600"/>
          </a:xfrm>
          <a:prstGeom prst="line">
            <a:avLst/>
          </a:prstGeom>
          <a:ln w="19050" cap="flat" cmpd="sng" algn="ctr">
            <a:solidFill>
              <a:schemeClr val="accent4">
                <a:shade val="50000"/>
              </a:schemeClr>
            </a:solidFill>
            <a:prstDash val="solid"/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92D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914400" y="457200"/>
            <a:ext cx="76962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>
          <a:xfrm>
            <a:off x="914400" y="1905000"/>
            <a:ext cx="7467600" cy="42211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9" name="Rectangle 4"/>
          <p:cNvSpPr>
            <a:spLocks noGrp="1"/>
          </p:cNvSpPr>
          <p:nvPr>
            <p:ph type="dt" sz="half" idx="2"/>
          </p:nvPr>
        </p:nvSpPr>
        <p:spPr>
          <a:xfrm>
            <a:off x="6705600" y="6248400"/>
            <a:ext cx="1828800" cy="32385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100"/>
            </a:lvl1pPr>
            <a:extLst/>
          </a:lstStyle>
          <a:p>
            <a:pPr algn="r"/>
            <a:fld id="{8F67D422-08A8-451B-9A67-21962FC4B660}" type="datetimeFigureOut">
              <a:rPr kumimoji="0" lang="ru-RU" sz="1100"/>
              <a:pPr algn="r"/>
              <a:t>14.02.2016</a:t>
            </a:fld>
            <a:endParaRPr kumimoji="0" lang="ru-RU" sz="1050"/>
          </a:p>
        </p:txBody>
      </p:sp>
      <p:sp>
        <p:nvSpPr>
          <p:cNvPr id="18" name="Rectangle 5"/>
          <p:cNvSpPr>
            <a:spLocks noGrp="1"/>
          </p:cNvSpPr>
          <p:nvPr>
            <p:ph type="ftr" sz="quarter" idx="3"/>
          </p:nvPr>
        </p:nvSpPr>
        <p:spPr>
          <a:xfrm>
            <a:off x="457200" y="6248400"/>
            <a:ext cx="3260886" cy="323850"/>
          </a:xfrm>
          <a:prstGeom prst="rect">
            <a:avLst/>
          </a:prstGeom>
        </p:spPr>
        <p:txBody>
          <a:bodyPr vert="horz"/>
          <a:lstStyle>
            <a:lvl1pPr eaLnBrk="1" latinLnBrk="0" hangingPunct="1">
              <a:defRPr kumimoji="0" lang="ru-RU" sz="1200"/>
            </a:lvl1pPr>
            <a:extLst/>
          </a:lstStyle>
          <a:p>
            <a:endParaRPr kumimoji="0" lang="ru-RU" sz="12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714936" y="6151098"/>
            <a:ext cx="429064" cy="457200"/>
          </a:xfrm>
          <a:prstGeom prst="rect">
            <a:avLst/>
          </a:prstGeom>
        </p:spPr>
        <p:txBody>
          <a:bodyPr vert="horz" anchor="ctr"/>
          <a:lstStyle>
            <a:lvl1pPr eaLnBrk="1" latinLnBrk="0" hangingPunct="1">
              <a:defRPr kumimoji="0" lang="ru-RU" sz="1200"/>
            </a:lvl1pPr>
            <a:extLst/>
          </a:lstStyle>
          <a:p>
            <a:fld id="{169B2101-2E9F-420A-91A3-890890D84497}" type="slidenum">
              <a:rPr kumimoji="0" lang="ru-RU" sz="1200"/>
              <a:pPr/>
              <a:t>‹#›</a:t>
            </a:fld>
            <a:endParaRPr kumimoji="0" lang="ru-RU" sz="1200"/>
          </a:p>
        </p:txBody>
      </p:sp>
      <p:grpSp>
        <p:nvGrpSpPr>
          <p:cNvPr id="2" name="Group 23"/>
          <p:cNvGrpSpPr/>
          <p:nvPr/>
        </p:nvGrpSpPr>
        <p:grpSpPr>
          <a:xfrm>
            <a:off x="11555" y="2000250"/>
            <a:ext cx="133350" cy="533400"/>
            <a:chOff x="0" y="2000250"/>
            <a:chExt cx="3733800" cy="533400"/>
          </a:xfrm>
        </p:grpSpPr>
        <p:sp>
          <p:nvSpPr>
            <p:cNvPr id="3" name="Rectangle 14"/>
            <p:cNvSpPr/>
            <p:nvPr/>
          </p:nvSpPr>
          <p:spPr>
            <a:xfrm>
              <a:off x="0" y="2381250"/>
              <a:ext cx="37338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8" name="Rectangle 14"/>
            <p:cNvSpPr/>
            <p:nvPr/>
          </p:nvSpPr>
          <p:spPr>
            <a:xfrm>
              <a:off x="0" y="2305050"/>
              <a:ext cx="373380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4" name="Rectangle 14"/>
            <p:cNvSpPr/>
            <p:nvPr/>
          </p:nvSpPr>
          <p:spPr>
            <a:xfrm>
              <a:off x="0" y="2228850"/>
              <a:ext cx="373380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0" y="2152650"/>
              <a:ext cx="373380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9" name="Rectangle 14"/>
            <p:cNvSpPr/>
            <p:nvPr/>
          </p:nvSpPr>
          <p:spPr>
            <a:xfrm>
              <a:off x="0" y="2076450"/>
              <a:ext cx="373380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1" name="Rectangle 14"/>
            <p:cNvSpPr/>
            <p:nvPr/>
          </p:nvSpPr>
          <p:spPr>
            <a:xfrm>
              <a:off x="0" y="20002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1" name="Rectangle 14"/>
            <p:cNvSpPr/>
            <p:nvPr/>
          </p:nvSpPr>
          <p:spPr>
            <a:xfrm>
              <a:off x="0" y="2457450"/>
              <a:ext cx="373380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grpSp>
        <p:nvGrpSpPr>
          <p:cNvPr id="10" name="Group 35"/>
          <p:cNvGrpSpPr/>
          <p:nvPr/>
        </p:nvGrpSpPr>
        <p:grpSpPr>
          <a:xfrm>
            <a:off x="8584055" y="2000250"/>
            <a:ext cx="552450" cy="542925"/>
            <a:chOff x="8667750" y="2000250"/>
            <a:chExt cx="476250" cy="542925"/>
          </a:xfrm>
        </p:grpSpPr>
        <p:sp>
          <p:nvSpPr>
            <p:cNvPr id="13" name="Rectangle 14"/>
            <p:cNvSpPr/>
            <p:nvPr/>
          </p:nvSpPr>
          <p:spPr>
            <a:xfrm>
              <a:off x="8667750" y="2381250"/>
              <a:ext cx="47625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24" name="Rectangle 14"/>
            <p:cNvSpPr/>
            <p:nvPr/>
          </p:nvSpPr>
          <p:spPr>
            <a:xfrm>
              <a:off x="8667750" y="2305050"/>
              <a:ext cx="476250" cy="762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9" name="Rectangle 14"/>
            <p:cNvSpPr/>
            <p:nvPr/>
          </p:nvSpPr>
          <p:spPr>
            <a:xfrm>
              <a:off x="8667750" y="2228850"/>
              <a:ext cx="476250" cy="762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30" name="Rectangle 14"/>
            <p:cNvSpPr/>
            <p:nvPr/>
          </p:nvSpPr>
          <p:spPr>
            <a:xfrm>
              <a:off x="8667750" y="2152650"/>
              <a:ext cx="476250" cy="762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7" name="Rectangle 14"/>
            <p:cNvSpPr/>
            <p:nvPr/>
          </p:nvSpPr>
          <p:spPr>
            <a:xfrm>
              <a:off x="8667750" y="2076450"/>
              <a:ext cx="476250" cy="76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6" name="Rectangle 14"/>
            <p:cNvSpPr/>
            <p:nvPr/>
          </p:nvSpPr>
          <p:spPr>
            <a:xfrm>
              <a:off x="8667750" y="2000250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667750" y="2466975"/>
              <a:ext cx="476250" cy="76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/>
              <a:endParaRPr kumimoji="0" lang="ru-RU"/>
            </a:p>
          </p:txBody>
        </p:sp>
      </p:grpSp>
      <p:sp>
        <p:nvSpPr>
          <p:cNvPr id="23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  <a:effectLst/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ru-RU" sz="36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0" hangingPunct="1">
        <a:defRPr kumimoji="0" lang="ru-RU">
          <a:solidFill>
            <a:schemeClr val="tx2"/>
          </a:solidFill>
        </a:defRPr>
      </a:lvl2pPr>
      <a:lvl3pPr eaLnBrk="1" latinLnBrk="0" hangingPunct="1">
        <a:defRPr kumimoji="0" lang="ru-RU">
          <a:solidFill>
            <a:schemeClr val="tx2"/>
          </a:solidFill>
        </a:defRPr>
      </a:lvl3pPr>
      <a:lvl4pPr eaLnBrk="1" latinLnBrk="0" hangingPunct="1">
        <a:defRPr kumimoji="0" lang="ru-RU">
          <a:solidFill>
            <a:schemeClr val="tx2"/>
          </a:solidFill>
        </a:defRPr>
      </a:lvl4pPr>
      <a:lvl5pPr eaLnBrk="1" latinLnBrk="0" hangingPunct="1">
        <a:defRPr kumimoji="0" lang="ru-RU">
          <a:solidFill>
            <a:schemeClr val="tx2"/>
          </a:solidFill>
        </a:defRPr>
      </a:lvl5pPr>
      <a:lvl6pPr eaLnBrk="1" latinLnBrk="0" hangingPunct="1">
        <a:defRPr kumimoji="0" lang="ru-RU">
          <a:solidFill>
            <a:schemeClr val="tx2"/>
          </a:solidFill>
        </a:defRPr>
      </a:lvl6pPr>
      <a:lvl7pPr eaLnBrk="1" latinLnBrk="0" hangingPunct="1">
        <a:defRPr kumimoji="0" lang="ru-RU">
          <a:solidFill>
            <a:schemeClr val="tx2"/>
          </a:solidFill>
        </a:defRPr>
      </a:lvl7pPr>
      <a:lvl8pPr eaLnBrk="1" latinLnBrk="0" hangingPunct="1">
        <a:defRPr kumimoji="0" lang="ru-RU">
          <a:solidFill>
            <a:schemeClr val="tx2"/>
          </a:solidFill>
        </a:defRPr>
      </a:lvl8pPr>
      <a:lvl9pPr eaLnBrk="1" latinLnBrk="0" hangingPunct="1">
        <a:defRPr kumimoji="0" lang="ru-RU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ru-RU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gif"/><Relationship Id="rId7" Type="http://schemas.openxmlformats.org/officeDocument/2006/relationships/image" Target="../media/image29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gif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00B050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я\Рабочий стол\Т.И\С-Х ТРУД аттестация\Фото с-х культур\Овощные\Перец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9" name="Oval 28"/>
          <p:cNvSpPr/>
          <p:nvPr/>
        </p:nvSpPr>
        <p:spPr>
          <a:xfrm>
            <a:off x="8572500" y="6038850"/>
            <a:ext cx="1524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27" name="Oval 28"/>
          <p:cNvSpPr/>
          <p:nvPr/>
        </p:nvSpPr>
        <p:spPr>
          <a:xfrm>
            <a:off x="8572500" y="6324600"/>
            <a:ext cx="152400" cy="1524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ru-RU"/>
          </a:p>
        </p:txBody>
      </p:sp>
      <p:sp>
        <p:nvSpPr>
          <p:cNvPr id="10" name="Rectangle 24"/>
          <p:cNvSpPr>
            <a:spLocks noGrp="1"/>
          </p:cNvSpPr>
          <p:nvPr>
            <p:ph type="ctrTitle"/>
          </p:nvPr>
        </p:nvSpPr>
        <p:spPr>
          <a:xfrm>
            <a:off x="2000232" y="500042"/>
            <a:ext cx="6566407" cy="3667510"/>
          </a:xfrm>
        </p:spPr>
        <p:txBody>
          <a:bodyPr>
            <a:normAutofit/>
          </a:bodyPr>
          <a:lstStyle>
            <a:extLst/>
          </a:lstStyle>
          <a:p>
            <a:r>
              <a:rPr sz="9600" smtClean="0">
                <a:ln w="17780" cmpd="sng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Овощные культуры</a:t>
            </a:r>
            <a:endParaRPr lang="ru-RU" sz="9600" dirty="0">
              <a:ln w="17780" cmpd="sng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3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8" name="Rectangle 25"/>
          <p:cNvSpPr>
            <a:spLocks noGrp="1"/>
          </p:cNvSpPr>
          <p:nvPr>
            <p:ph type="subTitle" idx="1"/>
          </p:nvPr>
        </p:nvSpPr>
        <p:spPr>
          <a:xfrm>
            <a:off x="285720" y="4000504"/>
            <a:ext cx="8501122" cy="642942"/>
          </a:xfrm>
        </p:spPr>
        <p:txBody>
          <a:bodyPr>
            <a:normAutofit/>
          </a:bodyPr>
          <a:lstStyle>
            <a:extLst/>
          </a:lstStyle>
          <a:p>
            <a:pPr algn="l"/>
            <a:r>
              <a:rPr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Урок</a:t>
            </a:r>
            <a:r>
              <a:rPr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сельскохозяйственного</a:t>
            </a:r>
            <a:r>
              <a:rPr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труда</a:t>
            </a:r>
            <a:r>
              <a:rPr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 </a:t>
            </a:r>
            <a:r>
              <a:rPr sz="28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классе</a:t>
            </a:r>
            <a:endParaRPr lang="ru-RU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pPr algn="ctr"/>
            <a:r>
              <a:rPr smtClean="0"/>
              <a:t>На какие группы можно разделить овощные культуры?</a:t>
            </a:r>
            <a:endParaRPr lang="ru-RU" dirty="0"/>
          </a:p>
        </p:txBody>
      </p:sp>
      <p:sp>
        <p:nvSpPr>
          <p:cNvPr id="24" name="Rectangle 6"/>
          <p:cNvSpPr>
            <a:spLocks noGrp="1"/>
          </p:cNvSpPr>
          <p:nvPr>
            <p:ph type="body" sz="quarter" idx="14"/>
          </p:nvPr>
        </p:nvSpPr>
        <p:spPr>
          <a:xfrm>
            <a:off x="228600" y="1857364"/>
            <a:ext cx="8229600" cy="4572032"/>
          </a:xfrm>
        </p:spPr>
        <p:txBody>
          <a:bodyPr>
            <a:normAutofit/>
          </a:bodyPr>
          <a:lstStyle>
            <a:extLst/>
          </a:lstStyle>
          <a:p>
            <a:r>
              <a:rPr smtClean="0"/>
              <a:t>Корнеплоды</a:t>
            </a:r>
          </a:p>
          <a:p>
            <a:r>
              <a:rPr smtClean="0"/>
              <a:t>Капустные</a:t>
            </a:r>
          </a:p>
          <a:p>
            <a:r>
              <a:rPr smtClean="0"/>
              <a:t>Плодовые овощи</a:t>
            </a:r>
          </a:p>
          <a:p>
            <a:r>
              <a:rPr smtClean="0"/>
              <a:t>Луковичные</a:t>
            </a:r>
          </a:p>
          <a:p>
            <a:r>
              <a:rPr smtClean="0"/>
              <a:t>Зеленные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extLst/>
          </a:lstStyle>
          <a:p>
            <a:r>
              <a:rPr lang="ru-RU" dirty="0"/>
              <a:t>Сопоставьте </a:t>
            </a:r>
            <a:r>
              <a:rPr smtClean="0"/>
              <a:t>группы овощных растений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smtClean="0"/>
              <a:t>овощные культуры</a:t>
            </a:r>
            <a:endParaRPr lang="ru-RU" dirty="0"/>
          </a:p>
        </p:txBody>
      </p:sp>
      <p:sp>
        <p:nvSpPr>
          <p:cNvPr id="3" name="Rectangle 3"/>
          <p:cNvSpPr>
            <a:spLocks noGrp="1"/>
          </p:cNvSpPr>
          <p:nvPr>
            <p:ph type="body" sz="quarter" idx="13"/>
          </p:nvPr>
        </p:nvSpPr>
        <p:spPr>
          <a:xfrm>
            <a:off x="914400" y="2057400"/>
            <a:ext cx="2971800" cy="585782"/>
          </a:xfrm>
        </p:spPr>
        <p:txBody>
          <a:bodyPr/>
          <a:lstStyle>
            <a:extLst/>
          </a:lstStyle>
          <a:p>
            <a:r>
              <a:rPr smtClean="0"/>
              <a:t>Корнеплоды</a:t>
            </a:r>
            <a:endParaRPr lang="ru-RU" dirty="0"/>
          </a:p>
        </p:txBody>
      </p:sp>
      <p:sp>
        <p:nvSpPr>
          <p:cNvPr id="4" name="Rectangle 4"/>
          <p:cNvSpPr>
            <a:spLocks noGrp="1"/>
          </p:cNvSpPr>
          <p:nvPr>
            <p:ph type="body" sz="quarter" idx="14"/>
          </p:nvPr>
        </p:nvSpPr>
        <p:spPr>
          <a:xfrm>
            <a:off x="928662" y="2857496"/>
            <a:ext cx="2971800" cy="714380"/>
          </a:xfrm>
        </p:spPr>
        <p:txBody>
          <a:bodyPr>
            <a:noAutofit/>
          </a:bodyPr>
          <a:lstStyle>
            <a:extLst/>
          </a:lstStyle>
          <a:p>
            <a:r>
              <a:rPr smtClean="0"/>
              <a:t>Капустные овощные </a:t>
            </a:r>
          </a:p>
          <a:p>
            <a:r>
              <a:rPr smtClean="0"/>
              <a:t>растения</a:t>
            </a:r>
            <a:endParaRPr lang="ru-RU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15"/>
          </p:nvPr>
        </p:nvSpPr>
        <p:spPr>
          <a:xfrm>
            <a:off x="914400" y="3786190"/>
            <a:ext cx="2971800" cy="642942"/>
          </a:xfrm>
        </p:spPr>
        <p:txBody>
          <a:bodyPr>
            <a:noAutofit/>
          </a:bodyPr>
          <a:lstStyle>
            <a:extLst/>
          </a:lstStyle>
          <a:p>
            <a:r>
              <a:rPr smtClean="0"/>
              <a:t>Плодовые овощные</a:t>
            </a:r>
          </a:p>
          <a:p>
            <a:r>
              <a:rPr smtClean="0"/>
              <a:t> растения</a:t>
            </a:r>
            <a:endParaRPr lang="ru-RU" dirty="0"/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6"/>
          </p:nvPr>
        </p:nvSpPr>
        <p:spPr>
          <a:xfrm>
            <a:off x="914400" y="4800600"/>
            <a:ext cx="2971800" cy="628664"/>
          </a:xfrm>
        </p:spPr>
        <p:txBody>
          <a:bodyPr>
            <a:noAutofit/>
          </a:bodyPr>
          <a:lstStyle>
            <a:extLst/>
          </a:lstStyle>
          <a:p>
            <a:r>
              <a:rPr smtClean="0"/>
              <a:t>Луковичные овощные</a:t>
            </a:r>
          </a:p>
          <a:p>
            <a:r>
              <a:rPr smtClean="0"/>
              <a:t>растения</a:t>
            </a:r>
            <a:endParaRPr lang="ru-RU" dirty="0"/>
          </a:p>
        </p:txBody>
      </p:sp>
      <p:sp>
        <p:nvSpPr>
          <p:cNvPr id="7" name="Rectangle 7"/>
          <p:cNvSpPr>
            <a:spLocks noGrp="1"/>
          </p:cNvSpPr>
          <p:nvPr>
            <p:ph type="body" sz="quarter" idx="17"/>
          </p:nvPr>
        </p:nvSpPr>
        <p:spPr>
          <a:xfrm>
            <a:off x="914400" y="5715000"/>
            <a:ext cx="2971800" cy="500082"/>
          </a:xfrm>
        </p:spPr>
        <p:txBody>
          <a:bodyPr/>
          <a:lstStyle>
            <a:extLst/>
          </a:lstStyle>
          <a:p>
            <a:r>
              <a:rPr smtClean="0"/>
              <a:t>Зеленные овощи</a:t>
            </a:r>
            <a:endParaRPr lang="ru-RU" dirty="0"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/>
          </a:bodyPr>
          <a:lstStyle>
            <a:extLst/>
          </a:lstStyle>
          <a:p>
            <a:r>
              <a:rPr smtClean="0"/>
              <a:t>Укроп, салат, петрушка</a:t>
            </a:r>
            <a:endParaRPr lang="ru-RU" dirty="0"/>
          </a:p>
        </p:txBody>
      </p:sp>
      <p:sp>
        <p:nvSpPr>
          <p:cNvPr id="9" name="Rectangle 9"/>
          <p:cNvSpPr>
            <a:spLocks noGrp="1"/>
          </p:cNvSpPr>
          <p:nvPr>
            <p:ph type="body" sz="quarter" idx="19"/>
          </p:nvPr>
        </p:nvSpPr>
        <p:spPr/>
        <p:txBody>
          <a:bodyPr/>
          <a:lstStyle>
            <a:extLst/>
          </a:lstStyle>
          <a:p>
            <a:r>
              <a:rPr smtClean="0"/>
              <a:t>Огурец, томат</a:t>
            </a:r>
            <a:endParaRPr lang="ru-RU" dirty="0"/>
          </a:p>
        </p:txBody>
      </p:sp>
      <p:sp>
        <p:nvSpPr>
          <p:cNvPr id="10" name="Rectangle 10"/>
          <p:cNvSpPr>
            <a:spLocks noGrp="1"/>
          </p:cNvSpPr>
          <p:nvPr>
            <p:ph type="body" sz="quarter" idx="20"/>
          </p:nvPr>
        </p:nvSpPr>
        <p:spPr/>
        <p:txBody>
          <a:bodyPr/>
          <a:lstStyle>
            <a:extLst/>
          </a:lstStyle>
          <a:p>
            <a:r>
              <a:rPr smtClean="0"/>
              <a:t>Свёкла, морковь</a:t>
            </a:r>
            <a:endParaRPr lang="ru-RU" dirty="0"/>
          </a:p>
        </p:txBody>
      </p:sp>
      <p:sp>
        <p:nvSpPr>
          <p:cNvPr id="11" name="Rectangle 11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85000" lnSpcReduction="10000"/>
          </a:bodyPr>
          <a:lstStyle>
            <a:extLst/>
          </a:lstStyle>
          <a:p>
            <a:r>
              <a:rPr smtClean="0"/>
              <a:t>Капуста кочанная, цветная</a:t>
            </a:r>
            <a:endParaRPr lang="ru-RU" dirty="0"/>
          </a:p>
        </p:txBody>
      </p:sp>
      <p:sp>
        <p:nvSpPr>
          <p:cNvPr id="12" name="Rectangle 12"/>
          <p:cNvSpPr>
            <a:spLocks noGrp="1"/>
          </p:cNvSpPr>
          <p:nvPr>
            <p:ph type="body" sz="quarter" idx="22"/>
          </p:nvPr>
        </p:nvSpPr>
        <p:spPr/>
        <p:txBody>
          <a:bodyPr/>
          <a:lstStyle>
            <a:extLst/>
          </a:lstStyle>
          <a:p>
            <a:r>
              <a:rPr smtClean="0"/>
              <a:t>Лук, чеснок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42852"/>
            <a:ext cx="7696200" cy="785818"/>
          </a:xfrm>
        </p:spPr>
        <p:txBody>
          <a:bodyPr>
            <a:normAutofit/>
          </a:bodyPr>
          <a:lstStyle/>
          <a:p>
            <a:pPr algn="ctr"/>
            <a:r>
              <a:rPr sz="40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Корнеплоды</a:t>
            </a:r>
            <a:endParaRPr lang="ru-RU" sz="4000" dirty="0"/>
          </a:p>
        </p:txBody>
      </p:sp>
      <p:pic>
        <p:nvPicPr>
          <p:cNvPr id="1026" name="Picture 2" descr="C:\Documents and Settings\я\Рабочий стол\Т.И\С-Х ТРУД аттестация\Фото с-х культур\Овощные\Свёкл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455" t="11593" r="19633" b="5324"/>
          <a:stretch>
            <a:fillRect/>
          </a:stretch>
        </p:blipFill>
        <p:spPr bwMode="auto">
          <a:xfrm>
            <a:off x="285720" y="1142984"/>
            <a:ext cx="3214710" cy="3071834"/>
          </a:xfrm>
          <a:prstGeom prst="rect">
            <a:avLst/>
          </a:prstGeom>
          <a:ln w="88900" cap="sq" cmpd="dbl">
            <a:solidFill>
              <a:srgbClr val="00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Documents and Settings\я\Рабочий стол\Т.И\С-Х ТРУД аттестация\Фото с-х культур\Овощные\Морковь.jpg"/>
          <p:cNvPicPr>
            <a:picLocks noChangeAspect="1" noChangeArrowheads="1"/>
          </p:cNvPicPr>
          <p:nvPr/>
        </p:nvPicPr>
        <p:blipFill>
          <a:blip r:embed="rId3" cstate="print"/>
          <a:srcRect l="1530" t="2439" r="1531" b="4877"/>
          <a:stretch>
            <a:fillRect/>
          </a:stretch>
        </p:blipFill>
        <p:spPr bwMode="auto">
          <a:xfrm>
            <a:off x="3929058" y="1071546"/>
            <a:ext cx="4857784" cy="2714644"/>
          </a:xfrm>
          <a:prstGeom prst="rect">
            <a:avLst/>
          </a:prstGeom>
          <a:ln w="88900" cap="sq" cmpd="dbl">
            <a:solidFill>
              <a:srgbClr val="0033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42844" y="4214818"/>
            <a:ext cx="1955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Столовая свёкла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00826" y="3429000"/>
            <a:ext cx="2226892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b="1" smtClean="0">
                <a:ln/>
                <a:solidFill>
                  <a:schemeClr val="accent3"/>
                </a:solidFill>
              </a:rPr>
              <a:t>Столовая морковь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8" name="Picture 4" descr="C:\Documents and Settings\я\Рабочий стол\Т.И\С-Х ТРУД аттестация\Фото с-х культур\Овощные\реди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429132"/>
            <a:ext cx="2428892" cy="2285992"/>
          </a:xfrm>
          <a:prstGeom prst="rect">
            <a:avLst/>
          </a:prstGeom>
          <a:ln w="88900" cap="sq" cmpd="dbl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1142976" y="6357958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Редис</a:t>
            </a:r>
            <a:endParaRPr lang="ru-RU" dirty="0"/>
          </a:p>
        </p:txBody>
      </p:sp>
      <p:pic>
        <p:nvPicPr>
          <p:cNvPr id="2" name="Picture 2" descr="C:\Documents and Settings\я\Мои документы\sdm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071942"/>
            <a:ext cx="2652718" cy="2581280"/>
          </a:xfrm>
          <a:prstGeom prst="rect">
            <a:avLst/>
          </a:prstGeom>
          <a:ln w="79375" cap="sq" cmpd="dbl">
            <a:solidFill>
              <a:srgbClr val="0033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7572396" y="6357958"/>
            <a:ext cx="926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Редька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9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900"/>
                            </p:stCondLst>
                            <p:childTnLst>
                              <p:par>
                                <p:cTn id="4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400"/>
                            </p:stCondLst>
                            <p:childTnLst>
                              <p:par>
                                <p:cTn id="4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457200"/>
            <a:ext cx="8253442" cy="1143000"/>
          </a:xfrm>
        </p:spPr>
        <p:txBody>
          <a:bodyPr>
            <a:normAutofit fontScale="90000"/>
          </a:bodyPr>
          <a:lstStyle/>
          <a:p>
            <a: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Капустные овощные </a:t>
            </a:r>
            <a:b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растения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я\Рабочий стол\Т.И\С-Х ТРУД аттестация\Фото с-х культур\Овощные\капус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643050"/>
            <a:ext cx="2286006" cy="2143130"/>
          </a:xfrm>
          <a:prstGeom prst="rect">
            <a:avLst/>
          </a:prstGeom>
          <a:noFill/>
        </p:spPr>
      </p:pic>
      <p:pic>
        <p:nvPicPr>
          <p:cNvPr id="2051" name="Picture 3" descr="C:\Documents and Settings\я\Рабочий стол\Т.И\С-Х ТРУД аттестация\Фото с-х культур\Овощные\цв.кап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357694"/>
            <a:ext cx="2214578" cy="2143130"/>
          </a:xfrm>
          <a:prstGeom prst="rect">
            <a:avLst/>
          </a:prstGeom>
          <a:noFill/>
        </p:spPr>
      </p:pic>
      <p:pic>
        <p:nvPicPr>
          <p:cNvPr id="2052" name="Picture 4" descr="C:\Documents and Settings\я\Рабочий стол\Т.И\С-Х ТРУД аттестация\Фото с-х культур\Овощные\брюссельская капус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143380"/>
            <a:ext cx="1809750" cy="2600325"/>
          </a:xfrm>
          <a:prstGeom prst="rect">
            <a:avLst/>
          </a:prstGeom>
          <a:noFill/>
        </p:spPr>
      </p:pic>
      <p:pic>
        <p:nvPicPr>
          <p:cNvPr id="2053" name="Picture 5" descr="C:\Documents and Settings\я\Рабочий стол\Т.И\С-Х ТРУД аттестация\Фото с-х культур\Овощные\пекинская капуста.jpg"/>
          <p:cNvPicPr>
            <a:picLocks noChangeAspect="1" noChangeArrowheads="1"/>
          </p:cNvPicPr>
          <p:nvPr/>
        </p:nvPicPr>
        <p:blipFill>
          <a:blip r:embed="rId5" cstate="print"/>
          <a:srcRect t="15596"/>
          <a:stretch>
            <a:fillRect/>
          </a:stretch>
        </p:blipFill>
        <p:spPr bwMode="auto">
          <a:xfrm>
            <a:off x="5500694" y="285728"/>
            <a:ext cx="2500310" cy="3005144"/>
          </a:xfrm>
          <a:prstGeom prst="rect">
            <a:avLst/>
          </a:prstGeom>
          <a:noFill/>
        </p:spPr>
      </p:pic>
      <p:pic>
        <p:nvPicPr>
          <p:cNvPr id="2054" name="Picture 6" descr="C:\Documents and Settings\я\Рабочий стол\Т.И\С-Х ТРУД аттестация\Фото с-х культур\Овощные\кольр..jpg"/>
          <p:cNvPicPr>
            <a:picLocks noChangeAspect="1" noChangeArrowheads="1"/>
          </p:cNvPicPr>
          <p:nvPr/>
        </p:nvPicPr>
        <p:blipFill>
          <a:blip r:embed="rId6" cstate="print"/>
          <a:srcRect r="20714"/>
          <a:stretch>
            <a:fillRect/>
          </a:stretch>
        </p:blipFill>
        <p:spPr bwMode="auto">
          <a:xfrm>
            <a:off x="5786446" y="3786190"/>
            <a:ext cx="2643206" cy="2857500"/>
          </a:xfrm>
          <a:prstGeom prst="rect">
            <a:avLst/>
          </a:prstGeom>
          <a:noFill/>
        </p:spPr>
      </p:pic>
      <p:pic>
        <p:nvPicPr>
          <p:cNvPr id="2055" name="Picture 7" descr="C:\Documents and Settings\я\Рабочий стол\Т.И\С-Х ТРУД аттестация\Фото с-х культур\Овощные\красн.кап.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1643050"/>
            <a:ext cx="2214578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3786190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Белокочанная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57224" y="6488668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Цветная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14612" y="3786190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Краснокочанная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5786454"/>
            <a:ext cx="873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Брюс-</a:t>
            </a:r>
          </a:p>
          <a:p>
            <a:r>
              <a:rPr dirty="0" smtClean="0"/>
              <a:t>с</a:t>
            </a:r>
            <a:r>
              <a:rPr smtClean="0"/>
              <a:t>ельс-</a:t>
            </a:r>
          </a:p>
          <a:p>
            <a:r>
              <a:rPr smtClean="0"/>
              <a:t>кая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834026" y="5857892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Кольраби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43636" y="3286124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Пекинская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я\Рабочий стол\Т.И\С-Х ТРУД аттестация\Фото с-х культур\Овощные\Огурец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3836"/>
          <a:stretch>
            <a:fillRect/>
          </a:stretch>
        </p:blipFill>
        <p:spPr bwMode="auto">
          <a:xfrm>
            <a:off x="428596" y="1643050"/>
            <a:ext cx="3786214" cy="2428892"/>
          </a:xfrm>
          <a:prstGeom prst="rect">
            <a:avLst/>
          </a:prstGeom>
          <a:noFill/>
        </p:spPr>
      </p:pic>
      <p:pic>
        <p:nvPicPr>
          <p:cNvPr id="3075" name="Picture 3" descr="C:\Documents and Settings\я\Рабочий стол\Т.И\С-Х ТРУД аттестация\Фото с-х культур\Овощные\Помидор.jpg"/>
          <p:cNvPicPr>
            <a:picLocks noChangeAspect="1" noChangeArrowheads="1"/>
          </p:cNvPicPr>
          <p:nvPr/>
        </p:nvPicPr>
        <p:blipFill>
          <a:blip r:embed="rId3" cstate="print"/>
          <a:srcRect b="4296"/>
          <a:stretch>
            <a:fillRect/>
          </a:stretch>
        </p:blipFill>
        <p:spPr bwMode="auto">
          <a:xfrm>
            <a:off x="4714876" y="1000108"/>
            <a:ext cx="4214842" cy="2714620"/>
          </a:xfrm>
          <a:prstGeom prst="rect">
            <a:avLst/>
          </a:prstGeom>
          <a:noFill/>
        </p:spPr>
      </p:pic>
      <p:pic>
        <p:nvPicPr>
          <p:cNvPr id="3077" name="Picture 5" descr="C:\Documents and Settings\я\Рабочий стол\Т.И\С-Х ТРУД аттестация\Фото с-х культур\Овощные\26-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429132"/>
            <a:ext cx="3786181" cy="189546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001024" y="3000372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Томат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928926" y="6357958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Баклажан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071802" y="400050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Огурец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2004" cy="1385910"/>
          </a:xfrm>
        </p:spPr>
        <p:txBody>
          <a:bodyPr>
            <a:normAutofit/>
          </a:bodyPr>
          <a:lstStyle/>
          <a:p>
            <a: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Плодовые овощные</a:t>
            </a:r>
            <a:b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растения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Documents and Settings\я\Мои документы\Перец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3929066"/>
            <a:ext cx="3357586" cy="278608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43438" y="635795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Перец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14290"/>
            <a:ext cx="7696200" cy="785818"/>
          </a:xfrm>
        </p:spPr>
        <p:txBody>
          <a:bodyPr>
            <a:normAutofit fontScale="90000"/>
          </a:bodyPr>
          <a:lstStyle/>
          <a:p>
            <a: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Луковичные овощные растения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 descr="C:\Documents and Settings\я\Рабочий стол\Т.И\С-Х ТРУД аттестация\Фото с-х культур\Овощные\лук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6920"/>
          <a:stretch>
            <a:fillRect/>
          </a:stretch>
        </p:blipFill>
        <p:spPr bwMode="auto">
          <a:xfrm>
            <a:off x="214282" y="1142984"/>
            <a:ext cx="4857784" cy="3071834"/>
          </a:xfrm>
          <a:prstGeom prst="rect">
            <a:avLst/>
          </a:prstGeom>
          <a:noFill/>
        </p:spPr>
      </p:pic>
      <p:pic>
        <p:nvPicPr>
          <p:cNvPr id="4099" name="Picture 3" descr="C:\Documents and Settings\я\Рабочий стол\Т.И\С-Х ТРУД аттестация\Фото с-х культур\Овощные\Чеснок.jpg"/>
          <p:cNvPicPr>
            <a:picLocks noChangeAspect="1" noChangeArrowheads="1"/>
          </p:cNvPicPr>
          <p:nvPr/>
        </p:nvPicPr>
        <p:blipFill>
          <a:blip r:embed="rId3" cstate="print"/>
          <a:srcRect r="7813" b="6250"/>
          <a:stretch>
            <a:fillRect/>
          </a:stretch>
        </p:blipFill>
        <p:spPr bwMode="auto">
          <a:xfrm>
            <a:off x="4643438" y="3357562"/>
            <a:ext cx="4214842" cy="27860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3108" y="4286256"/>
            <a:ext cx="702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smtClean="0"/>
              <a:t>Лук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858016" y="6215082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2400" smtClean="0"/>
              <a:t>Чеснок</a:t>
            </a:r>
            <a:endParaRPr lang="ru-RU" sz="24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457200"/>
            <a:ext cx="5214974" cy="971536"/>
          </a:xfrm>
        </p:spPr>
        <p:txBody>
          <a:bodyPr/>
          <a:lstStyle/>
          <a:p>
            <a: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Зеленные культуры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" name="Picture 2" descr="C:\Documents and Settings\я\Рабочий стол\Т.И\С-Х ТРУД аттестация\Фото с-х культур\Овощные\lukpero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857364"/>
            <a:ext cx="3071814" cy="2214563"/>
          </a:xfrm>
          <a:prstGeom prst="rect">
            <a:avLst/>
          </a:prstGeom>
          <a:noFill/>
        </p:spPr>
      </p:pic>
      <p:pic>
        <p:nvPicPr>
          <p:cNvPr id="1027" name="Picture 3" descr="C:\Documents and Settings\я\Рабочий стол\Т.И\С-Х ТРУД аттестация\Фото с-х культур\Овощные\petrushk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3429004" cy="2571753"/>
          </a:xfrm>
          <a:prstGeom prst="rect">
            <a:avLst/>
          </a:prstGeom>
          <a:noFill/>
        </p:spPr>
      </p:pic>
      <p:pic>
        <p:nvPicPr>
          <p:cNvPr id="1028" name="Picture 4" descr="C:\Documents and Settings\я\Рабочий стол\Т.И\С-Х ТРУД аттестация\Фото с-х культур\Овощные\щавель.jpg"/>
          <p:cNvPicPr>
            <a:picLocks noChangeAspect="1" noChangeArrowheads="1"/>
          </p:cNvPicPr>
          <p:nvPr/>
        </p:nvPicPr>
        <p:blipFill>
          <a:blip r:embed="rId4" cstate="print"/>
          <a:srcRect b="8333"/>
          <a:stretch>
            <a:fillRect/>
          </a:stretch>
        </p:blipFill>
        <p:spPr bwMode="auto">
          <a:xfrm>
            <a:off x="5500694" y="3286124"/>
            <a:ext cx="3500462" cy="2857520"/>
          </a:xfrm>
          <a:prstGeom prst="rect">
            <a:avLst/>
          </a:prstGeom>
          <a:noFill/>
        </p:spPr>
      </p:pic>
      <p:pic>
        <p:nvPicPr>
          <p:cNvPr id="1029" name="Picture 5" descr="C:\Documents and Settings\я\Рабочий стол\Т.И\С-Х ТРУД аттестация\Фото с-х культур\Овощные\салат-1.jpg"/>
          <p:cNvPicPr>
            <a:picLocks noChangeAspect="1" noChangeArrowheads="1"/>
          </p:cNvPicPr>
          <p:nvPr/>
        </p:nvPicPr>
        <p:blipFill>
          <a:blip r:embed="rId5" cstate="print"/>
          <a:srcRect t="47500"/>
          <a:stretch>
            <a:fillRect/>
          </a:stretch>
        </p:blipFill>
        <p:spPr bwMode="auto">
          <a:xfrm>
            <a:off x="2428860" y="4429132"/>
            <a:ext cx="3052766" cy="2000244"/>
          </a:xfrm>
          <a:prstGeom prst="rect">
            <a:avLst/>
          </a:prstGeom>
          <a:noFill/>
        </p:spPr>
      </p:pic>
      <p:pic>
        <p:nvPicPr>
          <p:cNvPr id="1030" name="Picture 6" descr="C:\Documents and Settings\я\Мои документы\Укроп.jpg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3115"/>
            <a:ext cx="1928826" cy="364333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14348" y="5857892"/>
            <a:ext cx="814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Укроп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16" y="2786058"/>
            <a:ext cx="1217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Петрушка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6357958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Салат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071802" y="4071942"/>
            <a:ext cx="15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Зелёный лук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858016" y="6215082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mtClean="0"/>
              <a:t>Щавель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214290"/>
            <a:ext cx="6229368" cy="928694"/>
          </a:xfrm>
        </p:spPr>
        <p:txBody>
          <a:bodyPr/>
          <a:lstStyle/>
          <a:p>
            <a:r>
              <a:rPr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Использование овощей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Documents and Settings\я\Мои документы\tomat_zelen_3000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643314"/>
            <a:ext cx="1905000" cy="3038475"/>
          </a:xfrm>
          <a:prstGeom prst="rect">
            <a:avLst/>
          </a:prstGeom>
          <a:noFill/>
        </p:spPr>
      </p:pic>
      <p:pic>
        <p:nvPicPr>
          <p:cNvPr id="1027" name="Picture 3" descr="C:\Documents and Settings\я\Мои документы\ogur_kons_100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285728"/>
            <a:ext cx="1428728" cy="2366958"/>
          </a:xfrm>
          <a:prstGeom prst="rect">
            <a:avLst/>
          </a:prstGeom>
          <a:noFill/>
        </p:spPr>
      </p:pic>
      <p:pic>
        <p:nvPicPr>
          <p:cNvPr id="1028" name="Picture 4" descr="C:\Documents and Settings\я\Мои документы\adj_ostr_68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571612"/>
            <a:ext cx="1547810" cy="2509834"/>
          </a:xfrm>
          <a:prstGeom prst="rect">
            <a:avLst/>
          </a:prstGeom>
          <a:noFill/>
        </p:spPr>
      </p:pic>
      <p:pic>
        <p:nvPicPr>
          <p:cNvPr id="1029" name="Picture 5" descr="C:\Documents and Settings\я\Мои документы\tsvetn_kap_te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928802"/>
            <a:ext cx="1778000" cy="1565275"/>
          </a:xfrm>
          <a:prstGeom prst="rect">
            <a:avLst/>
          </a:prstGeom>
          <a:noFill/>
        </p:spPr>
      </p:pic>
      <p:pic>
        <p:nvPicPr>
          <p:cNvPr id="1030" name="Picture 6" descr="C:\Documents and Settings\я\Мои документы\trmo_salad_balkaz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57884" y="4429132"/>
            <a:ext cx="3048008" cy="2214568"/>
          </a:xfrm>
          <a:prstGeom prst="rect">
            <a:avLst/>
          </a:prstGeom>
          <a:noFill/>
        </p:spPr>
      </p:pic>
      <p:pic>
        <p:nvPicPr>
          <p:cNvPr id="1032" name="Picture 8" descr="C:\Documents and Settings\я\Мои документы\polevoj_sala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15140" y="2714620"/>
            <a:ext cx="1785950" cy="1577979"/>
          </a:xfrm>
          <a:prstGeom prst="rect">
            <a:avLst/>
          </a:prstGeom>
          <a:noFill/>
        </p:spPr>
      </p:pic>
      <p:pic>
        <p:nvPicPr>
          <p:cNvPr id="2" name="Picture 2" descr="C:\Documents and Settings\я\Мои документы\borsh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214818"/>
            <a:ext cx="2471738" cy="2476501"/>
          </a:xfrm>
          <a:prstGeom prst="rect">
            <a:avLst/>
          </a:prstGeom>
          <a:noFill/>
        </p:spPr>
      </p:pic>
      <p:pic>
        <p:nvPicPr>
          <p:cNvPr id="4" name="Picture 3" descr="C:\Documents and Settings\я\Мои документы\суп с лососем и сыром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6050" y="2285992"/>
            <a:ext cx="1743076" cy="178593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543040"/>
          </a:xfrm>
        </p:spPr>
        <p:txBody>
          <a:bodyPr>
            <a:normAutofit fontScale="90000"/>
          </a:bodyPr>
          <a:lstStyle>
            <a:extLst/>
          </a:lstStyle>
          <a:p>
            <a:r>
              <a:rPr smtClean="0"/>
              <a:t>Овощные растения выращивают для получения сочных листьев, корней, стеблей и др.</a:t>
            </a:r>
            <a:br>
              <a:rPr smtClean="0"/>
            </a:b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100000">
              <a:schemeClr val="bg1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1400164"/>
          </a:xfrm>
        </p:spPr>
        <p:txBody>
          <a:bodyPr>
            <a:normAutofit fontScale="90000"/>
          </a:bodyPr>
          <a:lstStyle>
            <a:extLst/>
          </a:lstStyle>
          <a:p>
            <a:r>
              <a:rPr lang="ru-RU" dirty="0"/>
              <a:t>Как </a:t>
            </a:r>
            <a:r>
              <a:rPr lang="ru-RU" dirty="0" smtClean="0"/>
              <a:t>называются </a:t>
            </a:r>
            <a:r>
              <a:rPr smtClean="0"/>
              <a:t>сочные части растений, которые употребляют в пищу?</a:t>
            </a:r>
            <a:endParaRPr lang="ru-RU" dirty="0"/>
          </a:p>
        </p:txBody>
      </p:sp>
      <p:sp>
        <p:nvSpPr>
          <p:cNvPr id="22" name="Rectangle 7"/>
          <p:cNvSpPr>
            <a:spLocks noGrp="1"/>
          </p:cNvSpPr>
          <p:nvPr>
            <p:ph type="body" sz="quarter" idx="14"/>
          </p:nvPr>
        </p:nvSpPr>
        <p:spPr>
          <a:xfrm>
            <a:off x="928662" y="2285992"/>
            <a:ext cx="7215238" cy="1785950"/>
          </a:xfrm>
        </p:spPr>
        <p:txBody>
          <a:bodyPr/>
          <a:lstStyle>
            <a:extLst/>
          </a:lstStyle>
          <a:p>
            <a:r>
              <a:rPr smtClean="0"/>
              <a:t>Овощи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iz show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l="50000" t="50000"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7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55000" dist="50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Quiz show</Template>
  <TotalTime>0</TotalTime>
  <Words>129</Words>
  <Application>Microsoft Office PowerPoint</Application>
  <PresentationFormat>Экран (4:3)</PresentationFormat>
  <Paragraphs>59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Quiz show</vt:lpstr>
      <vt:lpstr>Овощные культуры</vt:lpstr>
      <vt:lpstr>Корнеплоды</vt:lpstr>
      <vt:lpstr>Капустные овощные           растения</vt:lpstr>
      <vt:lpstr>Плодовые овощные растения</vt:lpstr>
      <vt:lpstr>Луковичные овощные растения</vt:lpstr>
      <vt:lpstr>Зеленные культуры</vt:lpstr>
      <vt:lpstr>Использование овощей</vt:lpstr>
      <vt:lpstr>Овощные растения выращивают для получения сочных листьев, корней, стеблей и др. </vt:lpstr>
      <vt:lpstr>Как называются сочные части растений, которые употребляют в пищу?</vt:lpstr>
      <vt:lpstr>На какие группы можно разделить овощные культуры?</vt:lpstr>
      <vt:lpstr>Сопоставьте группы овощных растений и овощные культуры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2008-12-29T19:26:12Z</dcterms:created>
  <dcterms:modified xsi:type="dcterms:W3CDTF">2016-02-14T10:22:57Z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  <property fmtid="{D5CDD505-2E9C-101B-9397-08002B2CF9AE}" pid="4" name="_TemplateID">
    <vt:lpwstr>TC101769291049</vt:lpwstr>
  </property>
</Properties>
</file>