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0" r:id="rId3"/>
    <p:sldId id="257" r:id="rId4"/>
    <p:sldId id="259" r:id="rId5"/>
    <p:sldId id="269" r:id="rId6"/>
    <p:sldId id="277" r:id="rId7"/>
    <p:sldId id="261" r:id="rId8"/>
    <p:sldId id="262" r:id="rId9"/>
    <p:sldId id="263" r:id="rId10"/>
    <p:sldId id="264" r:id="rId11"/>
    <p:sldId id="278" r:id="rId12"/>
    <p:sldId id="265" r:id="rId13"/>
    <p:sldId id="266" r:id="rId14"/>
    <p:sldId id="273" r:id="rId15"/>
    <p:sldId id="274" r:id="rId16"/>
    <p:sldId id="276" r:id="rId17"/>
    <p:sldId id="275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88" autoAdjust="0"/>
    <p:restoredTop sz="94607" autoAdjust="0"/>
  </p:normalViewPr>
  <p:slideViewPr>
    <p:cSldViewPr>
      <p:cViewPr varScale="1">
        <p:scale>
          <a:sx n="73" d="100"/>
          <a:sy n="73" d="100"/>
        </p:scale>
        <p:origin x="902" y="65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C4648-DBFF-4837-B222-38C91BB697AD}" type="datetimeFigureOut">
              <a:rPr lang="ru-RU" smtClean="0"/>
              <a:pPr/>
              <a:t>06.02.2024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038F5-D0FF-4F68-826E-D25A0914576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C4648-DBFF-4837-B222-38C91BB697AD}" type="datetimeFigureOut">
              <a:rPr lang="ru-RU" smtClean="0"/>
              <a:pPr/>
              <a:t>06.02.2024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038F5-D0FF-4F68-826E-D25A091457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C4648-DBFF-4837-B222-38C91BB697AD}" type="datetimeFigureOut">
              <a:rPr lang="ru-RU" smtClean="0"/>
              <a:pPr/>
              <a:t>06.02.2024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038F5-D0FF-4F68-826E-D25A091457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C4648-DBFF-4837-B222-38C91BB697AD}" type="datetimeFigureOut">
              <a:rPr lang="ru-RU" smtClean="0"/>
              <a:pPr/>
              <a:t>06.02.2024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038F5-D0FF-4F68-826E-D25A091457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C4648-DBFF-4837-B222-38C91BB697AD}" type="datetimeFigureOut">
              <a:rPr lang="ru-RU" smtClean="0"/>
              <a:pPr/>
              <a:t>06.02.2024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038F5-D0FF-4F68-826E-D25A0914576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C4648-DBFF-4837-B222-38C91BB697AD}" type="datetimeFigureOut">
              <a:rPr lang="ru-RU" smtClean="0"/>
              <a:pPr/>
              <a:t>06.02.2024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038F5-D0FF-4F68-826E-D25A091457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C4648-DBFF-4837-B222-38C91BB697AD}" type="datetimeFigureOut">
              <a:rPr lang="ru-RU" smtClean="0"/>
              <a:pPr/>
              <a:t>06.02.2024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038F5-D0FF-4F68-826E-D25A091457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C4648-DBFF-4837-B222-38C91BB697AD}" type="datetimeFigureOut">
              <a:rPr lang="ru-RU" smtClean="0"/>
              <a:pPr/>
              <a:t>06.02.2024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038F5-D0FF-4F68-826E-D25A091457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C4648-DBFF-4837-B222-38C91BB697AD}" type="datetimeFigureOut">
              <a:rPr lang="ru-RU" smtClean="0"/>
              <a:pPr/>
              <a:t>06.02.2024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038F5-D0FF-4F68-826E-D25A0914576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C4648-DBFF-4837-B222-38C91BB697AD}" type="datetimeFigureOut">
              <a:rPr lang="ru-RU" smtClean="0"/>
              <a:pPr/>
              <a:t>06.02.2024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038F5-D0FF-4F68-826E-D25A091457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C4648-DBFF-4837-B222-38C91BB697AD}" type="datetimeFigureOut">
              <a:rPr lang="ru-RU" smtClean="0"/>
              <a:pPr/>
              <a:t>06.02.2024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038F5-D0FF-4F68-826E-D25A0914576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B32C4648-DBFF-4837-B222-38C91BB697AD}" type="datetimeFigureOut">
              <a:rPr lang="ru-RU" smtClean="0"/>
              <a:pPr/>
              <a:t>06.02.2024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AF9038F5-D0FF-4F68-826E-D25A0914576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4.wdp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5.png"/><Relationship Id="rId4" Type="http://schemas.openxmlformats.org/officeDocument/2006/relationships/oleObject" Target="../embeddings/oleObject1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microsoft.com/office/2007/relationships/hdphoto" Target="../media/hdphoto6.wdp"/><Relationship Id="rId7" Type="http://schemas.openxmlformats.org/officeDocument/2006/relationships/image" Target="../media/image21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11" Type="http://schemas.microsoft.com/office/2007/relationships/hdphoto" Target="../media/hdphoto9.wdp"/><Relationship Id="rId5" Type="http://schemas.microsoft.com/office/2007/relationships/hdphoto" Target="../media/hdphoto7.wdp"/><Relationship Id="rId10" Type="http://schemas.openxmlformats.org/officeDocument/2006/relationships/image" Target="../media/image23.jpeg"/><Relationship Id="rId4" Type="http://schemas.openxmlformats.org/officeDocument/2006/relationships/image" Target="../media/image19.jpeg"/><Relationship Id="rId9" Type="http://schemas.microsoft.com/office/2007/relationships/hdphoto" Target="../media/hdphoto8.wdp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Relationship Id="rId9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87624" y="1500174"/>
            <a:ext cx="78306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«Корзина для подснежников»</a:t>
            </a:r>
            <a:endParaRPr lang="ru-RU" sz="4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Текст 4"/>
          <p:cNvSpPr txBox="1">
            <a:spLocks/>
          </p:cNvSpPr>
          <p:nvPr/>
        </p:nvSpPr>
        <p:spPr>
          <a:xfrm>
            <a:off x="0" y="0"/>
            <a:ext cx="9396536" cy="1080120"/>
          </a:xfrm>
          <a:prstGeom prst="rect">
            <a:avLst/>
          </a:prstGeom>
        </p:spPr>
        <p:txBody>
          <a:bodyPr>
            <a:no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>
            <a:lvl1pPr marL="391935" indent="-391935" algn="l" defTabSz="104515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9192" indent="-326612" algn="l" defTabSz="1045159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6449" indent="-261290" algn="l" defTabSz="104515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9029" indent="-261290" algn="l" defTabSz="1045159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51608" indent="-261290" algn="l" defTabSz="1045159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74188" indent="-261290" algn="l" defTabSz="104515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96767" indent="-261290" algn="l" defTabSz="104515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9347" indent="-261290" algn="l" defTabSz="104515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41927" indent="-261290" algn="l" defTabSz="104515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Государственное бюджетное дошкольное образовательное учреждение</a:t>
            </a:r>
          </a:p>
          <a:p>
            <a:pPr marL="0" indent="0" algn="ctr">
              <a:buNone/>
            </a:pPr>
            <a:r>
              <a:rPr lang="ru-RU" sz="1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детский сад № 29 </a:t>
            </a:r>
            <a:r>
              <a:rPr lang="ru-RU" sz="1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общеразвивающего</a:t>
            </a:r>
            <a:r>
              <a:rPr lang="ru-RU" sz="1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вида</a:t>
            </a:r>
          </a:p>
          <a:p>
            <a:pPr marL="0" indent="0" algn="ctr">
              <a:buNone/>
            </a:pPr>
            <a:r>
              <a:rPr lang="ru-RU" sz="1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с приоритетным осуществлением деятельности  по познавательно-речевому  развитию детей</a:t>
            </a:r>
          </a:p>
          <a:p>
            <a:pPr marL="0" indent="0" algn="ctr">
              <a:buNone/>
            </a:pPr>
            <a:r>
              <a:rPr lang="ru-RU" sz="1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Кировского района Санкт-Петербурга</a:t>
            </a:r>
          </a:p>
          <a:p>
            <a:endParaRPr lang="ru-RU" sz="12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1979712" y="1052736"/>
            <a:ext cx="5616624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5292080" y="4437112"/>
            <a:ext cx="370841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Автор: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Воспитатель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                        Е.Н. Ломова</a:t>
            </a:r>
            <a:endParaRPr lang="ru-RU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187624" y="2428868"/>
            <a:ext cx="770485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n w="6350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Познавательно-исследовательская деятельность </a:t>
            </a:r>
          </a:p>
          <a:p>
            <a:pPr algn="ctr"/>
            <a:r>
              <a:rPr lang="ru-RU" dirty="0" smtClean="0">
                <a:ln w="6350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детей старшего дошкольного возраста </a:t>
            </a:r>
          </a:p>
          <a:p>
            <a:pPr algn="ctr"/>
            <a:r>
              <a:rPr lang="ru-RU" dirty="0" smtClean="0">
                <a:ln w="6350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 использованием ИКТ и</a:t>
            </a:r>
          </a:p>
          <a:p>
            <a:pPr algn="ctr"/>
            <a:r>
              <a:rPr lang="ru-RU" dirty="0" smtClean="0">
                <a:ln w="6350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современных педагогических технологий:</a:t>
            </a:r>
          </a:p>
          <a:p>
            <a:pPr algn="ctr"/>
            <a:r>
              <a:rPr lang="ru-RU" dirty="0" smtClean="0">
                <a:ln w="6350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n w="6350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Тестопластика</a:t>
            </a:r>
            <a:r>
              <a:rPr lang="ru-RU" dirty="0" smtClean="0">
                <a:ln w="6350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  </a:t>
            </a:r>
          </a:p>
          <a:p>
            <a:pPr algn="ctr"/>
            <a:r>
              <a:rPr lang="ru-RU" smtClean="0">
                <a:ln w="12700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smtClean="0">
                <a:ln w="12700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dirty="0" smtClean="0">
                <a:ln w="12700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</a:rPr>
            </a:br>
            <a:endParaRPr lang="ru-RU" dirty="0">
              <a:ln w="12700">
                <a:solidFill>
                  <a:schemeClr val="accent6">
                    <a:lumMod val="75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Серега\Desktop\тестопластика\DSC0437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968591"/>
            <a:ext cx="4410490" cy="5880653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151732" y="260648"/>
            <a:ext cx="3168352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Лепка –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одно из полезнейших занятий для ребенка, одно из средств эстетического воспитания – помогает формировать художественный вкус, учит видеть и понимать прекрасное в окружающей нас жизни и в искусстве. </a:t>
            </a:r>
            <a:endParaRPr lang="ru-RU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Воспроизводя 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тот или иной предмет с натуры, по памяти или по рисунку, дети знакомятся с его формой, развивают руки, пальцы, что способствует развитию речи. </a:t>
            </a:r>
            <a:endParaRPr lang="ru-RU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Дошкольники 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приучаются более внимательно рассматривать предмет, что развивает наблюдательность, детскую фантазию.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331640" y="404664"/>
            <a:ext cx="7416824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 </a:t>
            </a:r>
            <a:r>
              <a:rPr lang="ru-RU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Лепка для детей </a:t>
            </a:r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– </a:t>
            </a:r>
            <a:r>
              <a:rPr lang="ru-RU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это</a:t>
            </a:r>
          </a:p>
          <a:p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• </a:t>
            </a:r>
            <a:r>
              <a:rPr lang="ru-RU" sz="2800" b="1" dirty="0">
                <a:ln w="1905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любимое и интересное занятие;</a:t>
            </a:r>
          </a:p>
          <a:p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• </a:t>
            </a:r>
            <a:r>
              <a:rPr lang="ru-RU" sz="2800" b="1" dirty="0">
                <a:ln w="1905"/>
                <a:solidFill>
                  <a:schemeClr val="tx2">
                    <a:lumMod val="40000"/>
                    <a:lumOff val="6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развитие творческих способностей;</a:t>
            </a:r>
          </a:p>
          <a:p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• </a:t>
            </a:r>
            <a:r>
              <a:rPr lang="ru-RU" sz="2800" b="1" dirty="0">
                <a:ln w="1905"/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получение новых знаний и расширение своего кругозора;</a:t>
            </a:r>
          </a:p>
          <a:p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• </a:t>
            </a:r>
            <a:r>
              <a:rPr lang="ru-RU" sz="2800" b="1" dirty="0">
                <a:ln w="1905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развитие мышления и умение создавать целостный образ;</a:t>
            </a:r>
          </a:p>
          <a:p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• </a:t>
            </a:r>
            <a:r>
              <a:rPr lang="ru-RU" sz="2800" b="1" dirty="0">
                <a:ln w="1905"/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воспитание желания заниматься ручным трудом;</a:t>
            </a:r>
          </a:p>
          <a:p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• </a:t>
            </a:r>
            <a:r>
              <a:rPr lang="ru-RU" sz="2800" b="1" dirty="0">
                <a:ln w="1905"/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умение планировать свою работу и доводить начатое дело до конца;</a:t>
            </a:r>
          </a:p>
          <a:p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• </a:t>
            </a:r>
            <a:r>
              <a:rPr lang="ru-RU" sz="2800" b="1" dirty="0">
                <a:ln w="1905"/>
                <a:solidFill>
                  <a:schemeClr val="bg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формирование у детей навыков самостоятельной деятельности.</a:t>
            </a:r>
          </a:p>
        </p:txBody>
      </p:sp>
    </p:spTree>
    <p:extLst>
      <p:ext uri="{BB962C8B-B14F-4D97-AF65-F5344CB8AC3E}">
        <p14:creationId xmlns:p14="http://schemas.microsoft.com/office/powerpoint/2010/main" val="2480109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Серега\Desktop\тестопластика\DSC04372.JPG"/>
          <p:cNvPicPr>
            <a:picLocks noChangeAspect="1" noChangeArrowheads="1"/>
          </p:cNvPicPr>
          <p:nvPr/>
        </p:nvPicPr>
        <p:blipFill rotWithShape="1">
          <a:blip r:embed="rId2" cstate="print"/>
          <a:srcRect t="13669" b="6233"/>
          <a:stretch/>
        </p:blipFill>
        <p:spPr bwMode="auto">
          <a:xfrm>
            <a:off x="3567618" y="3583880"/>
            <a:ext cx="2842180" cy="3108672"/>
          </a:xfrm>
          <a:prstGeom prst="rect">
            <a:avLst/>
          </a:prstGeom>
          <a:noFill/>
        </p:spPr>
      </p:pic>
      <p:pic>
        <p:nvPicPr>
          <p:cNvPr id="5124" name="Picture 4" descr="C:\Users\Серега\Desktop\тестопластика\DSC0437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147413" y="3583880"/>
            <a:ext cx="2331504" cy="3108672"/>
          </a:xfrm>
          <a:prstGeom prst="rect">
            <a:avLst/>
          </a:prstGeom>
          <a:noFill/>
        </p:spPr>
      </p:pic>
      <p:pic>
        <p:nvPicPr>
          <p:cNvPr id="5125" name="Picture 5" descr="C:\Users\Серега\Desktop\тестопластика\DSC0437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33229" y="3578324"/>
            <a:ext cx="2322258" cy="3096344"/>
          </a:xfrm>
          <a:prstGeom prst="rect">
            <a:avLst/>
          </a:prstGeom>
          <a:noFill/>
        </p:spPr>
      </p:pic>
      <p:pic>
        <p:nvPicPr>
          <p:cNvPr id="7" name="Picture 4" descr="C:\Users\Серега\Desktop\тестопластика\DSC0436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32744" y="815224"/>
            <a:ext cx="2016224" cy="2688298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3707903" y="815224"/>
            <a:ext cx="524758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Изделия можно сушить как в духовке, так и просто на воздухе. Если покрыть лаком, то поделки прослужат долгое время.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2" descr="G:\DCIM\134CANON\IMG_3474.JPG"/>
          <p:cNvPicPr>
            <a:picLocks noChangeAspect="1" noChangeArrowheads="1"/>
          </p:cNvPicPr>
          <p:nvPr/>
        </p:nvPicPr>
        <p:blipFill>
          <a:blip r:embed="rId2" cstate="print">
            <a:lum bright="1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4427984" y="2780928"/>
            <a:ext cx="4593104" cy="3888432"/>
          </a:xfrm>
          <a:prstGeom prst="rect">
            <a:avLst/>
          </a:prstGeom>
          <a:noFill/>
          <a:ln w="28575">
            <a:solidFill>
              <a:srgbClr val="FFCC00"/>
            </a:solidFill>
            <a:miter lim="800000"/>
            <a:headEnd/>
            <a:tailEnd/>
          </a:ln>
        </p:spPr>
      </p:pic>
      <p:pic>
        <p:nvPicPr>
          <p:cNvPr id="4" name="Picture 11" descr="G:\DCIM\134CANON\IMG_347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rcRect t="2837" b="6383"/>
          <a:stretch>
            <a:fillRect/>
          </a:stretch>
        </p:blipFill>
        <p:spPr bwMode="auto">
          <a:xfrm>
            <a:off x="1187623" y="1412776"/>
            <a:ext cx="3799752" cy="3024336"/>
          </a:xfrm>
          <a:prstGeom prst="rect">
            <a:avLst/>
          </a:prstGeom>
          <a:noFill/>
          <a:ln w="28575">
            <a:solidFill>
              <a:srgbClr val="FFCC00"/>
            </a:solidFill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1187623" y="332656"/>
            <a:ext cx="781236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Выставка – очень важный момент – ребенок сравнивает свои работы с работами других детей.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187623" y="4725144"/>
            <a:ext cx="302433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Выставка помогает самоутверждению и поддержанию интереса к творчеству.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13"/>
          <p:cNvSpPr>
            <a:spLocks noChangeArrowheads="1"/>
          </p:cNvSpPr>
          <p:nvPr/>
        </p:nvSpPr>
        <p:spPr bwMode="auto">
          <a:xfrm>
            <a:off x="1259632" y="188640"/>
            <a:ext cx="7632848" cy="504056"/>
          </a:xfrm>
          <a:prstGeom prst="flowChartAlternateProcess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001">
            <a:schemeClr val="lt2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</a:rPr>
              <a:t>Рассматривание  иллюстраций</a:t>
            </a:r>
            <a:endParaRPr lang="ru-RU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</a:endParaRPr>
          </a:p>
        </p:txBody>
      </p:sp>
      <p:pic>
        <p:nvPicPr>
          <p:cNvPr id="18436" name="Picture 4" descr="C:\аленка\алена\картинки\Фото01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5621" y="1124744"/>
            <a:ext cx="7056784" cy="5291858"/>
          </a:xfrm>
          <a:prstGeom prst="rect">
            <a:avLst/>
          </a:prstGeom>
          <a:noFill/>
          <a:ln w="28575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1363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9" descr="IMG_342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0148" y="1123844"/>
            <a:ext cx="5184259" cy="3889481"/>
          </a:xfrm>
          <a:prstGeom prst="rect">
            <a:avLst/>
          </a:prstGeom>
          <a:noFill/>
          <a:ln w="28575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074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7766773"/>
              </p:ext>
            </p:extLst>
          </p:nvPr>
        </p:nvGraphicFramePr>
        <p:xfrm>
          <a:off x="1187624" y="2276872"/>
          <a:ext cx="1351209" cy="17281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Точечный рисунок" r:id="rId4" imgW="10200000" imgH="13057143" progId="PBrush">
                  <p:embed/>
                </p:oleObj>
              </mc:Choice>
              <mc:Fallback>
                <p:oleObj name="Точечный рисунок" r:id="rId4" imgW="10200000" imgH="13057143" progId="PBrush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624" y="2276872"/>
                        <a:ext cx="1351209" cy="1728192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CC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82" name="AutoShape 18"/>
          <p:cNvSpPr>
            <a:spLocks noChangeArrowheads="1"/>
          </p:cNvSpPr>
          <p:nvPr/>
        </p:nvSpPr>
        <p:spPr bwMode="auto">
          <a:xfrm>
            <a:off x="1187623" y="252709"/>
            <a:ext cx="7781097" cy="648494"/>
          </a:xfrm>
          <a:prstGeom prst="flowChartAlternateProcess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001">
            <a:schemeClr val="lt2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</a:rPr>
              <a:t>Чтение художественной литературы</a:t>
            </a:r>
            <a:endParaRPr lang="ru-RU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</a:endParaRPr>
          </a:p>
        </p:txBody>
      </p:sp>
      <p:graphicFrame>
        <p:nvGraphicFramePr>
          <p:cNvPr id="3076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9053613"/>
              </p:ext>
            </p:extLst>
          </p:nvPr>
        </p:nvGraphicFramePr>
        <p:xfrm>
          <a:off x="1404144" y="4158457"/>
          <a:ext cx="1847726" cy="24391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Точечный рисунок" r:id="rId6" imgW="3238952" imgH="4277322" progId="PBrush">
                  <p:embed/>
                </p:oleObj>
              </mc:Choice>
              <mc:Fallback>
                <p:oleObj name="Точечный рисунок" r:id="rId6" imgW="3238952" imgH="4277322" progId="PBrush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4144" y="4158457"/>
                        <a:ext cx="1847726" cy="2439194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CC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83" name="TextBox 10"/>
          <p:cNvSpPr txBox="1">
            <a:spLocks noChangeArrowheads="1"/>
          </p:cNvSpPr>
          <p:nvPr/>
        </p:nvSpPr>
        <p:spPr bwMode="auto">
          <a:xfrm>
            <a:off x="4932040" y="5013325"/>
            <a:ext cx="3995738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Досуг объединяет в себе разные виды искусства:</a:t>
            </a:r>
          </a:p>
          <a:p>
            <a:pPr eaLnBrk="1" hangingPunct="1"/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литературу, музыку, живопись, дающие возможность сделать процесс познания радостным и интересным.</a:t>
            </a:r>
          </a:p>
        </p:txBody>
      </p:sp>
    </p:spTree>
    <p:extLst>
      <p:ext uri="{BB962C8B-B14F-4D97-AF65-F5344CB8AC3E}">
        <p14:creationId xmlns:p14="http://schemas.microsoft.com/office/powerpoint/2010/main" val="1068007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5" descr="C:\аленка\алена\картинки\Развивающая среда  Ломова  лена\DSC0428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839"/>
          <a:stretch>
            <a:fillRect/>
          </a:stretch>
        </p:blipFill>
        <p:spPr bwMode="auto">
          <a:xfrm>
            <a:off x="6901451" y="993816"/>
            <a:ext cx="2049825" cy="1500187"/>
          </a:xfrm>
          <a:prstGeom prst="rect">
            <a:avLst/>
          </a:prstGeom>
          <a:noFill/>
          <a:ln w="28575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1" name="Picture 7" descr="C:\аленка\алена\картинки\Развивающая среда  Ломова  лена\DSC0427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0600" y="4806838"/>
            <a:ext cx="2171197" cy="1841612"/>
          </a:xfrm>
          <a:prstGeom prst="rect">
            <a:avLst/>
          </a:prstGeom>
          <a:noFill/>
          <a:ln w="28575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2" name="Picture 8" descr="C:\аленка\алена\картинки\Развивающая среда  Ломова  лена\DSC0426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2" t="-2632" r="2827"/>
          <a:stretch>
            <a:fillRect/>
          </a:stretch>
        </p:blipFill>
        <p:spPr bwMode="auto">
          <a:xfrm>
            <a:off x="3989159" y="4437062"/>
            <a:ext cx="2689526" cy="2211387"/>
          </a:xfrm>
          <a:prstGeom prst="rect">
            <a:avLst/>
          </a:prstGeom>
          <a:noFill/>
          <a:ln w="28575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3" name="Picture 9" descr="C:\аленка\алена\картинки\Развивающая среда  Ломова  лена\DSC04274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890"/>
          <a:stretch>
            <a:fillRect/>
          </a:stretch>
        </p:blipFill>
        <p:spPr bwMode="auto">
          <a:xfrm>
            <a:off x="4472965" y="993816"/>
            <a:ext cx="2317635" cy="2544248"/>
          </a:xfrm>
          <a:prstGeom prst="rect">
            <a:avLst/>
          </a:prstGeom>
          <a:noFill/>
          <a:ln w="28575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4" name="Picture 10" descr="C:\аленка\алена\картинки\Развивающая среда  Ломова  лена\DSC04276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386"/>
          <a:stretch>
            <a:fillRect/>
          </a:stretch>
        </p:blipFill>
        <p:spPr bwMode="auto">
          <a:xfrm>
            <a:off x="1187624" y="4437063"/>
            <a:ext cx="2705100" cy="2211387"/>
          </a:xfrm>
          <a:prstGeom prst="rect">
            <a:avLst/>
          </a:prstGeom>
          <a:noFill/>
          <a:ln w="28575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655" name="AutoShape 13"/>
          <p:cNvSpPr>
            <a:spLocks noChangeArrowheads="1"/>
          </p:cNvSpPr>
          <p:nvPr/>
        </p:nvSpPr>
        <p:spPr bwMode="auto">
          <a:xfrm>
            <a:off x="1187624" y="188913"/>
            <a:ext cx="5472608" cy="611981"/>
          </a:xfrm>
          <a:prstGeom prst="flowChartAlternateProcess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001">
            <a:schemeClr val="lt2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</a:rPr>
              <a:t>Дидактические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 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</a:rPr>
              <a:t>развивающие </a:t>
            </a: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</a:rPr>
              <a:t>игры</a:t>
            </a:r>
          </a:p>
        </p:txBody>
      </p:sp>
      <p:pic>
        <p:nvPicPr>
          <p:cNvPr id="27656" name="Picture 9" descr="C:\аленка\алена\картинки\Развивающая среда  Ломова  лена\DSC04281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897" t="5173" r="6897" b="4311"/>
          <a:stretch>
            <a:fillRect/>
          </a:stretch>
        </p:blipFill>
        <p:spPr bwMode="auto">
          <a:xfrm>
            <a:off x="7047523" y="2635091"/>
            <a:ext cx="1657350" cy="2000250"/>
          </a:xfrm>
          <a:prstGeom prst="rect">
            <a:avLst/>
          </a:prstGeom>
          <a:noFill/>
          <a:ln w="28575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657" name="TextBox 9"/>
          <p:cNvSpPr txBox="1">
            <a:spLocks noChangeArrowheads="1"/>
          </p:cNvSpPr>
          <p:nvPr/>
        </p:nvSpPr>
        <p:spPr bwMode="auto">
          <a:xfrm>
            <a:off x="1160597" y="879225"/>
            <a:ext cx="3312368" cy="3508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ru-RU" sz="2400" b="1" u="sng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Дидактические игры</a:t>
            </a:r>
          </a:p>
          <a:p>
            <a:pPr algn="l">
              <a:defRPr/>
            </a:pP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занимают 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важнейшее место в 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проекте.</a:t>
            </a:r>
          </a:p>
          <a:p>
            <a:pPr algn="l">
              <a:defRPr/>
            </a:pP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Они 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расширяют представление об окружающем мире, обучают ребёнка наблюдать и выделять характерные признаки предметов (величину, форму, цвет), а также устанавливать простейшие взаимосвязи.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5098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16" descr="C:\аленка\алена\картинки\Фото. Развивающая среда  Ломова  лена\DSC0437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4938" y="4286250"/>
            <a:ext cx="1728787" cy="2233613"/>
          </a:xfrm>
          <a:prstGeom prst="rect">
            <a:avLst/>
          </a:prstGeom>
          <a:noFill/>
          <a:ln w="28575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7" name="Picture 14" descr="C:\аленка\алена\картинки\Фото. Развивающая среда  Ломова  лена\DSC0437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4292600"/>
            <a:ext cx="1655762" cy="2232025"/>
          </a:xfrm>
          <a:prstGeom prst="rect">
            <a:avLst/>
          </a:prstGeom>
          <a:noFill/>
          <a:ln w="28575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654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5651500" y="1981200"/>
            <a:ext cx="3035300" cy="4114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b="1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b="1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b="1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26629" name="Picture 12" descr="C:\аленка\алена\картинки\Фото. Развивающая среда  Ломова  лена\DSC0436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1916113"/>
            <a:ext cx="1655762" cy="2208212"/>
          </a:xfrm>
          <a:prstGeom prst="rect">
            <a:avLst/>
          </a:prstGeom>
          <a:noFill/>
          <a:ln w="28575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30" name="Picture 15" descr="C:\аленка\алена\картинки\Фото. Развивающая среда  Ломова  лена\DSC0434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32" b="12726"/>
          <a:stretch>
            <a:fillRect/>
          </a:stretch>
        </p:blipFill>
        <p:spPr bwMode="auto">
          <a:xfrm>
            <a:off x="5214938" y="214313"/>
            <a:ext cx="1746250" cy="1454150"/>
          </a:xfrm>
          <a:prstGeom prst="rect">
            <a:avLst/>
          </a:prstGeom>
          <a:noFill/>
          <a:ln w="28575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31" name="Picture 17" descr="C:\аленка\алена\картинки\Фото. Развивающая среда  Ломова  лена\DSC0437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4292600"/>
            <a:ext cx="1673225" cy="2232025"/>
          </a:xfrm>
          <a:prstGeom prst="rect">
            <a:avLst/>
          </a:prstGeom>
          <a:noFill/>
          <a:ln w="28575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32" name="Picture 9" descr="C:\аленка\алена\картинки\Фото. Развивающая среда  Ломова  лена\DSC04349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4938" y="1928813"/>
            <a:ext cx="1728787" cy="2232025"/>
          </a:xfrm>
          <a:prstGeom prst="rect">
            <a:avLst/>
          </a:prstGeom>
          <a:noFill/>
          <a:ln w="28575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33" name="Picture 11" descr="G:\DCIM\134CANON\IMG_3475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7" b="6383"/>
          <a:stretch>
            <a:fillRect/>
          </a:stretch>
        </p:blipFill>
        <p:spPr bwMode="auto">
          <a:xfrm>
            <a:off x="250825" y="4292600"/>
            <a:ext cx="2808288" cy="2235200"/>
          </a:xfrm>
          <a:prstGeom prst="rect">
            <a:avLst/>
          </a:prstGeom>
          <a:noFill/>
          <a:ln w="28575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34" name="Picture 12" descr="G:\DCIM\134CANON\IMG_3474.JPG"/>
          <p:cNvPicPr>
            <a:picLocks noChangeAspect="1" noChangeArrowheads="1"/>
          </p:cNvPicPr>
          <p:nvPr/>
        </p:nvPicPr>
        <p:blipFill>
          <a:blip r:embed="rId9" cstate="print">
            <a:lum brigh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2475" y="188913"/>
            <a:ext cx="1717675" cy="1454150"/>
          </a:xfrm>
          <a:prstGeom prst="rect">
            <a:avLst/>
          </a:prstGeom>
          <a:noFill/>
          <a:ln w="28575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635" name="TextBox 12"/>
          <p:cNvSpPr txBox="1">
            <a:spLocks noChangeArrowheads="1"/>
          </p:cNvSpPr>
          <p:nvPr/>
        </p:nvSpPr>
        <p:spPr bwMode="auto">
          <a:xfrm>
            <a:off x="1043607" y="0"/>
            <a:ext cx="4028455" cy="433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b="1" u="sng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Тестопластика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- одно из средств эстетического воспитания – помогает формировать художественный вкус, учит видеть и понимать прекрасное в окружающей нас жизни и в искусстве. Воспроизводя тот или иной предмет с натуры, по памяти или по рисунку, дети знакомятся с его формой, развивают руки, пальцы, что способствует развитию речи. Дошкольники приучаются более внимательно рассматривать предмет, что развивает наблюдательность, детскую фантазию.</a:t>
            </a:r>
          </a:p>
        </p:txBody>
      </p:sp>
    </p:spTree>
    <p:extLst>
      <p:ext uri="{BB962C8B-B14F-4D97-AF65-F5344CB8AC3E}">
        <p14:creationId xmlns:p14="http://schemas.microsoft.com/office/powerpoint/2010/main" val="1897607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15616" y="260648"/>
            <a:ext cx="7920880" cy="1800200"/>
          </a:xfrm>
        </p:spPr>
        <p:txBody>
          <a:bodyPr>
            <a:normAutofit/>
          </a:bodyPr>
          <a:lstStyle/>
          <a:p>
            <a:r>
              <a:rPr lang="ru-RU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Тестопластика</a:t>
            </a: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– одна из самых популярных техник среди мастеров народных промыслов. Из теста издавна выпекали не только хлеб, но и декоративные изделия. </a:t>
            </a:r>
            <a:endParaRPr lang="ru-RU" sz="2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endParaRPr lang="ru-RU" sz="2400" dirty="0"/>
          </a:p>
        </p:txBody>
      </p:sp>
      <p:sp>
        <p:nvSpPr>
          <p:cNvPr id="6" name="Блок-схема: процесс 5"/>
          <p:cNvSpPr/>
          <p:nvPr/>
        </p:nvSpPr>
        <p:spPr>
          <a:xfrm>
            <a:off x="1372459" y="2060848"/>
            <a:ext cx="7560840" cy="4524315"/>
          </a:xfrm>
          <a:prstGeom prst="flowChartProcess">
            <a:avLst/>
          </a:prstGeom>
        </p:spPr>
        <p:style>
          <a:lnRef idx="2">
            <a:schemeClr val="accent1"/>
          </a:lnRef>
          <a:fillRef idx="1003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82296" indent="0">
              <a:buNone/>
            </a:pPr>
            <a:r>
              <a:rPr lang="ru-RU" sz="2400" dirty="0"/>
              <a:t>Соленое тесто эластично, его легко обрабатывать, изделия из него долговечны. Мука, соль, вода и капелька масла – все, что понадобится для создания шедевра. Замешал тесто и лепи, сколько хочешь!  На тесте остаются замечательные отпечатки от любых предметов – пуговицы, ладошки, вилки, расчески, ткани – любой предмет, рельеф которого вам интересен.</a:t>
            </a:r>
          </a:p>
          <a:p>
            <a:pPr marL="82296" indent="0">
              <a:buNone/>
            </a:pPr>
            <a:r>
              <a:rPr lang="ru-RU" sz="2400" dirty="0"/>
              <a:t>Потом "налепленное" раскрашивается красками, лаком , украшается всяческими блестками, бусинками, тряпочками. </a:t>
            </a:r>
            <a:endParaRPr lang="ru-RU" sz="2400" dirty="0" smtClean="0"/>
          </a:p>
          <a:p>
            <a:pPr marL="82296" indent="0">
              <a:buNone/>
            </a:pP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404664"/>
            <a:ext cx="7848872" cy="6120680"/>
          </a:xfrm>
        </p:spPr>
        <p:txBody>
          <a:bodyPr>
            <a:noAutofit/>
          </a:bodyPr>
          <a:lstStyle/>
          <a:p>
            <a:pPr marL="571500" indent="-571500">
              <a:buFont typeface="Arial" pitchFamily="34" charset="0"/>
              <a:buChar char="•"/>
            </a:pPr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Цель: </a:t>
            </a:r>
            <a:b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создания </a:t>
            </a:r>
            <a:r>
              <a:rPr lang="ru-RU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условий для развития эмоционального, социального и интеллектуального потенциала </a:t>
            </a: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ребёнка,  </a:t>
            </a:r>
            <a:r>
              <a:rPr lang="ru-RU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формирования его позитивных личных </a:t>
            </a: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качеств;</a:t>
            </a:r>
            <a:r>
              <a:rPr lang="ru-RU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создание условий для развития сенсомоторной функции у детей дошкольного возраста через использование технологии </a:t>
            </a:r>
            <a:r>
              <a:rPr lang="ru-RU" sz="3200" b="1" i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тестопластики</a:t>
            </a:r>
            <a:r>
              <a:rPr lang="ru-RU" sz="32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  <a:endParaRPr lang="ru-RU" sz="3200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77809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Задачи:</a:t>
            </a:r>
            <a:b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b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87624" y="1196752"/>
            <a:ext cx="7714104" cy="4800600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Развивать мелкую моторику рук ребёнка, синхронизировать работу обеих рук;</a:t>
            </a:r>
          </a:p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Обогащать сенсорный опыт детей, формировать способы зрительного и тактильного обследования различных объектов для обогащения и уточнения восприятия особенности их формы, пропорций, цвета, фактуры;</a:t>
            </a:r>
          </a:p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Вызывать положительные чувства и эмоции при работе с тестом;</a:t>
            </a:r>
          </a:p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Широко использовать различные виды игр.</a:t>
            </a:r>
          </a:p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Побуждать детей самостоятельно выбирать способы лепки при создании выразительных образов, используя для этого освоенные технические приёмы.</a:t>
            </a:r>
          </a:p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Воспитывать усидчивость, взаимопомощь, вызывать эмоциональное удовлетворение от результатов проделанной работы.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42976" y="5500702"/>
            <a:ext cx="7715304" cy="1169551"/>
          </a:xfrm>
          <a:prstGeom prst="rect">
            <a:avLst/>
          </a:prstGeom>
          <a:ln>
            <a:solidFill>
              <a:schemeClr val="bg2">
                <a:lumMod val="2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tIns="0" bIns="0">
            <a:spAutoFit/>
          </a:bodyPr>
          <a:lstStyle/>
          <a:p>
            <a:pPr algn="ctr"/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Заключительный </a:t>
            </a: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этап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: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защита проекта. </a:t>
            </a:r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Оценка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полученных результатов в свете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поставленной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цели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>
              <a:buFont typeface="Wingdings" pitchFamily="2" charset="2"/>
              <a:buChar char="q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определение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перспектив развития проекта</a:t>
            </a:r>
            <a:r>
              <a:rPr lang="ru-RU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85852" y="214290"/>
            <a:ext cx="7500990" cy="715089"/>
          </a:xfrm>
          <a:prstGeom prst="flowChartAlternateProcess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Этапы реализации проекта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42976" y="3500438"/>
            <a:ext cx="7715304" cy="2068450"/>
          </a:xfrm>
          <a:prstGeom prst="downArrowCallout">
            <a:avLst>
              <a:gd name="adj1" fmla="val 25000"/>
              <a:gd name="adj2" fmla="val 28436"/>
              <a:gd name="adj3" fmla="val 34895"/>
              <a:gd name="adj4" fmla="val 59898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tIns="0" bIns="108000" rtlCol="0">
            <a:spAutoFit/>
          </a:bodyPr>
          <a:lstStyle/>
          <a:p>
            <a:pPr algn="ctr"/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Основной   этап:</a:t>
            </a:r>
          </a:p>
          <a:p>
            <a:pPr algn="ctr"/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реализация проекта </a:t>
            </a:r>
          </a:p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(проведение основных мероприятий по плану)</a:t>
            </a:r>
          </a:p>
        </p:txBody>
      </p:sp>
      <p:sp>
        <p:nvSpPr>
          <p:cNvPr id="6" name="Солнце 5"/>
          <p:cNvSpPr/>
          <p:nvPr/>
        </p:nvSpPr>
        <p:spPr>
          <a:xfrm>
            <a:off x="571472" y="214290"/>
            <a:ext cx="714380" cy="714380"/>
          </a:xfrm>
          <a:prstGeom prst="sun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214414" y="1142984"/>
            <a:ext cx="7715304" cy="2451735"/>
          </a:xfrm>
          <a:prstGeom prst="downArrowCallout">
            <a:avLst>
              <a:gd name="adj1" fmla="val 16298"/>
              <a:gd name="adj2" fmla="val 21892"/>
              <a:gd name="adj3" fmla="val 28647"/>
              <a:gd name="adj4" fmla="val 64977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360000" tIns="0" bIns="0" rtlCol="0">
            <a:spAutoFit/>
          </a:bodyPr>
          <a:lstStyle/>
          <a:p>
            <a:pPr algn="ctr"/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Подготовительный (организационный) этап: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buFont typeface="Wingdings" pitchFamily="2" charset="2"/>
              <a:buChar char="q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   определение темы, цели, задачи, проблемы;</a:t>
            </a:r>
          </a:p>
          <a:p>
            <a:pPr>
              <a:buFont typeface="Wingdings" pitchFamily="2" charset="2"/>
              <a:buChar char="q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   создание  условий для реализации проекта;</a:t>
            </a:r>
          </a:p>
          <a:p>
            <a:pPr>
              <a:buFont typeface="Wingdings" pitchFamily="2" charset="2"/>
              <a:buChar char="q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   привлечение родителей к  участию в  работе  проекта; </a:t>
            </a:r>
          </a:p>
          <a:p>
            <a:pPr>
              <a:buFont typeface="Wingdings" pitchFamily="2" charset="2"/>
              <a:buChar char="q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   формирование команд</a:t>
            </a:r>
            <a:r>
              <a:rPr lang="ru-RU" sz="16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(подгрупп)  участников проекта;</a:t>
            </a:r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   составление план работы,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164221"/>
      </p:ext>
    </p:extLst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014712" y="4620225"/>
            <a:ext cx="3222555" cy="214231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1425" tIns="45712" rIns="91425" bIns="0" rtlCol="0">
            <a:spAutoFit/>
          </a:bodyPr>
          <a:lstStyle/>
          <a:p>
            <a:endParaRPr lang="ru-RU" sz="1600" b="1" dirty="0">
              <a:latin typeface="Arial" pitchFamily="34" charset="0"/>
              <a:cs typeface="Arial" pitchFamily="34" charset="0"/>
            </a:endParaRPr>
          </a:p>
          <a:p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очетанию  изделий  из теста с  другими   материалами: ткань, </a:t>
            </a:r>
            <a:r>
              <a:rPr lang="ru-RU" sz="1600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детево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1600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плстмасса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 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5364088" y="476672"/>
            <a:ext cx="3459777" cy="1754342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252000" tIns="252000" rIns="180000" bIns="252000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Осваивают и  совершенствуют приемы  лепки.</a:t>
            </a:r>
            <a:endParaRPr lang="ru-RU" sz="16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28504" y="4538934"/>
            <a:ext cx="2791212" cy="1152446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0" tIns="179970" rIns="0" bIns="143976" rtlCol="0" anchor="ctr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Изготовлению плоских фигур</a:t>
            </a:r>
            <a:endParaRPr lang="ru-RU" sz="16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1043608" y="476672"/>
            <a:ext cx="3542810" cy="1731169"/>
          </a:xfrm>
          <a:prstGeom prst="ellips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25" tIns="0" rIns="91425" bIns="0">
            <a:spAutoFit/>
          </a:bodyPr>
          <a:lstStyle/>
          <a:p>
            <a:pPr algn="ctr"/>
            <a:endParaRPr lang="ru-RU" sz="1600" b="1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Смешивать  цвета и  составлять свою палитру</a:t>
            </a:r>
            <a:endParaRPr lang="ru-RU" sz="16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25990" y="2543633"/>
            <a:ext cx="4682314" cy="1947542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1425" tIns="45712" rIns="91425" bIns="45712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Участвуя в проекте  дети учатся: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3" name="Овал 112"/>
          <p:cNvSpPr/>
          <p:nvPr/>
        </p:nvSpPr>
        <p:spPr>
          <a:xfrm>
            <a:off x="4349583" y="5155037"/>
            <a:ext cx="2955149" cy="1229715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28" tIns="45715" rIns="91428" bIns="45715" rtlCol="0" anchor="ctr"/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Изготовлению  объемных  фигур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pPr algn="ctr"/>
            <a:endParaRPr lang="ru-RU" dirty="0"/>
          </a:p>
        </p:txBody>
      </p:sp>
      <p:sp>
        <p:nvSpPr>
          <p:cNvPr id="16" name="Круговая стрелка 15"/>
          <p:cNvSpPr/>
          <p:nvPr/>
        </p:nvSpPr>
        <p:spPr>
          <a:xfrm>
            <a:off x="1794194" y="1484784"/>
            <a:ext cx="6450214" cy="4065241"/>
          </a:xfrm>
          <a:prstGeom prst="circularArrow">
            <a:avLst>
              <a:gd name="adj1" fmla="val 4361"/>
              <a:gd name="adj2" fmla="val 1588861"/>
              <a:gd name="adj3" fmla="val 14081044"/>
              <a:gd name="adj4" fmla="val 17697216"/>
              <a:gd name="adj5" fmla="val 12643"/>
            </a:avLst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sp>
    </p:spTree>
    <p:extLst>
      <p:ext uri="{BB962C8B-B14F-4D97-AF65-F5344CB8AC3E}">
        <p14:creationId xmlns:p14="http://schemas.microsoft.com/office/powerpoint/2010/main" val="3160368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Серега\Desktop\тестопластика\DSC0434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339752" y="1939356"/>
            <a:ext cx="6480720" cy="4691613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187624" y="260648"/>
            <a:ext cx="741682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Соленое тесто эластично, его легко обрабатывать, изделия из него долговечны. Мука, соль, вода и капелька масла – все, что понадобится для создания шедевра. </a:t>
            </a:r>
            <a:endParaRPr lang="ru-RU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Серега\Desktop\тестопластика\DSC043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1211214"/>
            <a:ext cx="4111612" cy="5482150"/>
          </a:xfrm>
          <a:prstGeom prst="rect">
            <a:avLst/>
          </a:prstGeom>
          <a:noFill/>
        </p:spPr>
      </p:pic>
      <p:pic>
        <p:nvPicPr>
          <p:cNvPr id="2051" name="Picture 3" descr="C:\Users\Серега\Desktop\тестопластика\DSC043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2649084"/>
            <a:ext cx="3024336" cy="4032448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1979712" y="548680"/>
            <a:ext cx="6120680" cy="461665"/>
          </a:xfrm>
          <a:prstGeom prst="rect">
            <a:avLst/>
          </a:prstGeom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Замешал тесто и лепи, сколько хочешь!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Серега\Desktop\тестопластика\DSC043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3356992"/>
            <a:ext cx="4392488" cy="3294366"/>
          </a:xfrm>
          <a:prstGeom prst="rect">
            <a:avLst/>
          </a:prstGeom>
          <a:noFill/>
        </p:spPr>
      </p:pic>
      <p:pic>
        <p:nvPicPr>
          <p:cNvPr id="3076" name="Picture 4" descr="C:\Users\Серега\Desktop\тестопластика\DSC0436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2330877"/>
            <a:ext cx="3240360" cy="432048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971600" y="188640"/>
            <a:ext cx="7938640" cy="261610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Известно – если движение пальцев отстает, то задерживается и речевое развитие</a:t>
            </a:r>
            <a:r>
              <a:rPr lang="ru-RU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 </a:t>
            </a:r>
          </a:p>
          <a:p>
            <a:r>
              <a:rPr lang="ru-RU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Массу </a:t>
            </a:r>
            <a:r>
              <a:rPr lang="ru-RU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возможностей </a:t>
            </a:r>
            <a:r>
              <a:rPr lang="ru-RU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для развития  мелкой  моторики ребенка представляет   </a:t>
            </a:r>
            <a:r>
              <a:rPr lang="ru-RU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тестопластика</a:t>
            </a:r>
            <a:r>
              <a:rPr lang="ru-RU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  <a:r>
              <a:rPr lang="ru-RU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</a:p>
          <a:p>
            <a:endParaRPr lang="ru-RU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r>
              <a:rPr lang="ru-RU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Разнообразные </a:t>
            </a:r>
            <a:r>
              <a:rPr lang="ru-RU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приемы лепки разрабатывают кисть руки, кончики пальцев становятся более </a:t>
            </a:r>
            <a:r>
              <a:rPr lang="ru-RU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чувствительными, послушными, улучшается </a:t>
            </a:r>
            <a:r>
              <a:rPr lang="ru-RU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координацию и точность движений. </a:t>
            </a:r>
          </a:p>
          <a:p>
            <a:endParaRPr lang="ru-RU" sz="2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315</TotalTime>
  <Words>783</Words>
  <Application>Microsoft Office PowerPoint</Application>
  <PresentationFormat>Экран (4:3)</PresentationFormat>
  <Paragraphs>77</Paragraphs>
  <Slides>17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7" baseType="lpstr">
      <vt:lpstr>Arial</vt:lpstr>
      <vt:lpstr>Corbel</vt:lpstr>
      <vt:lpstr>Gill Sans MT</vt:lpstr>
      <vt:lpstr>Tahoma</vt:lpstr>
      <vt:lpstr>Times New Roman</vt:lpstr>
      <vt:lpstr>Verdana</vt:lpstr>
      <vt:lpstr>Wingdings</vt:lpstr>
      <vt:lpstr>Wingdings 2</vt:lpstr>
      <vt:lpstr>Солнцестояние</vt:lpstr>
      <vt:lpstr>Точечный рисунок</vt:lpstr>
      <vt:lpstr>Презентация PowerPoint</vt:lpstr>
      <vt:lpstr>Презентация PowerPoint</vt:lpstr>
      <vt:lpstr>Цель:  создания условий для развития эмоционального, социального и интеллектуального потенциала ребёнка,  формирования его позитивных личных качеств; создание условий для развития сенсомоторной функции у детей дошкольного возраста через использование технологии тестопластики.</vt:lpstr>
      <vt:lpstr>  Задачи: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Серега</dc:creator>
  <cp:lastModifiedBy>Пользователь Windows</cp:lastModifiedBy>
  <cp:revision>34</cp:revision>
  <dcterms:created xsi:type="dcterms:W3CDTF">2013-09-09T15:51:12Z</dcterms:created>
  <dcterms:modified xsi:type="dcterms:W3CDTF">2024-02-06T06:11:11Z</dcterms:modified>
</cp:coreProperties>
</file>